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6" r:id="rId4"/>
    <p:sldId id="268" r:id="rId5"/>
    <p:sldId id="258" r:id="rId6"/>
    <p:sldId id="281" r:id="rId7"/>
    <p:sldId id="283" r:id="rId8"/>
    <p:sldId id="260" r:id="rId9"/>
    <p:sldId id="282" r:id="rId10"/>
    <p:sldId id="279" r:id="rId11"/>
    <p:sldId id="271" r:id="rId12"/>
    <p:sldId id="262"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7"/>
    <p:restoredTop sz="94694"/>
  </p:normalViewPr>
  <p:slideViewPr>
    <p:cSldViewPr snapToGrid="0" snapToObjects="1">
      <p:cViewPr varScale="1">
        <p:scale>
          <a:sx n="117" d="100"/>
          <a:sy n="117" d="100"/>
        </p:scale>
        <p:origin x="6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C993BB-CDF4-D340-AE46-AEE5EC02EAB8}" type="datetimeFigureOut">
              <a:rPr lang="en-US" smtClean="0"/>
              <a:t>6/19/20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6BA64-2723-C24A-A19F-9EA428AE03F2}" type="slidenum">
              <a:rPr lang="en-US" smtClean="0"/>
              <a:t>‹#›</a:t>
            </a:fld>
            <a:endParaRPr lang="en-US"/>
          </a:p>
        </p:txBody>
      </p:sp>
    </p:spTree>
    <p:extLst>
      <p:ext uri="{BB962C8B-B14F-4D97-AF65-F5344CB8AC3E}">
        <p14:creationId xmlns:p14="http://schemas.microsoft.com/office/powerpoint/2010/main" val="2588835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46BA64-2723-C24A-A19F-9EA428AE03F2}" type="slidenum">
              <a:rPr lang="en-US" smtClean="0"/>
              <a:t>2</a:t>
            </a:fld>
            <a:endParaRPr lang="en-US" dirty="0"/>
          </a:p>
        </p:txBody>
      </p:sp>
    </p:spTree>
    <p:extLst>
      <p:ext uri="{BB962C8B-B14F-4D97-AF65-F5344CB8AC3E}">
        <p14:creationId xmlns:p14="http://schemas.microsoft.com/office/powerpoint/2010/main" val="2277438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46BA64-2723-C24A-A19F-9EA428AE03F2}" type="slidenum">
              <a:rPr lang="en-US" smtClean="0"/>
              <a:t>5</a:t>
            </a:fld>
            <a:endParaRPr lang="en-US"/>
          </a:p>
        </p:txBody>
      </p:sp>
    </p:spTree>
    <p:extLst>
      <p:ext uri="{BB962C8B-B14F-4D97-AF65-F5344CB8AC3E}">
        <p14:creationId xmlns:p14="http://schemas.microsoft.com/office/powerpoint/2010/main" val="3197324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46BA64-2723-C24A-A19F-9EA428AE03F2}" type="slidenum">
              <a:rPr lang="en-US" smtClean="0"/>
              <a:t>6</a:t>
            </a:fld>
            <a:endParaRPr lang="en-US"/>
          </a:p>
        </p:txBody>
      </p:sp>
    </p:spTree>
    <p:extLst>
      <p:ext uri="{BB962C8B-B14F-4D97-AF65-F5344CB8AC3E}">
        <p14:creationId xmlns:p14="http://schemas.microsoft.com/office/powerpoint/2010/main" val="1833687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46BA64-2723-C24A-A19F-9EA428AE03F2}" type="slidenum">
              <a:rPr lang="en-US" smtClean="0"/>
              <a:t>7</a:t>
            </a:fld>
            <a:endParaRPr lang="en-US"/>
          </a:p>
        </p:txBody>
      </p:sp>
    </p:spTree>
    <p:extLst>
      <p:ext uri="{BB962C8B-B14F-4D97-AF65-F5344CB8AC3E}">
        <p14:creationId xmlns:p14="http://schemas.microsoft.com/office/powerpoint/2010/main" val="3615237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1360-576B-8245-B735-6866EFEF93B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5F1511C-BA12-0E47-8CA2-3871D54E8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82ABD77-CE54-994F-B4D1-DC1FF9DDCC35}"/>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5" name="Footer Placeholder 4">
            <a:extLst>
              <a:ext uri="{FF2B5EF4-FFF2-40B4-BE49-F238E27FC236}">
                <a16:creationId xmlns:a16="http://schemas.microsoft.com/office/drawing/2014/main" id="{71418A08-4AFF-5945-9972-34857CE8FE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EF750-8317-204C-9765-C4254B3021BC}"/>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208620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085C0-1B64-0A48-89D3-A89E5A4E8B2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020E88-40C6-BB4A-B5A6-A6F4D10D197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DAB894-57C0-CD49-954E-732FDB0AA34E}"/>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5" name="Footer Placeholder 4">
            <a:extLst>
              <a:ext uri="{FF2B5EF4-FFF2-40B4-BE49-F238E27FC236}">
                <a16:creationId xmlns:a16="http://schemas.microsoft.com/office/drawing/2014/main" id="{257CB865-7048-D340-BC9A-A717FE3041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4A9674-852C-774B-BF61-2E16099622E9}"/>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3238648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1F387B-BE8F-684A-A2B0-078A9684468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AFE3DA1-C0EE-224A-99D7-C74B5087104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565AFD-CD25-8D43-94CD-E614F7C3A5CB}"/>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5" name="Footer Placeholder 4">
            <a:extLst>
              <a:ext uri="{FF2B5EF4-FFF2-40B4-BE49-F238E27FC236}">
                <a16:creationId xmlns:a16="http://schemas.microsoft.com/office/drawing/2014/main" id="{F8BEDC45-E9CD-CD4C-82C3-E34A6E7B9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F6E1DB-D3E3-0246-8037-2F1590BEC114}"/>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272239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74BA9-E374-FB4A-B134-C755B89714F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B4E175B-8579-B642-B719-7A8AC7995E7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F66E78B-C13D-4844-BF23-5C8186879A06}"/>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5" name="Footer Placeholder 4">
            <a:extLst>
              <a:ext uri="{FF2B5EF4-FFF2-40B4-BE49-F238E27FC236}">
                <a16:creationId xmlns:a16="http://schemas.microsoft.com/office/drawing/2014/main" id="{6F9E2EDE-D240-D44A-ADB1-7DDDBF1EC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B5D321-2484-CD45-9046-CA191A058DEE}"/>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31358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61145-7AD4-F84D-AF24-6E3A16696DC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768FCE2-1E5A-2748-9587-3BE259A7CB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3C5E2DD-9893-2745-B3AF-BF0BBD1827F2}"/>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5" name="Footer Placeholder 4">
            <a:extLst>
              <a:ext uri="{FF2B5EF4-FFF2-40B4-BE49-F238E27FC236}">
                <a16:creationId xmlns:a16="http://schemas.microsoft.com/office/drawing/2014/main" id="{B8549F54-6AC4-BA4C-A7F3-942E5C615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9624B7-8931-6548-BF3B-5B2C02D39A64}"/>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213124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D821D-5747-1D49-9158-DFE738CEA4D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0FAD8F-AC33-EE45-84AB-56DA2969453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CE76E42-0829-8A45-9B1E-3C23D9D9923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127E0F1-2053-F64F-A4B5-E2A3D9B34891}"/>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6" name="Footer Placeholder 5">
            <a:extLst>
              <a:ext uri="{FF2B5EF4-FFF2-40B4-BE49-F238E27FC236}">
                <a16:creationId xmlns:a16="http://schemas.microsoft.com/office/drawing/2014/main" id="{8B998B74-AA40-B644-A204-74673CFAF2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936B50-D6CE-3245-88EB-00E1251560CF}"/>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33147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4E0C9-A7EF-6940-8580-2105B8A6A56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1E3690-5678-FC4B-8B6E-ACACB73200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A417037-DE41-DB49-91D3-74C7622D91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9C011DB-0B19-A54C-97BB-5076A8B318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3AACEE9-AC65-554C-871C-BC78CE852E2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87519FE-7EFD-2D4A-BDFD-578B14F7041F}"/>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8" name="Footer Placeholder 7">
            <a:extLst>
              <a:ext uri="{FF2B5EF4-FFF2-40B4-BE49-F238E27FC236}">
                <a16:creationId xmlns:a16="http://schemas.microsoft.com/office/drawing/2014/main" id="{2FC9BCB7-68FB-AE4D-B125-856201DF9E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273C8C-35B9-C347-B0E5-A2596D30D407}"/>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376113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3DD34-FC67-614C-9807-C12646639AD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2EEB4BE-EE15-4D4E-985F-43115051C421}"/>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4" name="Footer Placeholder 3">
            <a:extLst>
              <a:ext uri="{FF2B5EF4-FFF2-40B4-BE49-F238E27FC236}">
                <a16:creationId xmlns:a16="http://schemas.microsoft.com/office/drawing/2014/main" id="{5BA5FE77-B925-944B-9757-CCEC08D1C7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8172C8-D072-AE4F-B406-A9DD0822CF6E}"/>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368593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391A2D-6DC4-7A45-B7EA-249CE09841D8}"/>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3" name="Footer Placeholder 2">
            <a:extLst>
              <a:ext uri="{FF2B5EF4-FFF2-40B4-BE49-F238E27FC236}">
                <a16:creationId xmlns:a16="http://schemas.microsoft.com/office/drawing/2014/main" id="{D29105AD-3E68-5F4F-90AA-44937DF2F2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A626F4-D60A-8845-BFAC-C7739B243AE1}"/>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394178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95A51-0BA0-C740-B017-404A8F4A975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8CDB044-6FF0-D842-B532-EF9E4EEFD9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ABE258C-E6B5-3C45-84F4-A4A56B566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DD754D3-B524-874F-B3B1-A157516F937A}"/>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6" name="Footer Placeholder 5">
            <a:extLst>
              <a:ext uri="{FF2B5EF4-FFF2-40B4-BE49-F238E27FC236}">
                <a16:creationId xmlns:a16="http://schemas.microsoft.com/office/drawing/2014/main" id="{9EC13C80-8CAF-1948-92E2-BA5AC76E1C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B979FD-2F8A-4448-B9CF-3F250936739D}"/>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399668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3262D-30CC-BA4E-B07C-74B56AD7B05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4241072-F9CC-BF4E-B8BC-8BFA151E2A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0BC689-A87D-534E-8BAA-A544714F0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CB5109-8376-7C43-887C-19728E62FF14}"/>
              </a:ext>
            </a:extLst>
          </p:cNvPr>
          <p:cNvSpPr>
            <a:spLocks noGrp="1"/>
          </p:cNvSpPr>
          <p:nvPr>
            <p:ph type="dt" sz="half" idx="10"/>
          </p:nvPr>
        </p:nvSpPr>
        <p:spPr/>
        <p:txBody>
          <a:bodyPr/>
          <a:lstStyle/>
          <a:p>
            <a:fld id="{6DFAED61-6E80-3E45-992B-DC6B80C1E7AB}" type="datetimeFigureOut">
              <a:rPr lang="en-US" smtClean="0"/>
              <a:t>6/19/20</a:t>
            </a:fld>
            <a:endParaRPr lang="en-US"/>
          </a:p>
        </p:txBody>
      </p:sp>
      <p:sp>
        <p:nvSpPr>
          <p:cNvPr id="6" name="Footer Placeholder 5">
            <a:extLst>
              <a:ext uri="{FF2B5EF4-FFF2-40B4-BE49-F238E27FC236}">
                <a16:creationId xmlns:a16="http://schemas.microsoft.com/office/drawing/2014/main" id="{35348682-25A0-5F4D-B6BB-BB70E92B3A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108590-7F85-C84F-BA33-2FE24C726CA9}"/>
              </a:ext>
            </a:extLst>
          </p:cNvPr>
          <p:cNvSpPr>
            <a:spLocks noGrp="1"/>
          </p:cNvSpPr>
          <p:nvPr>
            <p:ph type="sldNum" sz="quarter" idx="12"/>
          </p:nvPr>
        </p:nvSpPr>
        <p:spPr/>
        <p:txBody>
          <a:bodyPr/>
          <a:lstStyle/>
          <a:p>
            <a:fld id="{87A36A8E-E0C1-9E48-ACF7-2027619E262C}" type="slidenum">
              <a:rPr lang="en-US" smtClean="0"/>
              <a:t>‹#›</a:t>
            </a:fld>
            <a:endParaRPr lang="en-US"/>
          </a:p>
        </p:txBody>
      </p:sp>
    </p:spTree>
    <p:extLst>
      <p:ext uri="{BB962C8B-B14F-4D97-AF65-F5344CB8AC3E}">
        <p14:creationId xmlns:p14="http://schemas.microsoft.com/office/powerpoint/2010/main" val="252845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BCAE03-E9F6-4245-AFA1-52E0A383E4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C1E8F75-E8E5-E641-80AB-A53670A45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B15C09-35C9-A847-A8C3-C42C32CC70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AED61-6E80-3E45-992B-DC6B80C1E7AB}" type="datetimeFigureOut">
              <a:rPr lang="en-US" smtClean="0"/>
              <a:t>6/19/20</a:t>
            </a:fld>
            <a:endParaRPr lang="en-US"/>
          </a:p>
        </p:txBody>
      </p:sp>
      <p:sp>
        <p:nvSpPr>
          <p:cNvPr id="5" name="Footer Placeholder 4">
            <a:extLst>
              <a:ext uri="{FF2B5EF4-FFF2-40B4-BE49-F238E27FC236}">
                <a16:creationId xmlns:a16="http://schemas.microsoft.com/office/drawing/2014/main" id="{1609FC23-11DA-3B4C-9A98-543E707DD1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5260AB-C19B-0143-9489-12EB425C3B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36A8E-E0C1-9E48-ACF7-2027619E262C}" type="slidenum">
              <a:rPr lang="en-US" smtClean="0"/>
              <a:t>‹#›</a:t>
            </a:fld>
            <a:endParaRPr lang="en-US"/>
          </a:p>
        </p:txBody>
      </p:sp>
    </p:spTree>
    <p:extLst>
      <p:ext uri="{BB962C8B-B14F-4D97-AF65-F5344CB8AC3E}">
        <p14:creationId xmlns:p14="http://schemas.microsoft.com/office/powerpoint/2010/main" val="3675501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achiew@comp.nus.edu.sg" TargetMode="Externa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E21FA35-047F-394E-868A-8A3B8FC0FAAA}"/>
              </a:ext>
            </a:extLst>
          </p:cNvPr>
          <p:cNvSpPr>
            <a:spLocks noGrp="1"/>
          </p:cNvSpPr>
          <p:nvPr>
            <p:ph type="ctrTitle"/>
          </p:nvPr>
        </p:nvSpPr>
        <p:spPr>
          <a:xfrm>
            <a:off x="1848465" y="2779305"/>
            <a:ext cx="8495070" cy="1784402"/>
          </a:xfrm>
        </p:spPr>
        <p:txBody>
          <a:bodyPr anchor="b">
            <a:normAutofit/>
          </a:bodyPr>
          <a:lstStyle/>
          <a:p>
            <a:r>
              <a:rPr lang="en-US" dirty="0">
                <a:solidFill>
                  <a:srgbClr val="FFFFFF"/>
                </a:solidFill>
              </a:rPr>
              <a:t>Tips for Tutors</a:t>
            </a:r>
          </a:p>
        </p:txBody>
      </p:sp>
      <p:sp>
        <p:nvSpPr>
          <p:cNvPr id="3" name="Subtitle 2">
            <a:extLst>
              <a:ext uri="{FF2B5EF4-FFF2-40B4-BE49-F238E27FC236}">
                <a16:creationId xmlns:a16="http://schemas.microsoft.com/office/drawing/2014/main" id="{2F55A8C7-6C5E-A248-8EF6-7B7799984084}"/>
              </a:ext>
            </a:extLst>
          </p:cNvPr>
          <p:cNvSpPr>
            <a:spLocks noGrp="1"/>
          </p:cNvSpPr>
          <p:nvPr>
            <p:ph type="subTitle" idx="1"/>
          </p:nvPr>
        </p:nvSpPr>
        <p:spPr>
          <a:xfrm>
            <a:off x="1924665" y="4553872"/>
            <a:ext cx="8495070" cy="904005"/>
          </a:xfrm>
        </p:spPr>
        <p:txBody>
          <a:bodyPr>
            <a:normAutofit/>
          </a:bodyPr>
          <a:lstStyle/>
          <a:p>
            <a:r>
              <a:rPr lang="en-US" dirty="0">
                <a:solidFill>
                  <a:srgbClr val="FFFFFF"/>
                </a:solidFill>
              </a:rPr>
              <a:t>Online sessions with students</a:t>
            </a:r>
          </a:p>
        </p:txBody>
      </p:sp>
      <p:sp>
        <p:nvSpPr>
          <p:cNvPr id="47" name="Oval 46">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Graphic 13" descr="Books">
            <a:extLst>
              <a:ext uri="{FF2B5EF4-FFF2-40B4-BE49-F238E27FC236}">
                <a16:creationId xmlns:a16="http://schemas.microsoft.com/office/drawing/2014/main" id="{6A3526E3-621F-49F0-BD47-337CF05871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8264" y="1371601"/>
            <a:ext cx="1175474" cy="1175474"/>
          </a:xfrm>
          <a:prstGeom prst="rect">
            <a:avLst/>
          </a:prstGeom>
        </p:spPr>
      </p:pic>
    </p:spTree>
    <p:extLst>
      <p:ext uri="{BB962C8B-B14F-4D97-AF65-F5344CB8AC3E}">
        <p14:creationId xmlns:p14="http://schemas.microsoft.com/office/powerpoint/2010/main" val="199410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86F15-A77B-6E4A-BE24-CA2F000BDBE1}"/>
              </a:ext>
            </a:extLst>
          </p:cNvPr>
          <p:cNvSpPr>
            <a:spLocks noGrp="1"/>
          </p:cNvSpPr>
          <p:nvPr>
            <p:ph type="title"/>
          </p:nvPr>
        </p:nvSpPr>
        <p:spPr>
          <a:xfrm>
            <a:off x="1136428" y="378129"/>
            <a:ext cx="7474172" cy="1325563"/>
          </a:xfrm>
        </p:spPr>
        <p:txBody>
          <a:bodyPr>
            <a:normAutofit/>
          </a:bodyPr>
          <a:lstStyle/>
          <a:p>
            <a:r>
              <a:rPr lang="en-US" sz="2400" b="1" dirty="0"/>
              <a:t>Asynchronous Interaction</a:t>
            </a:r>
          </a:p>
        </p:txBody>
      </p:sp>
      <p:sp>
        <p:nvSpPr>
          <p:cNvPr id="3" name="Content Placeholder 2">
            <a:extLst>
              <a:ext uri="{FF2B5EF4-FFF2-40B4-BE49-F238E27FC236}">
                <a16:creationId xmlns:a16="http://schemas.microsoft.com/office/drawing/2014/main" id="{A9297F89-0828-8440-941C-E4E400B2BBB0}"/>
              </a:ext>
            </a:extLst>
          </p:cNvPr>
          <p:cNvSpPr>
            <a:spLocks noGrp="1"/>
          </p:cNvSpPr>
          <p:nvPr>
            <p:ph idx="1"/>
          </p:nvPr>
        </p:nvSpPr>
        <p:spPr>
          <a:xfrm>
            <a:off x="1103782" y="1295400"/>
            <a:ext cx="7474172" cy="3521533"/>
          </a:xfrm>
        </p:spPr>
        <p:txBody>
          <a:bodyPr anchor="ctr">
            <a:normAutofit/>
          </a:bodyPr>
          <a:lstStyle/>
          <a:p>
            <a:r>
              <a:rPr lang="en-SG" sz="1200" dirty="0"/>
              <a:t>Use </a:t>
            </a:r>
            <a:r>
              <a:rPr lang="en-SG" sz="1200" dirty="0" err="1"/>
              <a:t>Luminus</a:t>
            </a:r>
            <a:r>
              <a:rPr lang="en-SG" sz="1200" dirty="0"/>
              <a:t> Forum or a Telegram group or similar for asynchronous communication </a:t>
            </a:r>
          </a:p>
          <a:p>
            <a:r>
              <a:rPr lang="en-SG" sz="1200" dirty="0"/>
              <a:t>Highlight readings, or help students focus on key parts of the tutorial and topic. </a:t>
            </a:r>
          </a:p>
          <a:p>
            <a:r>
              <a:rPr lang="en-SG" sz="1200" dirty="0"/>
              <a:t>Ask students to reflect. </a:t>
            </a:r>
          </a:p>
          <a:p>
            <a:r>
              <a:rPr lang="en-SG" sz="1200" dirty="0"/>
              <a:t>Be open to discussion beyond the tutorial topic as well. </a:t>
            </a:r>
          </a:p>
          <a:p>
            <a:pPr lvl="1"/>
            <a:r>
              <a:rPr lang="en-SG" sz="1200" dirty="0"/>
              <a:t>Encourage students to connect the module with competitions, webinars, or their own projects or internship work. </a:t>
            </a:r>
            <a:endParaRPr lang="en-US" sz="12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ommunications">
            <a:extLst>
              <a:ext uri="{FF2B5EF4-FFF2-40B4-BE49-F238E27FC236}">
                <a16:creationId xmlns:a16="http://schemas.microsoft.com/office/drawing/2014/main" id="{B8EFBA5F-F292-405C-8A47-58C6778238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8" name="Rectangle 7">
            <a:extLst>
              <a:ext uri="{FF2B5EF4-FFF2-40B4-BE49-F238E27FC236}">
                <a16:creationId xmlns:a16="http://schemas.microsoft.com/office/drawing/2014/main" id="{84D9794F-4D1E-6A41-85FB-9198DCD9087A}"/>
              </a:ext>
            </a:extLst>
          </p:cNvPr>
          <p:cNvSpPr/>
          <p:nvPr/>
        </p:nvSpPr>
        <p:spPr>
          <a:xfrm rot="5400000">
            <a:off x="11234205" y="3244334"/>
            <a:ext cx="1546257" cy="369332"/>
          </a:xfrm>
          <a:prstGeom prst="rect">
            <a:avLst/>
          </a:prstGeom>
        </p:spPr>
        <p:txBody>
          <a:bodyPr wrap="none">
            <a:spAutoFit/>
          </a:bodyPr>
          <a:lstStyle/>
          <a:p>
            <a:r>
              <a:rPr lang="en-US" i="1" dirty="0">
                <a:solidFill>
                  <a:schemeClr val="bg1"/>
                </a:solidFill>
              </a:rPr>
              <a:t>Be Adaptable. </a:t>
            </a:r>
            <a:endParaRPr lang="en-US" dirty="0"/>
          </a:p>
        </p:txBody>
      </p:sp>
    </p:spTree>
    <p:extLst>
      <p:ext uri="{BB962C8B-B14F-4D97-AF65-F5344CB8AC3E}">
        <p14:creationId xmlns:p14="http://schemas.microsoft.com/office/powerpoint/2010/main" val="260419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CD71D-AB4F-A74A-BA78-592603ECFBE1}"/>
              </a:ext>
            </a:extLst>
          </p:cNvPr>
          <p:cNvSpPr>
            <a:spLocks noGrp="1"/>
          </p:cNvSpPr>
          <p:nvPr>
            <p:ph type="title"/>
          </p:nvPr>
        </p:nvSpPr>
        <p:spPr>
          <a:xfrm>
            <a:off x="810750" y="101471"/>
            <a:ext cx="8277559" cy="1325563"/>
          </a:xfrm>
        </p:spPr>
        <p:txBody>
          <a:bodyPr>
            <a:normAutofit/>
          </a:bodyPr>
          <a:lstStyle/>
          <a:p>
            <a:r>
              <a:rPr lang="en-US" sz="2400" b="1"/>
              <a:t>Pre-recorded materials </a:t>
            </a:r>
          </a:p>
        </p:txBody>
      </p:sp>
      <p:sp>
        <p:nvSpPr>
          <p:cNvPr id="3" name="Content Placeholder 2">
            <a:extLst>
              <a:ext uri="{FF2B5EF4-FFF2-40B4-BE49-F238E27FC236}">
                <a16:creationId xmlns:a16="http://schemas.microsoft.com/office/drawing/2014/main" id="{D4F2C85D-D200-6A47-840F-568F611469D6}"/>
              </a:ext>
            </a:extLst>
          </p:cNvPr>
          <p:cNvSpPr>
            <a:spLocks noGrp="1"/>
          </p:cNvSpPr>
          <p:nvPr>
            <p:ph idx="1"/>
          </p:nvPr>
        </p:nvSpPr>
        <p:spPr>
          <a:xfrm>
            <a:off x="923486" y="1338721"/>
            <a:ext cx="7706947" cy="3450613"/>
          </a:xfrm>
        </p:spPr>
        <p:txBody>
          <a:bodyPr anchor="ctr">
            <a:normAutofit/>
          </a:bodyPr>
          <a:lstStyle/>
          <a:p>
            <a:r>
              <a:rPr lang="en-SG" sz="1200" dirty="0"/>
              <a:t>If you are creating a pre-recorded material, consider following tips:</a:t>
            </a:r>
          </a:p>
          <a:p>
            <a:pPr lvl="1"/>
            <a:r>
              <a:rPr lang="en-SG" sz="1200" dirty="0"/>
              <a:t>Speak to the student, not to the camera.</a:t>
            </a:r>
          </a:p>
          <a:p>
            <a:pPr lvl="1"/>
            <a:r>
              <a:rPr lang="en-SG" sz="1200" dirty="0"/>
              <a:t>Make your presence felt– use photo, talking head, personal story, </a:t>
            </a:r>
            <a:r>
              <a:rPr lang="en-SG" sz="1200" dirty="0" err="1"/>
              <a:t>humor</a:t>
            </a:r>
            <a:endParaRPr lang="en-SG" sz="1200" dirty="0"/>
          </a:p>
          <a:p>
            <a:pPr lvl="1"/>
            <a:r>
              <a:rPr lang="en-SG" sz="1200" dirty="0"/>
              <a:t>Provide an explicit agenda or roadmap at the beginning.</a:t>
            </a:r>
          </a:p>
          <a:p>
            <a:pPr lvl="1"/>
            <a:r>
              <a:rPr lang="en-SG" sz="1200" dirty="0"/>
              <a:t>Make short recordings – 8 to 10mins</a:t>
            </a:r>
          </a:p>
          <a:p>
            <a:pPr lvl="1"/>
            <a:r>
              <a:rPr lang="en-SG" sz="1200" dirty="0"/>
              <a:t>Intersperse the content with reflective questions for the students to consider.</a:t>
            </a:r>
          </a:p>
          <a:p>
            <a:pPr lvl="2"/>
            <a:r>
              <a:rPr lang="en-SG" sz="1200" dirty="0"/>
              <a:t>make the learning experience inductive rather than entirely didactic.</a:t>
            </a:r>
          </a:p>
          <a:p>
            <a:pPr lvl="1"/>
            <a:r>
              <a:rPr lang="en-SG" sz="1200" dirty="0"/>
              <a:t>Pre-recording and synchronous sessions needn’t substitute of each other; they can serve as complements too.</a:t>
            </a:r>
            <a:endParaRPr lang="en-US" sz="12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amera">
            <a:extLst>
              <a:ext uri="{FF2B5EF4-FFF2-40B4-BE49-F238E27FC236}">
                <a16:creationId xmlns:a16="http://schemas.microsoft.com/office/drawing/2014/main" id="{C562FC00-6F6B-4C58-BD8B-D9E68AD452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8" name="Rectangle 7">
            <a:extLst>
              <a:ext uri="{FF2B5EF4-FFF2-40B4-BE49-F238E27FC236}">
                <a16:creationId xmlns:a16="http://schemas.microsoft.com/office/drawing/2014/main" id="{1A938CE2-6544-0A45-90DC-AB3ADD3A792D}"/>
              </a:ext>
            </a:extLst>
          </p:cNvPr>
          <p:cNvSpPr/>
          <p:nvPr/>
        </p:nvSpPr>
        <p:spPr>
          <a:xfrm rot="5400000">
            <a:off x="11237764" y="3244334"/>
            <a:ext cx="1539139" cy="369332"/>
          </a:xfrm>
          <a:prstGeom prst="rect">
            <a:avLst/>
          </a:prstGeom>
        </p:spPr>
        <p:txBody>
          <a:bodyPr wrap="square">
            <a:spAutoFit/>
          </a:bodyPr>
          <a:lstStyle/>
          <a:p>
            <a:r>
              <a:rPr lang="en-US" i="1" dirty="0">
                <a:solidFill>
                  <a:schemeClr val="bg1"/>
                </a:solidFill>
              </a:rPr>
              <a:t>Be Organized. </a:t>
            </a:r>
            <a:endParaRPr lang="en-US" dirty="0"/>
          </a:p>
        </p:txBody>
      </p:sp>
    </p:spTree>
    <p:extLst>
      <p:ext uri="{BB962C8B-B14F-4D97-AF65-F5344CB8AC3E}">
        <p14:creationId xmlns:p14="http://schemas.microsoft.com/office/powerpoint/2010/main" val="1017352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8DA28-8D13-0541-8E63-E66E24C73A89}"/>
              </a:ext>
            </a:extLst>
          </p:cNvPr>
          <p:cNvSpPr>
            <a:spLocks noGrp="1"/>
          </p:cNvSpPr>
          <p:nvPr>
            <p:ph type="title"/>
          </p:nvPr>
        </p:nvSpPr>
        <p:spPr>
          <a:xfrm>
            <a:off x="961063" y="527356"/>
            <a:ext cx="7474172" cy="1325563"/>
          </a:xfrm>
        </p:spPr>
        <p:txBody>
          <a:bodyPr>
            <a:normAutofit/>
          </a:bodyPr>
          <a:lstStyle/>
          <a:p>
            <a:r>
              <a:rPr lang="en-SG" sz="2400" b="1" dirty="0"/>
              <a:t>Ask for Informal Feedback Early in the Term</a:t>
            </a:r>
          </a:p>
        </p:txBody>
      </p:sp>
      <p:sp>
        <p:nvSpPr>
          <p:cNvPr id="3" name="Content Placeholder 2">
            <a:extLst>
              <a:ext uri="{FF2B5EF4-FFF2-40B4-BE49-F238E27FC236}">
                <a16:creationId xmlns:a16="http://schemas.microsoft.com/office/drawing/2014/main" id="{8E0CE529-8D43-1D48-8087-0CE140F15143}"/>
              </a:ext>
            </a:extLst>
          </p:cNvPr>
          <p:cNvSpPr>
            <a:spLocks noGrp="1"/>
          </p:cNvSpPr>
          <p:nvPr>
            <p:ph idx="1"/>
          </p:nvPr>
        </p:nvSpPr>
        <p:spPr>
          <a:xfrm>
            <a:off x="961063" y="716651"/>
            <a:ext cx="7757052" cy="4046840"/>
          </a:xfrm>
        </p:spPr>
        <p:txBody>
          <a:bodyPr anchor="ctr">
            <a:normAutofit/>
          </a:bodyPr>
          <a:lstStyle/>
          <a:p>
            <a:r>
              <a:rPr lang="en-SG" sz="1200" dirty="0"/>
              <a:t>A simple e-mail or just a chat asking one or two of these questions works well</a:t>
            </a:r>
          </a:p>
          <a:p>
            <a:pPr lvl="1"/>
            <a:r>
              <a:rPr lang="en-SG" sz="1200" dirty="0"/>
              <a:t>What has worked well and what hasn’t so far?</a:t>
            </a:r>
          </a:p>
          <a:p>
            <a:pPr lvl="1"/>
            <a:r>
              <a:rPr lang="en-SG" sz="1200" dirty="0"/>
              <a:t>What are the top 2-4 concepts you have learned thus far?</a:t>
            </a:r>
          </a:p>
          <a:p>
            <a:pPr lvl="1"/>
            <a:r>
              <a:rPr lang="en-SG" sz="1200" dirty="0"/>
              <a:t>What do you need help with?</a:t>
            </a:r>
          </a:p>
          <a:p>
            <a:endParaRPr lang="en-US" sz="11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hat">
            <a:extLst>
              <a:ext uri="{FF2B5EF4-FFF2-40B4-BE49-F238E27FC236}">
                <a16:creationId xmlns:a16="http://schemas.microsoft.com/office/drawing/2014/main" id="{C08533E1-2C26-4844-BDA8-25A34DB5FE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8" name="Rectangle 7">
            <a:extLst>
              <a:ext uri="{FF2B5EF4-FFF2-40B4-BE49-F238E27FC236}">
                <a16:creationId xmlns:a16="http://schemas.microsoft.com/office/drawing/2014/main" id="{89DC6563-1F43-9149-AB67-54DC00EA739E}"/>
              </a:ext>
            </a:extLst>
          </p:cNvPr>
          <p:cNvSpPr/>
          <p:nvPr/>
        </p:nvSpPr>
        <p:spPr>
          <a:xfrm rot="5400000">
            <a:off x="11266651" y="3244334"/>
            <a:ext cx="1481368" cy="369332"/>
          </a:xfrm>
          <a:prstGeom prst="rect">
            <a:avLst/>
          </a:prstGeom>
        </p:spPr>
        <p:txBody>
          <a:bodyPr wrap="none">
            <a:spAutoFit/>
          </a:bodyPr>
          <a:lstStyle/>
          <a:p>
            <a:r>
              <a:rPr lang="en-US" i="1" dirty="0">
                <a:solidFill>
                  <a:schemeClr val="bg1"/>
                </a:solidFill>
              </a:rPr>
              <a:t>Be Receptive. </a:t>
            </a:r>
            <a:endParaRPr lang="en-US" dirty="0"/>
          </a:p>
        </p:txBody>
      </p:sp>
    </p:spTree>
    <p:extLst>
      <p:ext uri="{BB962C8B-B14F-4D97-AF65-F5344CB8AC3E}">
        <p14:creationId xmlns:p14="http://schemas.microsoft.com/office/powerpoint/2010/main" val="2087334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6A07E-9D34-9144-AADB-7923E3AAAE6A}"/>
              </a:ext>
            </a:extLst>
          </p:cNvPr>
          <p:cNvSpPr>
            <a:spLocks noGrp="1"/>
          </p:cNvSpPr>
          <p:nvPr>
            <p:ph type="title"/>
          </p:nvPr>
        </p:nvSpPr>
        <p:spPr>
          <a:xfrm>
            <a:off x="1136428" y="378129"/>
            <a:ext cx="7474172" cy="1325563"/>
          </a:xfrm>
        </p:spPr>
        <p:txBody>
          <a:bodyPr>
            <a:normAutofit/>
          </a:bodyPr>
          <a:lstStyle/>
          <a:p>
            <a:r>
              <a:rPr lang="en-US" sz="2400" b="1"/>
              <a:t>Be kind to yourself</a:t>
            </a:r>
          </a:p>
        </p:txBody>
      </p:sp>
      <p:sp>
        <p:nvSpPr>
          <p:cNvPr id="3" name="Content Placeholder 2">
            <a:extLst>
              <a:ext uri="{FF2B5EF4-FFF2-40B4-BE49-F238E27FC236}">
                <a16:creationId xmlns:a16="http://schemas.microsoft.com/office/drawing/2014/main" id="{BB7272F8-4448-C949-96AE-19B291377D4B}"/>
              </a:ext>
            </a:extLst>
          </p:cNvPr>
          <p:cNvSpPr>
            <a:spLocks noGrp="1"/>
          </p:cNvSpPr>
          <p:nvPr>
            <p:ph idx="1"/>
          </p:nvPr>
        </p:nvSpPr>
        <p:spPr>
          <a:xfrm>
            <a:off x="1162153" y="941692"/>
            <a:ext cx="7014107" cy="4316107"/>
          </a:xfrm>
        </p:spPr>
        <p:txBody>
          <a:bodyPr anchor="ctr">
            <a:normAutofit/>
          </a:bodyPr>
          <a:lstStyle/>
          <a:p>
            <a:r>
              <a:rPr lang="en-SG" sz="1200" dirty="0"/>
              <a:t>Don’t expect to know-it-all on the first day of your online  session.  </a:t>
            </a:r>
          </a:p>
          <a:p>
            <a:pPr lvl="1"/>
            <a:r>
              <a:rPr lang="en-SG" sz="1200" dirty="0"/>
              <a:t>You will  learn  quickly </a:t>
            </a:r>
            <a:r>
              <a:rPr lang="en-SG" sz="1200" dirty="0">
                <a:sym typeface="Wingdings" pitchFamily="2" charset="2"/>
              </a:rPr>
              <a:t> </a:t>
            </a:r>
          </a:p>
          <a:p>
            <a:r>
              <a:rPr lang="en-SG" sz="1200" dirty="0"/>
              <a:t>Listen to Student voice on what works well for them with the remote-learning.</a:t>
            </a:r>
          </a:p>
          <a:p>
            <a:pPr lvl="1"/>
            <a:r>
              <a:rPr lang="en-SG" sz="1200" dirty="0"/>
              <a:t>Invite them to be partners in teaching and learning process.</a:t>
            </a:r>
          </a:p>
          <a:p>
            <a:r>
              <a:rPr lang="en-SG" sz="1200" dirty="0"/>
              <a:t>It can be harder to focus attention on a screen than in a classroom.</a:t>
            </a:r>
          </a:p>
          <a:p>
            <a:pPr lvl="1"/>
            <a:r>
              <a:rPr lang="en-SG" sz="1200" dirty="0"/>
              <a:t>Take breaks. Remind students as well. </a:t>
            </a:r>
          </a:p>
          <a:p>
            <a:pPr lvl="1"/>
            <a:r>
              <a:rPr lang="en-SG" sz="1200" dirty="0"/>
              <a:t>Stretch 30 secs for every 20-25 minutes. </a:t>
            </a:r>
          </a:p>
          <a:p>
            <a:endParaRPr lang="en-US" sz="1200" dirty="0"/>
          </a:p>
        </p:txBody>
      </p:sp>
      <p:sp>
        <p:nvSpPr>
          <p:cNvPr id="17" name="Rectangle 1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Blackboard">
            <a:extLst>
              <a:ext uri="{FF2B5EF4-FFF2-40B4-BE49-F238E27FC236}">
                <a16:creationId xmlns:a16="http://schemas.microsoft.com/office/drawing/2014/main" id="{BC7CE46D-0D1E-4DB6-B265-CC80600AA1B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7" name="Rectangle 6">
            <a:extLst>
              <a:ext uri="{FF2B5EF4-FFF2-40B4-BE49-F238E27FC236}">
                <a16:creationId xmlns:a16="http://schemas.microsoft.com/office/drawing/2014/main" id="{DB5D0440-B1C4-974A-A179-7E25AD79ECB5}"/>
              </a:ext>
            </a:extLst>
          </p:cNvPr>
          <p:cNvSpPr/>
          <p:nvPr/>
        </p:nvSpPr>
        <p:spPr>
          <a:xfrm rot="5400000">
            <a:off x="11350744" y="3244334"/>
            <a:ext cx="1313180" cy="369332"/>
          </a:xfrm>
          <a:prstGeom prst="rect">
            <a:avLst/>
          </a:prstGeom>
        </p:spPr>
        <p:txBody>
          <a:bodyPr wrap="none">
            <a:spAutoFit/>
          </a:bodyPr>
          <a:lstStyle/>
          <a:p>
            <a:r>
              <a:rPr lang="en-US" i="1" dirty="0">
                <a:solidFill>
                  <a:schemeClr val="bg1"/>
                </a:solidFill>
              </a:rPr>
              <a:t>Be Mindful. </a:t>
            </a:r>
            <a:endParaRPr lang="en-US" dirty="0"/>
          </a:p>
        </p:txBody>
      </p:sp>
    </p:spTree>
    <p:extLst>
      <p:ext uri="{BB962C8B-B14F-4D97-AF65-F5344CB8AC3E}">
        <p14:creationId xmlns:p14="http://schemas.microsoft.com/office/powerpoint/2010/main" val="237669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F6FC-FC52-2A40-A03D-B26A3FC15DCE}"/>
              </a:ext>
            </a:extLst>
          </p:cNvPr>
          <p:cNvSpPr>
            <a:spLocks noGrp="1"/>
          </p:cNvSpPr>
          <p:nvPr>
            <p:ph type="title"/>
          </p:nvPr>
        </p:nvSpPr>
        <p:spPr>
          <a:xfrm>
            <a:off x="642257" y="-66182"/>
            <a:ext cx="7887749" cy="1325563"/>
          </a:xfrm>
        </p:spPr>
        <p:txBody>
          <a:bodyPr>
            <a:normAutofit/>
          </a:bodyPr>
          <a:lstStyle/>
          <a:p>
            <a:r>
              <a:rPr lang="en-US" sz="2400" b="1" dirty="0"/>
              <a:t>Preparation for </a:t>
            </a:r>
            <a:r>
              <a:rPr lang="en-SG" sz="2400" b="1" dirty="0"/>
              <a:t>online synchronous tutorials</a:t>
            </a:r>
            <a:endParaRPr lang="en-US" sz="2400" b="1" dirty="0"/>
          </a:p>
        </p:txBody>
      </p:sp>
      <p:sp>
        <p:nvSpPr>
          <p:cNvPr id="3" name="Content Placeholder 2">
            <a:extLst>
              <a:ext uri="{FF2B5EF4-FFF2-40B4-BE49-F238E27FC236}">
                <a16:creationId xmlns:a16="http://schemas.microsoft.com/office/drawing/2014/main" id="{64A84964-E322-DD45-A2B4-3FA78ACF3FDA}"/>
              </a:ext>
            </a:extLst>
          </p:cNvPr>
          <p:cNvSpPr>
            <a:spLocks noGrp="1"/>
          </p:cNvSpPr>
          <p:nvPr>
            <p:ph idx="1"/>
          </p:nvPr>
        </p:nvSpPr>
        <p:spPr>
          <a:xfrm>
            <a:off x="696604" y="740505"/>
            <a:ext cx="8612839" cy="5376988"/>
          </a:xfrm>
        </p:spPr>
        <p:txBody>
          <a:bodyPr anchor="t">
            <a:noAutofit/>
          </a:bodyPr>
          <a:lstStyle/>
          <a:p>
            <a:pPr marL="0" indent="0">
              <a:buNone/>
            </a:pPr>
            <a:endParaRPr lang="en-US" sz="1200" dirty="0"/>
          </a:p>
          <a:p>
            <a:r>
              <a:rPr lang="en-SG" sz="1400" dirty="0"/>
              <a:t>Designing Session </a:t>
            </a:r>
          </a:p>
          <a:p>
            <a:pPr lvl="1"/>
            <a:r>
              <a:rPr lang="en-SG" sz="1200" dirty="0"/>
              <a:t>Content </a:t>
            </a:r>
          </a:p>
          <a:p>
            <a:pPr lvl="2"/>
            <a:r>
              <a:rPr lang="en-SG" sz="1200" dirty="0"/>
              <a:t>Prepare lively and engaging slides , handouts</a:t>
            </a:r>
          </a:p>
          <a:p>
            <a:pPr lvl="3"/>
            <a:r>
              <a:rPr lang="en-SG" sz="1200" dirty="0"/>
              <a:t>relevant images, diagrams, examples, case studies, interaction</a:t>
            </a:r>
          </a:p>
          <a:p>
            <a:pPr lvl="2"/>
            <a:r>
              <a:rPr lang="en-SG" sz="1200" dirty="0"/>
              <a:t>Leave space in the margins and in between bullet points for students to annotate </a:t>
            </a:r>
          </a:p>
          <a:p>
            <a:pPr lvl="2"/>
            <a:r>
              <a:rPr lang="en-SG" sz="1200" dirty="0"/>
              <a:t>Provide a   good balance of text and images</a:t>
            </a:r>
          </a:p>
          <a:p>
            <a:pPr lvl="2"/>
            <a:r>
              <a:rPr lang="en-SG" sz="1200" dirty="0"/>
              <a:t>Build an agenda into your slides as a visual guide to the current, previous and future topics.</a:t>
            </a:r>
          </a:p>
          <a:p>
            <a:pPr lvl="1"/>
            <a:r>
              <a:rPr lang="en-SG" sz="1200" dirty="0"/>
              <a:t>Activities (or tasks)</a:t>
            </a:r>
          </a:p>
          <a:p>
            <a:pPr lvl="2"/>
            <a:r>
              <a:rPr lang="en-SG" sz="1200" dirty="0"/>
              <a:t>Design cooperative /collaborative tasks</a:t>
            </a:r>
          </a:p>
          <a:p>
            <a:pPr lvl="3"/>
            <a:r>
              <a:rPr lang="en-SG" sz="1200" dirty="0"/>
              <a:t>Consider activity complexity, group size, and actual content of the task while designing</a:t>
            </a:r>
            <a:endParaRPr lang="en-SG" sz="1000" dirty="0"/>
          </a:p>
          <a:p>
            <a:pPr lvl="2"/>
            <a:r>
              <a:rPr lang="en-SG" sz="1200" dirty="0"/>
              <a:t>Break the “task down into self-contained learning points with appropriate breakpoints</a:t>
            </a:r>
          </a:p>
          <a:p>
            <a:pPr lvl="2"/>
            <a:r>
              <a:rPr lang="en-SG" sz="1200" dirty="0"/>
              <a:t>Set an "estimated time" for the tasks</a:t>
            </a:r>
          </a:p>
          <a:p>
            <a:r>
              <a:rPr lang="en-SG" sz="1400" dirty="0"/>
              <a:t>Online session link</a:t>
            </a:r>
          </a:p>
          <a:p>
            <a:pPr lvl="1"/>
            <a:r>
              <a:rPr lang="en-SG" sz="1400" dirty="0"/>
              <a:t>Set-up, and check the online session link.</a:t>
            </a:r>
          </a:p>
          <a:p>
            <a:r>
              <a:rPr lang="en-SG" sz="1400" dirty="0"/>
              <a:t>Equipment </a:t>
            </a:r>
          </a:p>
          <a:p>
            <a:pPr lvl="1"/>
            <a:r>
              <a:rPr lang="en-SG" sz="1400" dirty="0"/>
              <a:t>Audio and Video matters: loan</a:t>
            </a:r>
            <a:r>
              <a:rPr lang="en-SG" sz="1400" baseline="30000" dirty="0"/>
              <a:t>**</a:t>
            </a:r>
            <a:r>
              <a:rPr lang="en-SG" sz="1400" dirty="0"/>
              <a:t> or invest in a good headset, microphone, and a webcam.</a:t>
            </a:r>
          </a:p>
          <a:p>
            <a:pPr lvl="1"/>
            <a:r>
              <a:rPr lang="en-SG" sz="1400" dirty="0"/>
              <a:t>Consider having two monitors. </a:t>
            </a:r>
          </a:p>
          <a:p>
            <a:pPr lvl="2"/>
            <a:r>
              <a:rPr lang="en-SG" sz="1400" dirty="0"/>
              <a:t>e.g. online session to be visible on one and a browser, or other tools, to be accessible on the other.</a:t>
            </a:r>
          </a:p>
          <a:p>
            <a:endParaRPr lang="en-SG" sz="1200" dirty="0"/>
          </a:p>
          <a:p>
            <a:pPr marL="914400" lvl="2" indent="0">
              <a:buNone/>
            </a:pPr>
            <a:endParaRPr lang="en-SG" sz="1200" dirty="0"/>
          </a:p>
          <a:p>
            <a:pPr lvl="1"/>
            <a:endParaRPr lang="en-SG" sz="1200" dirty="0"/>
          </a:p>
          <a:p>
            <a:pPr lvl="2"/>
            <a:endParaRPr lang="en-SG" sz="1200" dirty="0"/>
          </a:p>
          <a:p>
            <a:pPr lvl="2"/>
            <a:endParaRPr lang="en-SG" sz="1200" dirty="0"/>
          </a:p>
          <a:p>
            <a:pPr marL="914400" lvl="2" indent="0">
              <a:buNone/>
            </a:pPr>
            <a:endParaRPr lang="en-SG" sz="1200" dirty="0"/>
          </a:p>
          <a:p>
            <a:pPr lvl="1"/>
            <a:endParaRPr lang="en-US" sz="1200" dirty="0"/>
          </a:p>
        </p:txBody>
      </p:sp>
      <p:sp>
        <p:nvSpPr>
          <p:cNvPr id="18" name="Rectangle 1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Group Brainstorm">
            <a:extLst>
              <a:ext uri="{FF2B5EF4-FFF2-40B4-BE49-F238E27FC236}">
                <a16:creationId xmlns:a16="http://schemas.microsoft.com/office/drawing/2014/main" id="{5B664FE5-2E41-488B-9090-F4E36F7E97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4" name="TextBox 3">
            <a:extLst>
              <a:ext uri="{FF2B5EF4-FFF2-40B4-BE49-F238E27FC236}">
                <a16:creationId xmlns:a16="http://schemas.microsoft.com/office/drawing/2014/main" id="{EAD33B3C-187E-AC4B-9811-55F0411D9FDD}"/>
              </a:ext>
            </a:extLst>
          </p:cNvPr>
          <p:cNvSpPr txBox="1"/>
          <p:nvPr/>
        </p:nvSpPr>
        <p:spPr>
          <a:xfrm>
            <a:off x="838200" y="6308209"/>
            <a:ext cx="4075283" cy="369332"/>
          </a:xfrm>
          <a:prstGeom prst="rect">
            <a:avLst/>
          </a:prstGeom>
          <a:noFill/>
        </p:spPr>
        <p:txBody>
          <a:bodyPr wrap="none" rtlCol="0">
            <a:spAutoFit/>
          </a:bodyPr>
          <a:lstStyle/>
          <a:p>
            <a:pPr>
              <a:spcAft>
                <a:spcPts val="600"/>
              </a:spcAft>
            </a:pPr>
            <a:r>
              <a:rPr lang="en-US" dirty="0"/>
              <a:t>** </a:t>
            </a:r>
            <a:r>
              <a:rPr lang="en-US" sz="1200" dirty="0"/>
              <a:t>check with Module coordinator for loan options for tutors</a:t>
            </a:r>
            <a:endParaRPr lang="en-US" dirty="0"/>
          </a:p>
        </p:txBody>
      </p:sp>
      <p:sp>
        <p:nvSpPr>
          <p:cNvPr id="5" name="Rectangle 4">
            <a:extLst>
              <a:ext uri="{FF2B5EF4-FFF2-40B4-BE49-F238E27FC236}">
                <a16:creationId xmlns:a16="http://schemas.microsoft.com/office/drawing/2014/main" id="{50CF340C-3922-EC45-ADEE-1DE06246970E}"/>
              </a:ext>
            </a:extLst>
          </p:cNvPr>
          <p:cNvSpPr/>
          <p:nvPr/>
        </p:nvSpPr>
        <p:spPr>
          <a:xfrm rot="5400000">
            <a:off x="11315478" y="3244334"/>
            <a:ext cx="1383712" cy="369332"/>
          </a:xfrm>
          <a:prstGeom prst="rect">
            <a:avLst/>
          </a:prstGeom>
        </p:spPr>
        <p:txBody>
          <a:bodyPr wrap="none">
            <a:spAutoFit/>
          </a:bodyPr>
          <a:lstStyle/>
          <a:p>
            <a:r>
              <a:rPr lang="en-US" i="1" dirty="0">
                <a:solidFill>
                  <a:schemeClr val="bg1"/>
                </a:solidFill>
              </a:rPr>
              <a:t>Be Prepared.</a:t>
            </a:r>
            <a:endParaRPr lang="en-US" dirty="0"/>
          </a:p>
        </p:txBody>
      </p:sp>
    </p:spTree>
    <p:extLst>
      <p:ext uri="{BB962C8B-B14F-4D97-AF65-F5344CB8AC3E}">
        <p14:creationId xmlns:p14="http://schemas.microsoft.com/office/powerpoint/2010/main" val="2958749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4E18-C384-BF4E-B42B-E6747A60D9AE}"/>
              </a:ext>
            </a:extLst>
          </p:cNvPr>
          <p:cNvSpPr>
            <a:spLocks noGrp="1"/>
          </p:cNvSpPr>
          <p:nvPr>
            <p:ph type="title"/>
          </p:nvPr>
        </p:nvSpPr>
        <p:spPr>
          <a:xfrm>
            <a:off x="1036220" y="301888"/>
            <a:ext cx="7474172" cy="1325563"/>
          </a:xfrm>
        </p:spPr>
        <p:txBody>
          <a:bodyPr>
            <a:normAutofit/>
          </a:bodyPr>
          <a:lstStyle/>
          <a:p>
            <a:r>
              <a:rPr lang="en-US" sz="2400" b="1" dirty="0"/>
              <a:t>Before the First Synchronous Tutorial</a:t>
            </a:r>
          </a:p>
        </p:txBody>
      </p:sp>
      <p:sp>
        <p:nvSpPr>
          <p:cNvPr id="3" name="Content Placeholder 2">
            <a:extLst>
              <a:ext uri="{FF2B5EF4-FFF2-40B4-BE49-F238E27FC236}">
                <a16:creationId xmlns:a16="http://schemas.microsoft.com/office/drawing/2014/main" id="{FDC0F810-CAFF-414D-ADAD-5864D4C9A125}"/>
              </a:ext>
            </a:extLst>
          </p:cNvPr>
          <p:cNvSpPr>
            <a:spLocks noGrp="1"/>
          </p:cNvSpPr>
          <p:nvPr>
            <p:ph idx="1"/>
          </p:nvPr>
        </p:nvSpPr>
        <p:spPr>
          <a:xfrm>
            <a:off x="1036220" y="1058972"/>
            <a:ext cx="7291351" cy="5124113"/>
          </a:xfrm>
        </p:spPr>
        <p:txBody>
          <a:bodyPr anchor="ctr">
            <a:noAutofit/>
          </a:bodyPr>
          <a:lstStyle/>
          <a:p>
            <a:r>
              <a:rPr lang="en-SG" sz="1200" dirty="0"/>
              <a:t>Set  online session protocol </a:t>
            </a:r>
          </a:p>
          <a:p>
            <a:pPr lvl="1"/>
            <a:r>
              <a:rPr lang="en-SG" sz="1200" dirty="0"/>
              <a:t>Send out clear expectations </a:t>
            </a:r>
          </a:p>
          <a:p>
            <a:pPr lvl="2"/>
            <a:r>
              <a:rPr lang="en-SG" sz="1200" dirty="0"/>
              <a:t>For example, specify how students should ask questions, whether you want them to Raise Hand, etc.</a:t>
            </a:r>
          </a:p>
          <a:p>
            <a:pPr lvl="1"/>
            <a:endParaRPr lang="en-SG" sz="1200" i="1" dirty="0"/>
          </a:p>
          <a:p>
            <a:pPr marL="457200" lvl="1" indent="0">
              <a:buNone/>
            </a:pPr>
            <a:r>
              <a:rPr lang="en-SG" sz="1200" i="1" dirty="0"/>
              <a:t>“ Our tutorial group will meet through the Zoom online conference system. Online learning is still new to all of us. It is important that we all contribute well to the session to meet its learning objectives. To make the most of our time, we will adopt norms as in a physical tutorial class. </a:t>
            </a:r>
          </a:p>
          <a:p>
            <a:pPr lvl="2"/>
            <a:r>
              <a:rPr lang="en-SG" sz="1200" i="1" dirty="0"/>
              <a:t>Read Tutorial questions and Prepare ahead of the class</a:t>
            </a:r>
          </a:p>
          <a:p>
            <a:pPr lvl="2"/>
            <a:r>
              <a:rPr lang="en-SG" sz="1200" i="1" dirty="0"/>
              <a:t>Take notes during the session</a:t>
            </a:r>
          </a:p>
          <a:p>
            <a:pPr lvl="2"/>
            <a:r>
              <a:rPr lang="en-SG" sz="1200" i="1" dirty="0"/>
              <a:t>Ask and answer questions.</a:t>
            </a:r>
          </a:p>
          <a:p>
            <a:pPr lvl="2"/>
            <a:r>
              <a:rPr lang="en-SG" sz="1200" i="1" dirty="0"/>
              <a:t>Raise hand when you need to offer an opinion or ask  a question.</a:t>
            </a:r>
          </a:p>
          <a:p>
            <a:pPr marL="914400" lvl="2" indent="0">
              <a:buNone/>
            </a:pPr>
            <a:r>
              <a:rPr lang="en-SG" sz="1200" i="1" dirty="0"/>
              <a:t>Specific to online session:</a:t>
            </a:r>
          </a:p>
          <a:p>
            <a:pPr lvl="2"/>
            <a:r>
              <a:rPr lang="en-SG" sz="1200" i="1" dirty="0"/>
              <a:t>Find a quiet place to join in the class. </a:t>
            </a:r>
          </a:p>
          <a:p>
            <a:pPr lvl="2"/>
            <a:r>
              <a:rPr lang="en-SG" sz="1200" i="1" dirty="0"/>
              <a:t>Use your name displayed as in class list . </a:t>
            </a:r>
          </a:p>
          <a:p>
            <a:pPr lvl="2"/>
            <a:r>
              <a:rPr lang="en-SG" sz="1200" i="1" dirty="0"/>
              <a:t>Turn on your video.  Wear classroom-friendly clothing </a:t>
            </a:r>
            <a:r>
              <a:rPr lang="en-SG" sz="1200" i="1" dirty="0">
                <a:sym typeface="Wingdings" pitchFamily="2" charset="2"/>
              </a:rPr>
              <a:t></a:t>
            </a:r>
            <a:endParaRPr lang="en-SG" sz="1200" i="1" dirty="0"/>
          </a:p>
          <a:p>
            <a:pPr lvl="2"/>
            <a:r>
              <a:rPr lang="en-SG" sz="1200" i="1" dirty="0"/>
              <a:t>Mute your microphone unless you are speaking. </a:t>
            </a:r>
          </a:p>
          <a:p>
            <a:pPr lvl="2"/>
            <a:r>
              <a:rPr lang="en-SG" sz="1200" i="1" dirty="0"/>
              <a:t>Avoid multi-tasking. Close browser tabs not required for participating in class. </a:t>
            </a:r>
            <a:endParaRPr lang="en-SG" sz="1200" i="1" dirty="0">
              <a:sym typeface="Wingdings" pitchFamily="2" charset="2"/>
            </a:endParaRPr>
          </a:p>
          <a:p>
            <a:pPr marL="0" indent="0">
              <a:buNone/>
            </a:pPr>
            <a:r>
              <a:rPr lang="en-US" sz="1200" i="1" dirty="0"/>
              <a:t>         “</a:t>
            </a:r>
          </a:p>
        </p:txBody>
      </p:sp>
      <p:sp>
        <p:nvSpPr>
          <p:cNvPr id="24" name="Rectangle 2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Teacher">
            <a:extLst>
              <a:ext uri="{FF2B5EF4-FFF2-40B4-BE49-F238E27FC236}">
                <a16:creationId xmlns:a16="http://schemas.microsoft.com/office/drawing/2014/main" id="{B1305124-86EE-410F-ACC9-4389C2524D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5" name="Rectangle 4">
            <a:extLst>
              <a:ext uri="{FF2B5EF4-FFF2-40B4-BE49-F238E27FC236}">
                <a16:creationId xmlns:a16="http://schemas.microsoft.com/office/drawing/2014/main" id="{2A5F733F-6760-534D-AD36-F758DA0F7A39}"/>
              </a:ext>
            </a:extLst>
          </p:cNvPr>
          <p:cNvSpPr/>
          <p:nvPr/>
        </p:nvSpPr>
        <p:spPr>
          <a:xfrm rot="5400000">
            <a:off x="11016454" y="3244334"/>
            <a:ext cx="1981761" cy="369332"/>
          </a:xfrm>
          <a:prstGeom prst="rect">
            <a:avLst/>
          </a:prstGeom>
        </p:spPr>
        <p:txBody>
          <a:bodyPr wrap="none">
            <a:spAutoFit/>
          </a:bodyPr>
          <a:lstStyle/>
          <a:p>
            <a:r>
              <a:rPr lang="en-US" i="1" dirty="0">
                <a:solidFill>
                  <a:schemeClr val="bg1"/>
                </a:solidFill>
              </a:rPr>
              <a:t>Be Communicative.</a:t>
            </a:r>
          </a:p>
        </p:txBody>
      </p:sp>
    </p:spTree>
    <p:extLst>
      <p:ext uri="{BB962C8B-B14F-4D97-AF65-F5344CB8AC3E}">
        <p14:creationId xmlns:p14="http://schemas.microsoft.com/office/powerpoint/2010/main" val="230540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6C3D83-2F63-7A49-968A-9ECE32154567}"/>
              </a:ext>
            </a:extLst>
          </p:cNvPr>
          <p:cNvSpPr txBox="1">
            <a:spLocks/>
          </p:cNvSpPr>
          <p:nvPr/>
        </p:nvSpPr>
        <p:spPr>
          <a:xfrm>
            <a:off x="973143" y="279221"/>
            <a:ext cx="747417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2400" b="1" kern="1200" dirty="0">
                <a:solidFill>
                  <a:schemeClr val="tx1"/>
                </a:solidFill>
                <a:latin typeface="+mj-lt"/>
                <a:ea typeface="+mj-ea"/>
                <a:cs typeface="+mj-cs"/>
              </a:rPr>
              <a:t>Students’ Accessibility issues </a:t>
            </a:r>
            <a:br>
              <a:rPr lang="en-US" sz="2400" b="1" kern="1200" dirty="0">
                <a:solidFill>
                  <a:schemeClr val="tx1"/>
                </a:solidFill>
                <a:latin typeface="+mj-lt"/>
                <a:ea typeface="+mj-ea"/>
                <a:cs typeface="+mj-cs"/>
              </a:rPr>
            </a:br>
            <a:endParaRPr lang="en-US" sz="2400" b="1" kern="1200" dirty="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FA0A80A5-7889-F549-9F48-8B7913543525}"/>
              </a:ext>
            </a:extLst>
          </p:cNvPr>
          <p:cNvSpPr>
            <a:spLocks noGrp="1"/>
          </p:cNvSpPr>
          <p:nvPr>
            <p:ph idx="1"/>
          </p:nvPr>
        </p:nvSpPr>
        <p:spPr>
          <a:xfrm>
            <a:off x="904371" y="942002"/>
            <a:ext cx="6874601" cy="5199865"/>
          </a:xfrm>
        </p:spPr>
        <p:txBody>
          <a:bodyPr vert="horz" lIns="91440" tIns="45720" rIns="91440" bIns="45720" rtlCol="0" anchor="ctr">
            <a:normAutofit/>
          </a:bodyPr>
          <a:lstStyle/>
          <a:p>
            <a:r>
              <a:rPr lang="en-US" sz="1200" dirty="0"/>
              <a:t>Be sensitive and aware of students’ accessibility issues.</a:t>
            </a:r>
          </a:p>
          <a:p>
            <a:r>
              <a:rPr lang="en-US" sz="1200" dirty="0"/>
              <a:t>Students have a range of  disabilities - visible and invisible ; short-term and  chronic</a:t>
            </a:r>
          </a:p>
          <a:p>
            <a:pPr lvl="1"/>
            <a:r>
              <a:rPr lang="en-US" sz="1200" dirty="0"/>
              <a:t>Not everyone will disclose their learning or sensory disabilities. </a:t>
            </a:r>
          </a:p>
          <a:p>
            <a:pPr lvl="1"/>
            <a:r>
              <a:rPr lang="en-US" sz="1200" dirty="0"/>
              <a:t>They are not required to tell you, and they may not feel comfortable telling </a:t>
            </a:r>
            <a:r>
              <a:rPr lang="en-US" sz="1200" i="1" dirty="0"/>
              <a:t>anyone</a:t>
            </a:r>
            <a:r>
              <a:rPr lang="en-US" sz="1200" dirty="0"/>
              <a:t>. </a:t>
            </a:r>
          </a:p>
          <a:p>
            <a:pPr lvl="1"/>
            <a:r>
              <a:rPr lang="en-US" sz="1200" dirty="0"/>
              <a:t>Do not ask students to identify themselves to you.</a:t>
            </a:r>
          </a:p>
          <a:p>
            <a:r>
              <a:rPr lang="en-US" sz="1200" dirty="0"/>
              <a:t>Consider using following practices  that reach a wide variety of learners: </a:t>
            </a:r>
          </a:p>
          <a:p>
            <a:pPr lvl="1"/>
            <a:r>
              <a:rPr lang="en-US" sz="1200" dirty="0"/>
              <a:t>If you send images to your students, include descriptions. </a:t>
            </a:r>
          </a:p>
          <a:p>
            <a:pPr lvl="1"/>
            <a:r>
              <a:rPr lang="en-US" sz="1200" dirty="0"/>
              <a:t>For video-chats, try to create a summary /transcript /closed-captioning /chat-log.</a:t>
            </a:r>
          </a:p>
          <a:p>
            <a:pPr lvl="1"/>
            <a:r>
              <a:rPr lang="en-US" sz="1200" dirty="0"/>
              <a:t>Don’t expect everyone to understand after being told once. Don’t be annoyed if someone asks you to repeat. Some students need additional processing time. </a:t>
            </a:r>
          </a:p>
          <a:p>
            <a:pPr lvl="1"/>
            <a:r>
              <a:rPr lang="en-US" sz="1200" dirty="0"/>
              <a:t>Be encouraging to those in-attentive instead of pointing it out. You could be helping a student in need.</a:t>
            </a:r>
          </a:p>
          <a:p>
            <a:pPr lvl="1"/>
            <a:r>
              <a:rPr lang="en-US" sz="1200" baseline="30000" dirty="0"/>
              <a:t>** </a:t>
            </a:r>
            <a:r>
              <a:rPr lang="en-US" sz="1200" dirty="0"/>
              <a:t>Provide allowable/reasonable extensions for the work submissions  to  such students, without student asking you every time.</a:t>
            </a:r>
          </a:p>
          <a:p>
            <a:r>
              <a:rPr lang="en-US" sz="1200" dirty="0"/>
              <a:t>If a student approaches you for needing assistance, do not doubt! Help them find necessary resources. </a:t>
            </a:r>
          </a:p>
          <a:p>
            <a:pPr lvl="1"/>
            <a:r>
              <a:rPr lang="en-US" sz="1200" dirty="0"/>
              <a:t>Inform and seek advice on academic matters from Module Coordinator</a:t>
            </a:r>
          </a:p>
          <a:p>
            <a:pPr lvl="1"/>
            <a:r>
              <a:rPr lang="en-US" sz="1200" dirty="0"/>
              <a:t>Inform and seek advice on emotional support and other necessary resources SoC Student support manager Adele </a:t>
            </a:r>
            <a:r>
              <a:rPr lang="en-US" sz="1200" dirty="0" err="1"/>
              <a:t>Chiew</a:t>
            </a:r>
            <a:r>
              <a:rPr lang="en-US" sz="1200" dirty="0"/>
              <a:t>  </a:t>
            </a:r>
            <a:r>
              <a:rPr lang="en-US" sz="1200" dirty="0">
                <a:hlinkClick r:id="rId2"/>
              </a:rPr>
              <a:t>achiew@comp.nus.edu.sg</a:t>
            </a:r>
            <a:r>
              <a:rPr lang="en-US" sz="1200" dirty="0"/>
              <a:t>  </a:t>
            </a:r>
          </a:p>
          <a:p>
            <a:endParaRPr lang="en-US" sz="1200" dirty="0"/>
          </a:p>
          <a:p>
            <a:endParaRPr lang="en-US" sz="1200" dirty="0"/>
          </a:p>
          <a:p>
            <a:pPr marL="0" indent="0">
              <a:buNone/>
            </a:pPr>
            <a:r>
              <a:rPr lang="en-US" sz="1200" dirty="0"/>
              <a:t>** consult module coordinator</a:t>
            </a:r>
          </a:p>
        </p:txBody>
      </p:sp>
      <p:sp>
        <p:nvSpPr>
          <p:cNvPr id="18" name="Rectangle 1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Braille">
            <a:extLst>
              <a:ext uri="{FF2B5EF4-FFF2-40B4-BE49-F238E27FC236}">
                <a16:creationId xmlns:a16="http://schemas.microsoft.com/office/drawing/2014/main" id="{6C77988A-786E-4419-BF31-2C413C1282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2" name="Rectangle 1">
            <a:extLst>
              <a:ext uri="{FF2B5EF4-FFF2-40B4-BE49-F238E27FC236}">
                <a16:creationId xmlns:a16="http://schemas.microsoft.com/office/drawing/2014/main" id="{651A4499-168D-FB41-86B6-B71261A39780}"/>
              </a:ext>
            </a:extLst>
          </p:cNvPr>
          <p:cNvSpPr/>
          <p:nvPr/>
        </p:nvSpPr>
        <p:spPr>
          <a:xfrm rot="5400000">
            <a:off x="11341927" y="3244334"/>
            <a:ext cx="1330814" cy="369332"/>
          </a:xfrm>
          <a:prstGeom prst="rect">
            <a:avLst/>
          </a:prstGeom>
        </p:spPr>
        <p:txBody>
          <a:bodyPr wrap="none">
            <a:spAutoFit/>
          </a:bodyPr>
          <a:lstStyle/>
          <a:p>
            <a:r>
              <a:rPr lang="en-US" i="1">
                <a:solidFill>
                  <a:schemeClr val="bg1"/>
                </a:solidFill>
              </a:rPr>
              <a:t>Be Inclusive.</a:t>
            </a:r>
            <a:endParaRPr lang="en-US" i="1" dirty="0">
              <a:solidFill>
                <a:schemeClr val="bg1"/>
              </a:solidFill>
            </a:endParaRPr>
          </a:p>
        </p:txBody>
      </p:sp>
    </p:spTree>
    <p:extLst>
      <p:ext uri="{BB962C8B-B14F-4D97-AF65-F5344CB8AC3E}">
        <p14:creationId xmlns:p14="http://schemas.microsoft.com/office/powerpoint/2010/main" val="1104499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52BDD9-0ACD-EF4E-B8D6-FC3D95E7B728}"/>
              </a:ext>
            </a:extLst>
          </p:cNvPr>
          <p:cNvSpPr/>
          <p:nvPr/>
        </p:nvSpPr>
        <p:spPr>
          <a:xfrm>
            <a:off x="10243457" y="0"/>
            <a:ext cx="194854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04138C-F3E7-9E44-90D0-8516197CF381}"/>
              </a:ext>
            </a:extLst>
          </p:cNvPr>
          <p:cNvSpPr>
            <a:spLocks noGrp="1"/>
          </p:cNvSpPr>
          <p:nvPr>
            <p:ph idx="1"/>
          </p:nvPr>
        </p:nvSpPr>
        <p:spPr>
          <a:xfrm>
            <a:off x="522515" y="1088784"/>
            <a:ext cx="5161470" cy="1436177"/>
          </a:xfrm>
          <a:solidFill>
            <a:schemeClr val="accent1">
              <a:lumMod val="20000"/>
              <a:lumOff val="80000"/>
            </a:schemeClr>
          </a:solidFill>
        </p:spPr>
        <p:txBody>
          <a:bodyPr>
            <a:noAutofit/>
          </a:bodyPr>
          <a:lstStyle/>
          <a:p>
            <a:pPr marL="457200" lvl="1" indent="0">
              <a:buNone/>
            </a:pPr>
            <a:r>
              <a:rPr lang="en-US" sz="1200" b="1"/>
              <a:t>Session Protocol </a:t>
            </a:r>
          </a:p>
          <a:p>
            <a:pPr lvl="1"/>
            <a:r>
              <a:rPr lang="en-US" sz="1200"/>
              <a:t>First session : include </a:t>
            </a:r>
            <a:r>
              <a:rPr lang="en-SG" sz="1200"/>
              <a:t>an introduction to online session and the protocol to be followed. </a:t>
            </a:r>
          </a:p>
          <a:p>
            <a:pPr lvl="2"/>
            <a:r>
              <a:rPr lang="en-SG" sz="1200"/>
              <a:t>Inform them what would be the course of action in case you or any student faces a technical difficulty during the session.</a:t>
            </a:r>
          </a:p>
          <a:p>
            <a:pPr lvl="1"/>
            <a:r>
              <a:rPr lang="en-SG" sz="1200"/>
              <a:t>Every session: a quick reminder at the start pointing to the link that keeps the information</a:t>
            </a:r>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US" sz="1200"/>
          </a:p>
        </p:txBody>
      </p:sp>
      <p:sp>
        <p:nvSpPr>
          <p:cNvPr id="4" name="Title 1">
            <a:extLst>
              <a:ext uri="{FF2B5EF4-FFF2-40B4-BE49-F238E27FC236}">
                <a16:creationId xmlns:a16="http://schemas.microsoft.com/office/drawing/2014/main" id="{4571684D-3542-7F4C-BAEF-C867D7CEB685}"/>
              </a:ext>
            </a:extLst>
          </p:cNvPr>
          <p:cNvSpPr>
            <a:spLocks noGrp="1"/>
          </p:cNvSpPr>
          <p:nvPr>
            <p:ph type="title"/>
          </p:nvPr>
        </p:nvSpPr>
        <p:spPr>
          <a:xfrm>
            <a:off x="654188" y="-143894"/>
            <a:ext cx="10515600" cy="1325563"/>
          </a:xfrm>
        </p:spPr>
        <p:txBody>
          <a:bodyPr>
            <a:normAutofit/>
          </a:bodyPr>
          <a:lstStyle/>
          <a:p>
            <a:r>
              <a:rPr lang="en-US" sz="2400" b="1"/>
              <a:t>During the </a:t>
            </a:r>
            <a:r>
              <a:rPr lang="en-SG" sz="2400" b="1"/>
              <a:t>online synchronous tutorial</a:t>
            </a:r>
            <a:endParaRPr lang="en-US" sz="2400" b="1"/>
          </a:p>
        </p:txBody>
      </p:sp>
      <p:sp>
        <p:nvSpPr>
          <p:cNvPr id="6" name="Content Placeholder 2">
            <a:extLst>
              <a:ext uri="{FF2B5EF4-FFF2-40B4-BE49-F238E27FC236}">
                <a16:creationId xmlns:a16="http://schemas.microsoft.com/office/drawing/2014/main" id="{2C392FD3-3016-024B-8BA6-B6461AAC35CD}"/>
              </a:ext>
            </a:extLst>
          </p:cNvPr>
          <p:cNvSpPr txBox="1">
            <a:spLocks/>
          </p:cNvSpPr>
          <p:nvPr/>
        </p:nvSpPr>
        <p:spPr>
          <a:xfrm>
            <a:off x="5710679" y="1070485"/>
            <a:ext cx="5985502" cy="5548029"/>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SG" sz="1200" b="1"/>
              <a:t>Session conduct</a:t>
            </a:r>
          </a:p>
          <a:p>
            <a:pPr lvl="1"/>
            <a:r>
              <a:rPr lang="en-SG" sz="1200"/>
              <a:t>Enthusiasm and energy in voice as well as in whole approach are important throughout the session.</a:t>
            </a:r>
          </a:p>
          <a:p>
            <a:pPr lvl="1"/>
            <a:r>
              <a:rPr lang="en-SG" sz="1200"/>
              <a:t>Dress smart casual for the lesson as you would for a face-2-face lesson.</a:t>
            </a:r>
          </a:p>
          <a:p>
            <a:pPr lvl="1"/>
            <a:r>
              <a:rPr lang="en-SG" sz="1200"/>
              <a:t>Be visible to students: it’s good practice that your face is visible on a side screen while the materials are being displayed - otherwise, engagement can decrease.</a:t>
            </a:r>
          </a:p>
          <a:p>
            <a:pPr lvl="1"/>
            <a:r>
              <a:rPr lang="en-SG" sz="1200"/>
              <a:t>Encourage students to switch on their video – at the very east when one speaks</a:t>
            </a:r>
          </a:p>
          <a:p>
            <a:pPr lvl="1"/>
            <a:r>
              <a:rPr lang="en-SG" sz="1200"/>
              <a:t>Being mentally present, paying attention, and being fully engaged with the students are  important teaching practices. </a:t>
            </a:r>
          </a:p>
          <a:p>
            <a:pPr lvl="2"/>
            <a:r>
              <a:rPr lang="en-SG" sz="1200"/>
              <a:t>Being remote, reserved or unavailable causes an unsatisfactory student experience.</a:t>
            </a:r>
          </a:p>
          <a:p>
            <a:pPr lvl="1"/>
            <a:r>
              <a:rPr lang="en-SG" sz="1200"/>
              <a:t>Remember to close all the windows/tabs  you won’t be using (personal email, etc.) prior to the session.</a:t>
            </a:r>
          </a:p>
          <a:p>
            <a:pPr lvl="1"/>
            <a:r>
              <a:rPr lang="en-SG" sz="1200"/>
              <a:t>Practice e.g. rehearse using the share screen and switching between tabs or windows you intend to display. </a:t>
            </a:r>
          </a:p>
          <a:p>
            <a:pPr lvl="1"/>
            <a:r>
              <a:rPr lang="en-SG" sz="1200"/>
              <a:t>Technical problems can appear anytime, so, have a backup plan!</a:t>
            </a:r>
          </a:p>
          <a:p>
            <a:pPr lvl="2"/>
            <a:r>
              <a:rPr lang="en-SG" sz="1200"/>
              <a:t>Prepare to send them an email immediately </a:t>
            </a:r>
          </a:p>
          <a:p>
            <a:pPr lvl="2"/>
            <a:r>
              <a:rPr lang="en-SG" sz="1200"/>
              <a:t>If possible, get another tutor to pair-up with you. This helps with technical issues. It also helps monitoring chat and attendance. Make him a co-host</a:t>
            </a:r>
          </a:p>
          <a:p>
            <a:pPr lvl="1"/>
            <a:r>
              <a:rPr lang="en-SG" sz="1200"/>
              <a:t>Students will invariably enter late or exit early </a:t>
            </a:r>
          </a:p>
          <a:p>
            <a:pPr lvl="2"/>
            <a:r>
              <a:rPr lang="en-SG" sz="1200"/>
              <a:t>Don’t let this distract you. Stay on the agenda. Don’t be hesitant though of improvising to keep the session flowing.</a:t>
            </a:r>
          </a:p>
          <a:p>
            <a:pPr lvl="2"/>
            <a:r>
              <a:rPr lang="en-SG" sz="1200"/>
              <a:t>Alternatively, you can take the approach of locking the meeting room. This has its cons and could be interruptive in case a student is facing a technical issue in connecting.</a:t>
            </a:r>
          </a:p>
          <a:p>
            <a:pPr lvl="1"/>
            <a:r>
              <a:rPr lang="en-SG" sz="1200"/>
              <a:t>Not all students use their microphone.</a:t>
            </a:r>
          </a:p>
          <a:p>
            <a:pPr lvl="2"/>
            <a:r>
              <a:rPr lang="en-SG" sz="1200"/>
              <a:t>allow them to use whiteboard, chat, </a:t>
            </a:r>
            <a:r>
              <a:rPr lang="en-SG" sz="1200" err="1"/>
              <a:t>q&amp;a</a:t>
            </a:r>
            <a:r>
              <a:rPr lang="en-SG" sz="1200"/>
              <a:t> feature etc.</a:t>
            </a:r>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US" sz="1200"/>
          </a:p>
        </p:txBody>
      </p:sp>
      <p:sp>
        <p:nvSpPr>
          <p:cNvPr id="7" name="Content Placeholder 2">
            <a:extLst>
              <a:ext uri="{FF2B5EF4-FFF2-40B4-BE49-F238E27FC236}">
                <a16:creationId xmlns:a16="http://schemas.microsoft.com/office/drawing/2014/main" id="{156DE8F8-0CBE-C341-B6D3-897AFC105DF3}"/>
              </a:ext>
            </a:extLst>
          </p:cNvPr>
          <p:cNvSpPr txBox="1">
            <a:spLocks/>
          </p:cNvSpPr>
          <p:nvPr/>
        </p:nvSpPr>
        <p:spPr>
          <a:xfrm>
            <a:off x="522515" y="2524961"/>
            <a:ext cx="5161470" cy="4111852"/>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SG" sz="1200"/>
          </a:p>
          <a:p>
            <a:pPr marL="457200" lvl="1" indent="0">
              <a:buNone/>
            </a:pPr>
            <a:r>
              <a:rPr lang="en-US" sz="1200" b="1"/>
              <a:t>Content Delivery</a:t>
            </a:r>
            <a:endParaRPr lang="en-SG" sz="1200"/>
          </a:p>
          <a:p>
            <a:pPr lvl="1"/>
            <a:r>
              <a:rPr lang="en-SG" sz="1200"/>
              <a:t>Give students a focal point when talking over your slides by using the pointer. </a:t>
            </a:r>
          </a:p>
          <a:p>
            <a:pPr lvl="2"/>
            <a:r>
              <a:rPr lang="en-SG" sz="1200"/>
              <a:t>it may be harder than usual for students to know when you have shifted between discussion points, so be sure to explicitly state transitions.</a:t>
            </a:r>
          </a:p>
          <a:p>
            <a:pPr lvl="1"/>
            <a:r>
              <a:rPr lang="en-SG" sz="1200"/>
              <a:t>Maintain topic relevance. </a:t>
            </a:r>
          </a:p>
          <a:p>
            <a:pPr lvl="2"/>
            <a:r>
              <a:rPr lang="en-SG" sz="1200"/>
              <a:t>It is very important.  Defer unrelated student questions to the end of the session.</a:t>
            </a:r>
          </a:p>
          <a:p>
            <a:pPr lvl="1"/>
            <a:r>
              <a:rPr lang="en-SG" sz="1200"/>
              <a:t>Keep your normal pace. </a:t>
            </a:r>
          </a:p>
          <a:p>
            <a:pPr lvl="2"/>
            <a:r>
              <a:rPr lang="en-SG" sz="1200"/>
              <a:t>You do not need to speed up or slow down just because it is online.</a:t>
            </a:r>
          </a:p>
          <a:p>
            <a:pPr lvl="2"/>
            <a:r>
              <a:rPr lang="en-SG" sz="1200"/>
              <a:t>Your students will still absorb and process information at the same rate. </a:t>
            </a:r>
          </a:p>
          <a:p>
            <a:pPr lvl="2"/>
            <a:r>
              <a:rPr lang="en-SG" sz="1200"/>
              <a:t>Check more often with your students if they are following the material than you do in physical lesson.</a:t>
            </a:r>
          </a:p>
          <a:p>
            <a:pPr lvl="2"/>
            <a:r>
              <a:rPr lang="en-SG" sz="1200"/>
              <a:t>Take pauses to sense if all are engaged before moving to next topic.</a:t>
            </a:r>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SG" sz="1200"/>
          </a:p>
          <a:p>
            <a:pPr lvl="1"/>
            <a:endParaRPr lang="en-US" sz="1200"/>
          </a:p>
        </p:txBody>
      </p:sp>
      <p:sp>
        <p:nvSpPr>
          <p:cNvPr id="5" name="Rectangle 4">
            <a:extLst>
              <a:ext uri="{FF2B5EF4-FFF2-40B4-BE49-F238E27FC236}">
                <a16:creationId xmlns:a16="http://schemas.microsoft.com/office/drawing/2014/main" id="{5C775141-AA9F-0941-A27F-069476B131F1}"/>
              </a:ext>
            </a:extLst>
          </p:cNvPr>
          <p:cNvSpPr/>
          <p:nvPr/>
        </p:nvSpPr>
        <p:spPr>
          <a:xfrm rot="5400000">
            <a:off x="11148156" y="3244334"/>
            <a:ext cx="1718356" cy="369332"/>
          </a:xfrm>
          <a:prstGeom prst="rect">
            <a:avLst/>
          </a:prstGeom>
        </p:spPr>
        <p:txBody>
          <a:bodyPr wrap="none">
            <a:spAutoFit/>
          </a:bodyPr>
          <a:lstStyle/>
          <a:p>
            <a:r>
              <a:rPr lang="en-US" i="1" dirty="0">
                <a:solidFill>
                  <a:schemeClr val="bg1"/>
                </a:solidFill>
              </a:rPr>
              <a:t>Be Professional. </a:t>
            </a:r>
            <a:endParaRPr lang="en-US" dirty="0"/>
          </a:p>
        </p:txBody>
      </p:sp>
    </p:spTree>
    <p:extLst>
      <p:ext uri="{BB962C8B-B14F-4D97-AF65-F5344CB8AC3E}">
        <p14:creationId xmlns:p14="http://schemas.microsoft.com/office/powerpoint/2010/main" val="184339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517DF8D-4528-F649-BD50-AEDD71220978}"/>
              </a:ext>
            </a:extLst>
          </p:cNvPr>
          <p:cNvSpPr/>
          <p:nvPr/>
        </p:nvSpPr>
        <p:spPr>
          <a:xfrm>
            <a:off x="10243457" y="0"/>
            <a:ext cx="194854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D5C2069-5C8A-3148-8E3C-33FD623D3252}"/>
              </a:ext>
            </a:extLst>
          </p:cNvPr>
          <p:cNvSpPr/>
          <p:nvPr/>
        </p:nvSpPr>
        <p:spPr>
          <a:xfrm rot="5400000">
            <a:off x="11173291" y="3244334"/>
            <a:ext cx="1668085" cy="369332"/>
          </a:xfrm>
          <a:prstGeom prst="rect">
            <a:avLst/>
          </a:prstGeom>
        </p:spPr>
        <p:txBody>
          <a:bodyPr wrap="none">
            <a:spAutoFit/>
          </a:bodyPr>
          <a:lstStyle/>
          <a:p>
            <a:r>
              <a:rPr lang="en-US" i="1" dirty="0">
                <a:solidFill>
                  <a:schemeClr val="bg1"/>
                </a:solidFill>
              </a:rPr>
              <a:t>Be Resourceful. </a:t>
            </a:r>
            <a:endParaRPr lang="en-US" dirty="0"/>
          </a:p>
        </p:txBody>
      </p:sp>
      <p:sp>
        <p:nvSpPr>
          <p:cNvPr id="2" name="Title 1">
            <a:extLst>
              <a:ext uri="{FF2B5EF4-FFF2-40B4-BE49-F238E27FC236}">
                <a16:creationId xmlns:a16="http://schemas.microsoft.com/office/drawing/2014/main" id="{D670BB28-ACCE-264F-8755-D1BFCA6D78FB}"/>
              </a:ext>
            </a:extLst>
          </p:cNvPr>
          <p:cNvSpPr>
            <a:spLocks noGrp="1"/>
          </p:cNvSpPr>
          <p:nvPr>
            <p:ph type="title"/>
          </p:nvPr>
        </p:nvSpPr>
        <p:spPr>
          <a:xfrm>
            <a:off x="261253" y="-36971"/>
            <a:ext cx="10515600" cy="1045081"/>
          </a:xfrm>
        </p:spPr>
        <p:txBody>
          <a:bodyPr>
            <a:noAutofit/>
          </a:bodyPr>
          <a:lstStyle/>
          <a:p>
            <a:br>
              <a:rPr lang="en-US" sz="2400" b="1"/>
            </a:br>
            <a:br>
              <a:rPr lang="en-US" sz="2400" b="1"/>
            </a:br>
            <a:br>
              <a:rPr lang="en-US" sz="2400" b="1"/>
            </a:br>
            <a:r>
              <a:rPr lang="en-US" sz="2400" b="1"/>
              <a:t>3 pillars of instruction : Encouragement, Interaction,  Feedback </a:t>
            </a:r>
            <a:br>
              <a:rPr lang="en-US" sz="2400" b="1"/>
            </a:br>
            <a:br>
              <a:rPr lang="en-US" sz="2400" b="1"/>
            </a:br>
            <a:br>
              <a:rPr lang="en-US" sz="2400" b="1"/>
            </a:br>
            <a:endParaRPr lang="en-US" sz="2400" b="1"/>
          </a:p>
        </p:txBody>
      </p:sp>
      <p:sp>
        <p:nvSpPr>
          <p:cNvPr id="3" name="Content Placeholder 2">
            <a:extLst>
              <a:ext uri="{FF2B5EF4-FFF2-40B4-BE49-F238E27FC236}">
                <a16:creationId xmlns:a16="http://schemas.microsoft.com/office/drawing/2014/main" id="{0745C257-F61C-3A41-9E21-5E26270D0716}"/>
              </a:ext>
            </a:extLst>
          </p:cNvPr>
          <p:cNvSpPr>
            <a:spLocks noGrp="1"/>
          </p:cNvSpPr>
          <p:nvPr>
            <p:ph idx="1"/>
          </p:nvPr>
        </p:nvSpPr>
        <p:spPr>
          <a:xfrm>
            <a:off x="0" y="1008110"/>
            <a:ext cx="3869379" cy="5568692"/>
          </a:xfrm>
          <a:solidFill>
            <a:schemeClr val="accent1">
              <a:lumMod val="20000"/>
              <a:lumOff val="80000"/>
            </a:schemeClr>
          </a:solidFill>
        </p:spPr>
        <p:txBody>
          <a:bodyPr>
            <a:noAutofit/>
          </a:bodyPr>
          <a:lstStyle/>
          <a:p>
            <a:pPr marL="0" indent="0">
              <a:buNone/>
            </a:pPr>
            <a:r>
              <a:rPr lang="en-SG" sz="1050" b="1"/>
              <a:t>Encouragement</a:t>
            </a:r>
          </a:p>
          <a:p>
            <a:r>
              <a:rPr lang="en-SG" sz="1200"/>
              <a:t>Use encouraging tone in your communication with students</a:t>
            </a:r>
          </a:p>
          <a:p>
            <a:pPr lvl="1"/>
            <a:r>
              <a:rPr lang="en-SG" sz="1200"/>
              <a:t>Encouragement is not same as praise. Notice students’  effort and process and not just the outcome.</a:t>
            </a:r>
          </a:p>
          <a:p>
            <a:r>
              <a:rPr lang="en-SG" sz="1200"/>
              <a:t>Articulate clearly. </a:t>
            </a:r>
          </a:p>
          <a:p>
            <a:r>
              <a:rPr lang="en-SG" sz="1200"/>
              <a:t>Demonstrate a welcoming manner </a:t>
            </a:r>
          </a:p>
          <a:p>
            <a:r>
              <a:rPr lang="en-SG" sz="1200"/>
              <a:t>Ask probing and follow-up questions. "Why do you think that?" "What is your reasoning?" "Is there an alternative possible?”</a:t>
            </a:r>
          </a:p>
          <a:p>
            <a:r>
              <a:rPr lang="en-SG" sz="1200"/>
              <a:t>Ask clarifying questions that encourage students to think about what they know and don't know.</a:t>
            </a:r>
          </a:p>
          <a:p>
            <a:r>
              <a:rPr lang="en-SG" sz="1200"/>
              <a:t>Open session with an icebreaker or a personal story or something light–hearted to encourage student participation. </a:t>
            </a:r>
          </a:p>
          <a:p>
            <a:r>
              <a:rPr lang="en-SG" sz="1200"/>
              <a:t>Try to achieve social interaction and community building so that students get to know each other personally and intellectually. </a:t>
            </a:r>
          </a:p>
          <a:p>
            <a:r>
              <a:rPr lang="en-SG" sz="1200"/>
              <a:t>Encourage students to reflect .  ‘I  would like you to think about_____ ’ .</a:t>
            </a:r>
          </a:p>
        </p:txBody>
      </p:sp>
      <p:sp>
        <p:nvSpPr>
          <p:cNvPr id="6" name="Content Placeholder 2">
            <a:extLst>
              <a:ext uri="{FF2B5EF4-FFF2-40B4-BE49-F238E27FC236}">
                <a16:creationId xmlns:a16="http://schemas.microsoft.com/office/drawing/2014/main" id="{85599AD2-9CEA-6747-8E67-D12DE8A76ACC}"/>
              </a:ext>
            </a:extLst>
          </p:cNvPr>
          <p:cNvSpPr txBox="1">
            <a:spLocks/>
          </p:cNvSpPr>
          <p:nvPr/>
        </p:nvSpPr>
        <p:spPr>
          <a:xfrm>
            <a:off x="3869380" y="1008110"/>
            <a:ext cx="4661534" cy="5568692"/>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SG" sz="1200" b="1"/>
              <a:t>Interaction</a:t>
            </a:r>
          </a:p>
          <a:p>
            <a:r>
              <a:rPr lang="en-SG" sz="1200"/>
              <a:t>Interact with the students as they arrive. </a:t>
            </a:r>
          </a:p>
          <a:p>
            <a:r>
              <a:rPr lang="en-SG" sz="1200"/>
              <a:t>Offer direction, ask questions and seek responses in a variety of ways - verbal, written, use of icons/emoticons etc. </a:t>
            </a:r>
            <a:endParaRPr lang="en-US" sz="1200"/>
          </a:p>
          <a:p>
            <a:r>
              <a:rPr lang="en-US" sz="1200"/>
              <a:t>Take students from Concept Awareness to Concept Acquisition </a:t>
            </a:r>
          </a:p>
          <a:p>
            <a:pPr lvl="1"/>
            <a:r>
              <a:rPr lang="en-SG" sz="1200"/>
              <a:t>Make students think visually and visibly </a:t>
            </a:r>
          </a:p>
          <a:p>
            <a:pPr lvl="1"/>
            <a:r>
              <a:rPr lang="en-SG" sz="1200"/>
              <a:t>Create, talk, write, explain, </a:t>
            </a:r>
            <a:r>
              <a:rPr lang="en-SG" sz="1200" err="1"/>
              <a:t>analyze</a:t>
            </a:r>
            <a:r>
              <a:rPr lang="en-SG" sz="1200"/>
              <a:t>, conclude, report, and present</a:t>
            </a:r>
          </a:p>
          <a:p>
            <a:pPr lvl="2"/>
            <a:r>
              <a:rPr lang="en-SG" sz="1200"/>
              <a:t>These activities help them with what they know or don't know, what they are confused about, and about what they are curious about.</a:t>
            </a:r>
          </a:p>
          <a:p>
            <a:pPr lvl="1"/>
            <a:r>
              <a:rPr lang="en-SG" sz="1200"/>
              <a:t>Use the whiteboard to allow the students to annotate diagrams, images, graphs, code snippets etc.</a:t>
            </a:r>
          </a:p>
          <a:p>
            <a:pPr lvl="1"/>
            <a:r>
              <a:rPr lang="en-SG" sz="1200"/>
              <a:t>Use  quiz or polling or </a:t>
            </a:r>
            <a:r>
              <a:rPr lang="en-SG" sz="1200" err="1"/>
              <a:t>q&amp;a</a:t>
            </a:r>
            <a:r>
              <a:rPr lang="en-SG" sz="1200"/>
              <a:t> feature where available.  You can use it  to gauge student understanding before and/or after a topic is delivered. </a:t>
            </a:r>
          </a:p>
          <a:p>
            <a:r>
              <a:rPr lang="en-SG" sz="1200"/>
              <a:t>Regularly check mailbox to answer e-mail, monitor discussions, post reminders, and hold online office hours. </a:t>
            </a:r>
          </a:p>
          <a:p>
            <a:r>
              <a:rPr lang="en-SG" sz="1200"/>
              <a:t>Engage students expanding their mental models through L-L(learner-learner) and L-R(learner-resource) interactions</a:t>
            </a:r>
          </a:p>
          <a:p>
            <a:pPr lvl="1"/>
            <a:r>
              <a:rPr lang="en-SG" sz="1200"/>
              <a:t>Clarify concepts and help them build links and identify relationships between concepts.</a:t>
            </a:r>
          </a:p>
          <a:p>
            <a:pPr lvl="1"/>
            <a:r>
              <a:rPr lang="en-SG" sz="1200"/>
              <a:t>Discussion forums, blogging, journals, wikis, and similar tools provide excellent communication channels between Learner-Learner  and Learner-Resources.</a:t>
            </a:r>
          </a:p>
          <a:p>
            <a:pPr lvl="1"/>
            <a:endParaRPr lang="en-US" sz="1200"/>
          </a:p>
        </p:txBody>
      </p:sp>
      <p:sp>
        <p:nvSpPr>
          <p:cNvPr id="7" name="Rectangle 6">
            <a:extLst>
              <a:ext uri="{FF2B5EF4-FFF2-40B4-BE49-F238E27FC236}">
                <a16:creationId xmlns:a16="http://schemas.microsoft.com/office/drawing/2014/main" id="{32287F4D-7856-2C45-A47B-5DB53B820A28}"/>
              </a:ext>
            </a:extLst>
          </p:cNvPr>
          <p:cNvSpPr/>
          <p:nvPr/>
        </p:nvSpPr>
        <p:spPr>
          <a:xfrm>
            <a:off x="8537266" y="1008111"/>
            <a:ext cx="3285401" cy="5632311"/>
          </a:xfrm>
          <a:prstGeom prst="rect">
            <a:avLst/>
          </a:prstGeom>
          <a:solidFill>
            <a:schemeClr val="accent1">
              <a:lumMod val="20000"/>
              <a:lumOff val="80000"/>
            </a:schemeClr>
          </a:solidFill>
        </p:spPr>
        <p:txBody>
          <a:bodyPr wrap="square">
            <a:spAutoFit/>
          </a:bodyPr>
          <a:lstStyle/>
          <a:p>
            <a:r>
              <a:rPr lang="en-SG" sz="1200" b="1" dirty="0"/>
              <a:t>Feedback </a:t>
            </a:r>
          </a:p>
          <a:p>
            <a:pPr marL="171450" indent="-171450">
              <a:buFont typeface="Arial" panose="020B0604020202020204" pitchFamily="34" charset="0"/>
              <a:buChar char="•"/>
            </a:pPr>
            <a:r>
              <a:rPr lang="en-SG" sz="1200" dirty="0"/>
              <a:t>Provide timely feedback . </a:t>
            </a:r>
          </a:p>
          <a:p>
            <a:pPr marL="628650" lvl="1" indent="-171450">
              <a:buFont typeface="Arial" panose="020B0604020202020204" pitchFamily="34" charset="0"/>
              <a:buChar char="•"/>
            </a:pPr>
            <a:r>
              <a:rPr lang="en-SG" sz="1200" dirty="0"/>
              <a:t>For example, give a two-part summary of the session or of a student submission (</a:t>
            </a:r>
            <a:r>
              <a:rPr lang="en-SG" sz="1200" dirty="0" err="1"/>
              <a:t>i</a:t>
            </a:r>
            <a:r>
              <a:rPr lang="en-SG" sz="1200" dirty="0"/>
              <a:t>) say what you liked or agreed with and (ii) Conclude with a follow-up question such as what you are wondering about or curious about.</a:t>
            </a:r>
          </a:p>
          <a:p>
            <a:pPr marL="628650" lvl="1" indent="-171450">
              <a:buFont typeface="Arial" panose="020B0604020202020204" pitchFamily="34" charset="0"/>
              <a:buChar char="•"/>
            </a:pPr>
            <a:r>
              <a:rPr lang="en-SG" sz="1200" dirty="0"/>
              <a:t>Post responses/additional points  after the class to certain chat questions that you didn’t have time to address during the session.</a:t>
            </a:r>
          </a:p>
          <a:p>
            <a:pPr marL="628650" lvl="1" indent="-171450">
              <a:buFont typeface="Arial" panose="020B0604020202020204" pitchFamily="34" charset="0"/>
              <a:buChar char="•"/>
            </a:pPr>
            <a:r>
              <a:rPr lang="en-SG" sz="1200" dirty="0"/>
              <a:t>This will reinforce the benefit for the student of attending the online session.</a:t>
            </a:r>
          </a:p>
          <a:p>
            <a:endParaRPr lang="en-SG" sz="1200" dirty="0"/>
          </a:p>
          <a:p>
            <a:pPr marL="171450" indent="-171450">
              <a:buFont typeface="Arial" panose="020B0604020202020204" pitchFamily="34" charset="0"/>
              <a:buChar char="•"/>
            </a:pPr>
            <a:r>
              <a:rPr lang="en-SG" sz="1200" dirty="0"/>
              <a:t>Address student by name and provide individual feedback. </a:t>
            </a:r>
          </a:p>
          <a:p>
            <a:pPr marL="628650" lvl="1" indent="-171450">
              <a:buFont typeface="Arial" panose="020B0604020202020204" pitchFamily="34" charset="0"/>
              <a:buChar char="•"/>
            </a:pPr>
            <a:r>
              <a:rPr lang="en-SG" sz="1200" dirty="0"/>
              <a:t>Providing individual feedback follows the recommended design principle of encouraging personalized and customized learning.</a:t>
            </a:r>
          </a:p>
          <a:p>
            <a:pPr marL="628650" lvl="1" indent="-171450">
              <a:buFont typeface="Arial" panose="020B0604020202020204" pitchFamily="34" charset="0"/>
              <a:buChar char="•"/>
            </a:pPr>
            <a:r>
              <a:rPr lang="en-SG" sz="1200" dirty="0"/>
              <a:t>Thoughtful personal responses humanize the online learning experience. </a:t>
            </a:r>
          </a:p>
          <a:p>
            <a:pPr marL="171450" indent="-171450">
              <a:buFont typeface="Arial" panose="020B0604020202020204" pitchFamily="34" charset="0"/>
              <a:buChar char="•"/>
            </a:pPr>
            <a:endParaRPr lang="en-SG" sz="1200" dirty="0"/>
          </a:p>
          <a:p>
            <a:pPr indent="-171450">
              <a:buFont typeface="Arial" panose="020B0604020202020204" pitchFamily="34" charset="0"/>
              <a:buChar char="•"/>
            </a:pPr>
            <a:r>
              <a:rPr lang="en-SG" sz="1200" dirty="0"/>
              <a:t>Link the concept being covered with other concepts taught before or upcoming in the module.               </a:t>
            </a:r>
          </a:p>
          <a:p>
            <a:r>
              <a:rPr lang="en-SG" sz="1200" dirty="0"/>
              <a:t>     </a:t>
            </a:r>
          </a:p>
          <a:p>
            <a:r>
              <a:rPr lang="en-SG" sz="1200" dirty="0"/>
              <a:t>                                                                                      </a:t>
            </a:r>
          </a:p>
        </p:txBody>
      </p:sp>
    </p:spTree>
    <p:extLst>
      <p:ext uri="{BB962C8B-B14F-4D97-AF65-F5344CB8AC3E}">
        <p14:creationId xmlns:p14="http://schemas.microsoft.com/office/powerpoint/2010/main" val="396337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56A8D-0D68-FF4F-A075-F36E5346CC6E}"/>
              </a:ext>
            </a:extLst>
          </p:cNvPr>
          <p:cNvSpPr>
            <a:spLocks noGrp="1"/>
          </p:cNvSpPr>
          <p:nvPr>
            <p:ph type="title"/>
          </p:nvPr>
        </p:nvSpPr>
        <p:spPr>
          <a:xfrm>
            <a:off x="798226" y="264310"/>
            <a:ext cx="7474172" cy="1325563"/>
          </a:xfrm>
        </p:spPr>
        <p:txBody>
          <a:bodyPr>
            <a:normAutofit/>
          </a:bodyPr>
          <a:lstStyle/>
          <a:p>
            <a:r>
              <a:rPr lang="en-US" sz="2400" b="1"/>
              <a:t>Student participation</a:t>
            </a:r>
          </a:p>
        </p:txBody>
      </p:sp>
      <p:sp>
        <p:nvSpPr>
          <p:cNvPr id="3" name="Content Placeholder 2">
            <a:extLst>
              <a:ext uri="{FF2B5EF4-FFF2-40B4-BE49-F238E27FC236}">
                <a16:creationId xmlns:a16="http://schemas.microsoft.com/office/drawing/2014/main" id="{F7CC78EC-6B2E-A24A-B888-CFBA9F97A456}"/>
              </a:ext>
            </a:extLst>
          </p:cNvPr>
          <p:cNvSpPr>
            <a:spLocks noGrp="1"/>
          </p:cNvSpPr>
          <p:nvPr>
            <p:ph idx="1"/>
          </p:nvPr>
        </p:nvSpPr>
        <p:spPr>
          <a:xfrm>
            <a:off x="883534" y="1753643"/>
            <a:ext cx="8031866" cy="4558689"/>
          </a:xfrm>
        </p:spPr>
        <p:txBody>
          <a:bodyPr anchor="ctr">
            <a:noAutofit/>
          </a:bodyPr>
          <a:lstStyle/>
          <a:p>
            <a:r>
              <a:rPr lang="en-SG" sz="1200"/>
              <a:t>Record sessions. You can view it later to assess participation. </a:t>
            </a:r>
          </a:p>
          <a:p>
            <a:r>
              <a:rPr lang="en-SG" sz="1200"/>
              <a:t>Use students’ chat comments and reflections as additional inputs to a student’s participation marks.  This can help engage in students who may be somewhat quiet. </a:t>
            </a:r>
          </a:p>
          <a:p>
            <a:pPr lvl="1"/>
            <a:r>
              <a:rPr lang="en-SG" sz="1200"/>
              <a:t>If you decide to use Chat in participation marks, let students know about this </a:t>
            </a:r>
            <a:r>
              <a:rPr lang="en-SG" sz="1200" i="1"/>
              <a:t>before </a:t>
            </a:r>
            <a:r>
              <a:rPr lang="en-SG" sz="1200"/>
              <a:t>you start session.</a:t>
            </a:r>
          </a:p>
          <a:p>
            <a:r>
              <a:rPr lang="en-SG" sz="1200"/>
              <a:t>Chat feature can be useful in deciding which students to call on next. For example, if a particular student writes on Chat that she/he disagrees with a point or with another student who spoke before or has some additional data to provide. </a:t>
            </a:r>
          </a:p>
          <a:p>
            <a:r>
              <a:rPr lang="en-SG" sz="1200"/>
              <a:t>Raise hand feature</a:t>
            </a:r>
          </a:p>
          <a:p>
            <a:pPr lvl="1"/>
            <a:r>
              <a:rPr lang="en-SG" sz="1200"/>
              <a:t>Have students use the raise hand feature in e.g. Zoom to answer questions. </a:t>
            </a:r>
          </a:p>
          <a:p>
            <a:pPr lvl="1"/>
            <a:r>
              <a:rPr lang="en-SG" sz="1200"/>
              <a:t>After opening a question, pause a bit and let students raise their hand . Pick(call student by name) according to the pattern you have set for your class. </a:t>
            </a:r>
          </a:p>
          <a:p>
            <a:r>
              <a:rPr lang="en-SG" sz="1200"/>
              <a:t>Allow students to work on answers jointly in pairs or in smaller groups, and then ask them share those ideas into the broader discussion.</a:t>
            </a:r>
          </a:p>
          <a:p>
            <a:r>
              <a:rPr lang="en-SG" sz="1200"/>
              <a:t>Keep your students visible to you. Zoom’s  grid view allows usually 25 students at a time. </a:t>
            </a:r>
          </a:p>
          <a:p>
            <a:r>
              <a:rPr lang="en-SG" sz="1200"/>
              <a:t> Student’s presence: The sense of presence  is enhanced when everyone’s camera is on. </a:t>
            </a:r>
          </a:p>
          <a:p>
            <a:pPr lvl="1"/>
            <a:r>
              <a:rPr lang="en-SG" sz="1200"/>
              <a:t>Ask students to turn on camera as part of participation</a:t>
            </a:r>
          </a:p>
          <a:p>
            <a:pPr lvl="2"/>
            <a:r>
              <a:rPr lang="en-SG" sz="1200"/>
              <a:t>It is easier to engage with the class if you can see them.</a:t>
            </a:r>
          </a:p>
          <a:p>
            <a:pPr lvl="2"/>
            <a:r>
              <a:rPr lang="en-SG" sz="1200"/>
              <a:t>Students are more likely to pay attention and  contribute if they know they’re visible on camera. </a:t>
            </a:r>
          </a:p>
          <a:p>
            <a:r>
              <a:rPr lang="en-SG" sz="1200"/>
              <a:t>Calling students to participate</a:t>
            </a:r>
          </a:p>
          <a:p>
            <a:pPr lvl="1"/>
            <a:r>
              <a:rPr lang="en-SG" sz="1200"/>
              <a:t>cold call :  similar to  that in the traditional classroom. </a:t>
            </a:r>
          </a:p>
          <a:p>
            <a:pPr lvl="1"/>
            <a:r>
              <a:rPr lang="en-SG" sz="1200"/>
              <a:t>warm call: message student privately in chat before calling on him/her or drop them an email ahead of the session</a:t>
            </a:r>
          </a:p>
          <a:p>
            <a:endParaRPr lang="en-US" sz="120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Meeting">
            <a:extLst>
              <a:ext uri="{FF2B5EF4-FFF2-40B4-BE49-F238E27FC236}">
                <a16:creationId xmlns:a16="http://schemas.microsoft.com/office/drawing/2014/main" id="{A722E4DA-D4E0-4540-A638-382505AE77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8" name="Rectangle 7">
            <a:extLst>
              <a:ext uri="{FF2B5EF4-FFF2-40B4-BE49-F238E27FC236}">
                <a16:creationId xmlns:a16="http://schemas.microsoft.com/office/drawing/2014/main" id="{818514E4-960F-3A4A-8934-E6647490A608}"/>
              </a:ext>
            </a:extLst>
          </p:cNvPr>
          <p:cNvSpPr/>
          <p:nvPr/>
        </p:nvSpPr>
        <p:spPr>
          <a:xfrm rot="5400000">
            <a:off x="11365941" y="3233448"/>
            <a:ext cx="1282787" cy="369332"/>
          </a:xfrm>
          <a:prstGeom prst="rect">
            <a:avLst/>
          </a:prstGeom>
        </p:spPr>
        <p:txBody>
          <a:bodyPr wrap="none">
            <a:spAutoFit/>
          </a:bodyPr>
          <a:lstStyle/>
          <a:p>
            <a:r>
              <a:rPr lang="en-US" i="1" dirty="0">
                <a:solidFill>
                  <a:schemeClr val="bg1"/>
                </a:solidFill>
              </a:rPr>
              <a:t>Be Flexible. </a:t>
            </a:r>
            <a:endParaRPr lang="en-US" dirty="0"/>
          </a:p>
        </p:txBody>
      </p:sp>
    </p:spTree>
    <p:extLst>
      <p:ext uri="{BB962C8B-B14F-4D97-AF65-F5344CB8AC3E}">
        <p14:creationId xmlns:p14="http://schemas.microsoft.com/office/powerpoint/2010/main" val="2786884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CF1E-B53A-F642-BDA0-5BB0454B2EBB}"/>
              </a:ext>
            </a:extLst>
          </p:cNvPr>
          <p:cNvSpPr>
            <a:spLocks noGrp="1"/>
          </p:cNvSpPr>
          <p:nvPr>
            <p:ph type="title"/>
          </p:nvPr>
        </p:nvSpPr>
        <p:spPr>
          <a:xfrm>
            <a:off x="1123903" y="492276"/>
            <a:ext cx="7474172" cy="1325563"/>
          </a:xfrm>
        </p:spPr>
        <p:txBody>
          <a:bodyPr>
            <a:normAutofit/>
          </a:bodyPr>
          <a:lstStyle/>
          <a:p>
            <a:r>
              <a:rPr lang="en-US" sz="2400" b="1"/>
              <a:t>Break-out rooms</a:t>
            </a:r>
          </a:p>
        </p:txBody>
      </p:sp>
      <p:sp>
        <p:nvSpPr>
          <p:cNvPr id="3" name="Content Placeholder 2">
            <a:extLst>
              <a:ext uri="{FF2B5EF4-FFF2-40B4-BE49-F238E27FC236}">
                <a16:creationId xmlns:a16="http://schemas.microsoft.com/office/drawing/2014/main" id="{31E6224C-F0E1-8343-8DCB-647862E2AAA5}"/>
              </a:ext>
            </a:extLst>
          </p:cNvPr>
          <p:cNvSpPr>
            <a:spLocks noGrp="1"/>
          </p:cNvSpPr>
          <p:nvPr>
            <p:ph idx="1"/>
          </p:nvPr>
        </p:nvSpPr>
        <p:spPr>
          <a:xfrm>
            <a:off x="1002817" y="892012"/>
            <a:ext cx="7474172" cy="4547881"/>
          </a:xfrm>
        </p:spPr>
        <p:txBody>
          <a:bodyPr anchor="ctr">
            <a:normAutofit/>
          </a:bodyPr>
          <a:lstStyle/>
          <a:p>
            <a:r>
              <a:rPr lang="en-SG" sz="1400" dirty="0"/>
              <a:t>Break-out rooms is an excellent tool for group activities.</a:t>
            </a:r>
          </a:p>
          <a:p>
            <a:pPr lvl="1"/>
            <a:r>
              <a:rPr lang="en-SG" sz="1400" dirty="0"/>
              <a:t>Breakout rooms facilitate a social constructivism approach.</a:t>
            </a:r>
          </a:p>
          <a:p>
            <a:pPr lvl="1"/>
            <a:r>
              <a:rPr lang="en-SG" sz="1400" dirty="0"/>
              <a:t>Breakout rooms allow learning through peer interaction</a:t>
            </a:r>
          </a:p>
          <a:p>
            <a:pPr lvl="1"/>
            <a:r>
              <a:rPr lang="en-SG" sz="1400" dirty="0"/>
              <a:t>Peer interactions facilitate gaining fresh understanding, reinforce and enhance knowledge.</a:t>
            </a:r>
          </a:p>
          <a:p>
            <a:pPr lvl="1"/>
            <a:endParaRPr lang="en-SG" sz="1400" dirty="0"/>
          </a:p>
          <a:p>
            <a:r>
              <a:rPr lang="en-SG" sz="1400" dirty="0"/>
              <a:t>Active learning works best with "breakout rooms", splitting students into small groups for collaborative tasks. </a:t>
            </a:r>
          </a:p>
          <a:p>
            <a:r>
              <a:rPr lang="en-SG" sz="1400" dirty="0"/>
              <a:t>Tutor can "visit” each breakout room to monitor, facilitate discussion, and provide feedback on the task. </a:t>
            </a:r>
          </a:p>
          <a:p>
            <a:endParaRPr lang="en-US" sz="14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Social Network">
            <a:extLst>
              <a:ext uri="{FF2B5EF4-FFF2-40B4-BE49-F238E27FC236}">
                <a16:creationId xmlns:a16="http://schemas.microsoft.com/office/drawing/2014/main" id="{474127DA-496C-465E-BF77-1DC16B2A60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8" name="Rectangle 7">
            <a:extLst>
              <a:ext uri="{FF2B5EF4-FFF2-40B4-BE49-F238E27FC236}">
                <a16:creationId xmlns:a16="http://schemas.microsoft.com/office/drawing/2014/main" id="{938AF04B-7977-584D-9F0F-D676168A1072}"/>
              </a:ext>
            </a:extLst>
          </p:cNvPr>
          <p:cNvSpPr/>
          <p:nvPr/>
        </p:nvSpPr>
        <p:spPr>
          <a:xfrm rot="5400000">
            <a:off x="11368890" y="3244334"/>
            <a:ext cx="1276888" cy="369332"/>
          </a:xfrm>
          <a:prstGeom prst="rect">
            <a:avLst/>
          </a:prstGeom>
        </p:spPr>
        <p:txBody>
          <a:bodyPr wrap="none">
            <a:spAutoFit/>
          </a:bodyPr>
          <a:lstStyle/>
          <a:p>
            <a:r>
              <a:rPr lang="en-US" i="1" dirty="0">
                <a:solidFill>
                  <a:schemeClr val="bg1"/>
                </a:solidFill>
              </a:rPr>
              <a:t>Be Prompt. </a:t>
            </a:r>
            <a:endParaRPr lang="en-US" dirty="0"/>
          </a:p>
        </p:txBody>
      </p:sp>
    </p:spTree>
    <p:extLst>
      <p:ext uri="{BB962C8B-B14F-4D97-AF65-F5344CB8AC3E}">
        <p14:creationId xmlns:p14="http://schemas.microsoft.com/office/powerpoint/2010/main" val="79732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1E25C-2F45-D94C-99B8-490059C88B4A}"/>
              </a:ext>
            </a:extLst>
          </p:cNvPr>
          <p:cNvSpPr>
            <a:spLocks noGrp="1"/>
          </p:cNvSpPr>
          <p:nvPr>
            <p:ph type="title"/>
          </p:nvPr>
        </p:nvSpPr>
        <p:spPr>
          <a:xfrm>
            <a:off x="973589" y="189153"/>
            <a:ext cx="7474172" cy="1325563"/>
          </a:xfrm>
        </p:spPr>
        <p:txBody>
          <a:bodyPr>
            <a:normAutofit/>
          </a:bodyPr>
          <a:lstStyle/>
          <a:p>
            <a:r>
              <a:rPr lang="en-US" sz="2400" b="1" dirty="0"/>
              <a:t>Closing a session </a:t>
            </a:r>
          </a:p>
        </p:txBody>
      </p:sp>
      <p:sp>
        <p:nvSpPr>
          <p:cNvPr id="3" name="Content Placeholder 2">
            <a:extLst>
              <a:ext uri="{FF2B5EF4-FFF2-40B4-BE49-F238E27FC236}">
                <a16:creationId xmlns:a16="http://schemas.microsoft.com/office/drawing/2014/main" id="{73104FA5-E55E-744E-9DC3-B0C0383B6780}"/>
              </a:ext>
            </a:extLst>
          </p:cNvPr>
          <p:cNvSpPr>
            <a:spLocks noGrp="1"/>
          </p:cNvSpPr>
          <p:nvPr>
            <p:ph idx="1"/>
          </p:nvPr>
        </p:nvSpPr>
        <p:spPr>
          <a:xfrm>
            <a:off x="1136428" y="863363"/>
            <a:ext cx="7569161" cy="4460199"/>
          </a:xfrm>
        </p:spPr>
        <p:txBody>
          <a:bodyPr anchor="ctr">
            <a:normAutofit/>
          </a:bodyPr>
          <a:lstStyle/>
          <a:p>
            <a:r>
              <a:rPr lang="en-SG" sz="1400" dirty="0"/>
              <a:t>Plan a short meaningful closing </a:t>
            </a:r>
          </a:p>
          <a:p>
            <a:pPr lvl="1"/>
            <a:r>
              <a:rPr lang="en-SG" sz="1400" dirty="0"/>
              <a:t>Use wrap up comments or a closing question or a closing activity </a:t>
            </a:r>
          </a:p>
          <a:p>
            <a:pPr lvl="1"/>
            <a:endParaRPr lang="en-SG" sz="1400" dirty="0"/>
          </a:p>
          <a:p>
            <a:r>
              <a:rPr lang="en-SG" sz="1400" dirty="0"/>
              <a:t>Last session of the semester</a:t>
            </a:r>
          </a:p>
          <a:p>
            <a:pPr lvl="1"/>
            <a:r>
              <a:rPr lang="en-SG" sz="1400" dirty="0"/>
              <a:t>Make it special  </a:t>
            </a:r>
            <a:r>
              <a:rPr lang="en-SG" sz="1400" dirty="0">
                <a:sym typeface="Wingdings" pitchFamily="2" charset="2"/>
              </a:rPr>
              <a:t></a:t>
            </a:r>
            <a:endParaRPr lang="en-SG" sz="1400" dirty="0"/>
          </a:p>
          <a:p>
            <a:pPr lvl="1"/>
            <a:r>
              <a:rPr lang="en-SG" sz="1400" dirty="0"/>
              <a:t>Towards end-semester, students are likely to be stressed and somewhat overwhelmed by the project deadlines and exams. Get them started on making a list of things they still need to do for the course. </a:t>
            </a:r>
          </a:p>
          <a:p>
            <a:pPr lvl="1"/>
            <a:r>
              <a:rPr lang="en-SG" sz="1400" dirty="0"/>
              <a:t>Summarise what useful knowledge students are taking away from a course, the core concepts and fundamental principles of the course. </a:t>
            </a:r>
          </a:p>
          <a:p>
            <a:pPr lvl="1"/>
            <a:r>
              <a:rPr lang="en-SG" sz="1400" dirty="0"/>
              <a:t>Assure them that you could still be reached in case they have any query.</a:t>
            </a:r>
          </a:p>
          <a:p>
            <a:pPr lvl="1"/>
            <a:endParaRPr lang="en-SG" sz="1400" dirty="0"/>
          </a:p>
          <a:p>
            <a:pPr lvl="1"/>
            <a:endParaRPr lang="en-US" sz="1400" dirty="0"/>
          </a:p>
        </p:txBody>
      </p:sp>
      <p:sp>
        <p:nvSpPr>
          <p:cNvPr id="17" name="Rectangle 1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Board Room">
            <a:extLst>
              <a:ext uri="{FF2B5EF4-FFF2-40B4-BE49-F238E27FC236}">
                <a16:creationId xmlns:a16="http://schemas.microsoft.com/office/drawing/2014/main" id="{79991F8E-9FCC-4F1C-8321-2C381D48EB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8" name="Rectangle 7">
            <a:extLst>
              <a:ext uri="{FF2B5EF4-FFF2-40B4-BE49-F238E27FC236}">
                <a16:creationId xmlns:a16="http://schemas.microsoft.com/office/drawing/2014/main" id="{B4E50E59-3812-A343-B94C-8FF57F5AAFE2}"/>
              </a:ext>
            </a:extLst>
          </p:cNvPr>
          <p:cNvSpPr/>
          <p:nvPr/>
        </p:nvSpPr>
        <p:spPr>
          <a:xfrm rot="5400000">
            <a:off x="11227024" y="3244334"/>
            <a:ext cx="1560620" cy="369332"/>
          </a:xfrm>
          <a:prstGeom prst="rect">
            <a:avLst/>
          </a:prstGeom>
        </p:spPr>
        <p:txBody>
          <a:bodyPr wrap="none">
            <a:spAutoFit/>
          </a:bodyPr>
          <a:lstStyle/>
          <a:p>
            <a:r>
              <a:rPr lang="en-US" i="1" dirty="0">
                <a:solidFill>
                  <a:schemeClr val="bg1"/>
                </a:solidFill>
              </a:rPr>
              <a:t>Be Innovative. </a:t>
            </a:r>
            <a:endParaRPr lang="en-US" dirty="0"/>
          </a:p>
        </p:txBody>
      </p:sp>
    </p:spTree>
    <p:extLst>
      <p:ext uri="{BB962C8B-B14F-4D97-AF65-F5344CB8AC3E}">
        <p14:creationId xmlns:p14="http://schemas.microsoft.com/office/powerpoint/2010/main" val="3023546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2394</Words>
  <Application>Microsoft Macintosh PowerPoint</Application>
  <PresentationFormat>Widescreen</PresentationFormat>
  <Paragraphs>234</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Tips for Tutors</vt:lpstr>
      <vt:lpstr>Preparation for online synchronous tutorials</vt:lpstr>
      <vt:lpstr>Before the First Synchronous Tutorial</vt:lpstr>
      <vt:lpstr>PowerPoint Presentation</vt:lpstr>
      <vt:lpstr>During the online synchronous tutorial</vt:lpstr>
      <vt:lpstr>   3 pillars of instruction : Encouragement, Interaction,  Feedback    </vt:lpstr>
      <vt:lpstr>Student participation</vt:lpstr>
      <vt:lpstr>Break-out rooms</vt:lpstr>
      <vt:lpstr>Closing a session </vt:lpstr>
      <vt:lpstr>Asynchronous Interaction</vt:lpstr>
      <vt:lpstr>Pre-recorded materials </vt:lpstr>
      <vt:lpstr>Ask for Informal Feedback Early in the Term</vt:lpstr>
      <vt:lpstr>Be kind to yourself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Tutors</dc:title>
  <dc:creator>Bimlesh Wadhwa</dc:creator>
  <cp:lastModifiedBy>Bimlesh Wadhwa</cp:lastModifiedBy>
  <cp:revision>14</cp:revision>
  <dcterms:created xsi:type="dcterms:W3CDTF">2020-06-18T19:23:38Z</dcterms:created>
  <dcterms:modified xsi:type="dcterms:W3CDTF">2020-06-19T05:19:50Z</dcterms:modified>
</cp:coreProperties>
</file>