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434" r:id="rId3"/>
    <p:sldId id="414" r:id="rId4"/>
    <p:sldId id="424" r:id="rId5"/>
    <p:sldId id="435" r:id="rId6"/>
    <p:sldId id="425" r:id="rId7"/>
    <p:sldId id="436" r:id="rId8"/>
    <p:sldId id="415" r:id="rId9"/>
    <p:sldId id="428" r:id="rId10"/>
    <p:sldId id="429" r:id="rId11"/>
    <p:sldId id="430" r:id="rId12"/>
    <p:sldId id="431" r:id="rId13"/>
    <p:sldId id="416" r:id="rId14"/>
    <p:sldId id="432" r:id="rId15"/>
    <p:sldId id="420" r:id="rId16"/>
    <p:sldId id="433" r:id="rId17"/>
    <p:sldId id="337" r:id="rId18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33CC"/>
    <a:srgbClr val="006600"/>
    <a:srgbClr val="990099"/>
    <a:srgbClr val="FFF2CC"/>
    <a:srgbClr val="003399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95" autoAdjust="0"/>
    <p:restoredTop sz="95074" autoAdjust="0"/>
  </p:normalViewPr>
  <p:slideViewPr>
    <p:cSldViewPr snapToGrid="0">
      <p:cViewPr varScale="1">
        <p:scale>
          <a:sx n="106" d="100"/>
          <a:sy n="106" d="100"/>
        </p:scale>
        <p:origin x="2052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3890"/>
    </p:cViewPr>
  </p:sorterViewPr>
  <p:notesViewPr>
    <p:cSldViewPr snapToGrid="0">
      <p:cViewPr varScale="1">
        <p:scale>
          <a:sx n="54" d="100"/>
          <a:sy n="54" d="100"/>
        </p:scale>
        <p:origin x="196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84F787-5F99-452F-AD9B-0BD6125B0C3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F3EE7F4-5CF1-432E-A16A-EF1709181AEB}">
      <dgm:prSet phldrT="[Text]"/>
      <dgm:spPr/>
      <dgm:t>
        <a:bodyPr/>
        <a:lstStyle/>
        <a:p>
          <a:r>
            <a:rPr lang="en-US" dirty="0"/>
            <a:t>10.1 Graphs: Definitions and Basic Properties</a:t>
          </a:r>
        </a:p>
      </dgm:t>
    </dgm:pt>
    <dgm:pt modelId="{41F9131A-82C0-45B3-84EB-25C445DFB798}" type="parTrans" cxnId="{AF0007C4-DDEA-4E0C-9924-8AFC19D30F0F}">
      <dgm:prSet/>
      <dgm:spPr/>
      <dgm:t>
        <a:bodyPr/>
        <a:lstStyle/>
        <a:p>
          <a:endParaRPr lang="en-US"/>
        </a:p>
      </dgm:t>
    </dgm:pt>
    <dgm:pt modelId="{C7FB9F7D-C9D7-4F24-801C-51D68C64976A}" type="sibTrans" cxnId="{AF0007C4-DDEA-4E0C-9924-8AFC19D30F0F}">
      <dgm:prSet/>
      <dgm:spPr/>
      <dgm:t>
        <a:bodyPr/>
        <a:lstStyle/>
        <a:p>
          <a:endParaRPr lang="en-US"/>
        </a:p>
      </dgm:t>
    </dgm:pt>
    <dgm:pt modelId="{31D8F70D-89DF-4EF2-95ED-23355DFA290D}">
      <dgm:prSet phldrT="[Text]"/>
      <dgm:spPr/>
      <dgm:t>
        <a:bodyPr/>
        <a:lstStyle/>
        <a:p>
          <a:r>
            <a:rPr lang="en-US" dirty="0"/>
            <a:t>Introduction, Basic Terminology</a:t>
          </a:r>
        </a:p>
      </dgm:t>
    </dgm:pt>
    <dgm:pt modelId="{4118F54B-9884-43E0-B07A-843CD0E5ADB0}" type="parTrans" cxnId="{BA1EED61-5785-4913-87C2-607BB9D65C7A}">
      <dgm:prSet/>
      <dgm:spPr/>
      <dgm:t>
        <a:bodyPr/>
        <a:lstStyle/>
        <a:p>
          <a:endParaRPr lang="en-US"/>
        </a:p>
      </dgm:t>
    </dgm:pt>
    <dgm:pt modelId="{D8AC031E-BB32-4D50-AFAA-EC4C772735F0}" type="sibTrans" cxnId="{BA1EED61-5785-4913-87C2-607BB9D65C7A}">
      <dgm:prSet/>
      <dgm:spPr/>
      <dgm:t>
        <a:bodyPr/>
        <a:lstStyle/>
        <a:p>
          <a:endParaRPr lang="en-US"/>
        </a:p>
      </dgm:t>
    </dgm:pt>
    <dgm:pt modelId="{90250D92-EAF1-4F2C-B772-CC48C11D0311}">
      <dgm:prSet phldrT="[Text]"/>
      <dgm:spPr/>
      <dgm:t>
        <a:bodyPr/>
        <a:lstStyle/>
        <a:p>
          <a:r>
            <a:rPr lang="en-US" dirty="0"/>
            <a:t>10.2 Trails, Paths, and Circuits</a:t>
          </a:r>
        </a:p>
      </dgm:t>
    </dgm:pt>
    <dgm:pt modelId="{C1AE61F7-B862-470C-A4DB-65F078287B01}" type="parTrans" cxnId="{BE55A903-595D-4A8D-9E2D-31C0043369DE}">
      <dgm:prSet/>
      <dgm:spPr/>
      <dgm:t>
        <a:bodyPr/>
        <a:lstStyle/>
        <a:p>
          <a:endParaRPr lang="en-US"/>
        </a:p>
      </dgm:t>
    </dgm:pt>
    <dgm:pt modelId="{AC977458-9D6E-44DC-99C5-F628B9176A90}" type="sibTrans" cxnId="{BE55A903-595D-4A8D-9E2D-31C0043369DE}">
      <dgm:prSet/>
      <dgm:spPr/>
      <dgm:t>
        <a:bodyPr/>
        <a:lstStyle/>
        <a:p>
          <a:endParaRPr lang="en-US"/>
        </a:p>
      </dgm:t>
    </dgm:pt>
    <dgm:pt modelId="{4F0349F7-7124-4645-B7CB-EE5C90341F93}">
      <dgm:prSet phldrT="[Text]"/>
      <dgm:spPr/>
      <dgm:t>
        <a:bodyPr/>
        <a:lstStyle/>
        <a:p>
          <a:r>
            <a:rPr lang="en-US" dirty="0"/>
            <a:t>Definitions</a:t>
          </a:r>
        </a:p>
      </dgm:t>
    </dgm:pt>
    <dgm:pt modelId="{0768AB17-249D-4D7B-9E2E-F1DF4E858B00}" type="parTrans" cxnId="{31F10C05-64EB-4924-B8E0-6160CF825C6F}">
      <dgm:prSet/>
      <dgm:spPr/>
      <dgm:t>
        <a:bodyPr/>
        <a:lstStyle/>
        <a:p>
          <a:endParaRPr lang="en-US"/>
        </a:p>
      </dgm:t>
    </dgm:pt>
    <dgm:pt modelId="{81FB1A49-7F85-4AFF-A847-F85C470A74AF}" type="sibTrans" cxnId="{31F10C05-64EB-4924-B8E0-6160CF825C6F}">
      <dgm:prSet/>
      <dgm:spPr/>
      <dgm:t>
        <a:bodyPr/>
        <a:lstStyle/>
        <a:p>
          <a:endParaRPr lang="en-US"/>
        </a:p>
      </dgm:t>
    </dgm:pt>
    <dgm:pt modelId="{58A43B6F-DE60-4DF8-8397-0C3A8E3D1E67}">
      <dgm:prSet phldrT="[Text]"/>
      <dgm:spPr/>
      <dgm:t>
        <a:bodyPr/>
        <a:lstStyle/>
        <a:p>
          <a:r>
            <a:rPr lang="en-US" dirty="0"/>
            <a:t>The Concept of Degree</a:t>
          </a:r>
        </a:p>
      </dgm:t>
    </dgm:pt>
    <dgm:pt modelId="{578542A2-45F1-4006-9AB5-FFA68462A556}" type="parTrans" cxnId="{0683B28B-0359-4C00-AFF0-3ABD3553A471}">
      <dgm:prSet/>
      <dgm:spPr/>
      <dgm:t>
        <a:bodyPr/>
        <a:lstStyle/>
        <a:p>
          <a:endParaRPr lang="en-US"/>
        </a:p>
      </dgm:t>
    </dgm:pt>
    <dgm:pt modelId="{8A6C530E-7229-4411-8939-E9774EA8157D}" type="sibTrans" cxnId="{0683B28B-0359-4C00-AFF0-3ABD3553A471}">
      <dgm:prSet/>
      <dgm:spPr/>
      <dgm:t>
        <a:bodyPr/>
        <a:lstStyle/>
        <a:p>
          <a:endParaRPr lang="en-US"/>
        </a:p>
      </dgm:t>
    </dgm:pt>
    <dgm:pt modelId="{27BD6DE6-A64E-4D10-9273-68986977416E}">
      <dgm:prSet/>
      <dgm:spPr/>
      <dgm:t>
        <a:bodyPr/>
        <a:lstStyle/>
        <a:p>
          <a:r>
            <a:rPr lang="en-US" dirty="0"/>
            <a:t>10.3 Matrix Representations of Graphs	</a:t>
          </a:r>
        </a:p>
      </dgm:t>
    </dgm:pt>
    <dgm:pt modelId="{C45F01DC-DAB6-481E-ABF3-6A5B171385BA}" type="parTrans" cxnId="{F8593BB8-040D-45E5-A040-33463384AB91}">
      <dgm:prSet/>
      <dgm:spPr/>
      <dgm:t>
        <a:bodyPr/>
        <a:lstStyle/>
        <a:p>
          <a:endParaRPr lang="en-US"/>
        </a:p>
      </dgm:t>
    </dgm:pt>
    <dgm:pt modelId="{017C8BE8-7444-4868-A355-78BA7F2A9108}" type="sibTrans" cxnId="{F8593BB8-040D-45E5-A040-33463384AB91}">
      <dgm:prSet/>
      <dgm:spPr/>
      <dgm:t>
        <a:bodyPr/>
        <a:lstStyle/>
        <a:p>
          <a:endParaRPr lang="en-US"/>
        </a:p>
      </dgm:t>
    </dgm:pt>
    <dgm:pt modelId="{B0FCDD16-8224-4E79-ABF5-87D73043DDA9}">
      <dgm:prSet/>
      <dgm:spPr/>
      <dgm:t>
        <a:bodyPr/>
        <a:lstStyle/>
        <a:p>
          <a:r>
            <a:rPr lang="en-US" dirty="0"/>
            <a:t>Matrices and Directed Graphs; Matrices and Undirected Graphs</a:t>
          </a:r>
        </a:p>
      </dgm:t>
    </dgm:pt>
    <dgm:pt modelId="{5B57E8F0-FB3F-4C32-A79D-441557C8A19F}" type="parTrans" cxnId="{51167CE3-784F-425F-A2AD-3FD898503C36}">
      <dgm:prSet/>
      <dgm:spPr/>
      <dgm:t>
        <a:bodyPr/>
        <a:lstStyle/>
        <a:p>
          <a:endParaRPr lang="en-US"/>
        </a:p>
      </dgm:t>
    </dgm:pt>
    <dgm:pt modelId="{3C59DC4E-D43D-487F-83AF-054B96DF5732}" type="sibTrans" cxnId="{51167CE3-784F-425F-A2AD-3FD898503C36}">
      <dgm:prSet/>
      <dgm:spPr/>
      <dgm:t>
        <a:bodyPr/>
        <a:lstStyle/>
        <a:p>
          <a:endParaRPr lang="en-US"/>
        </a:p>
      </dgm:t>
    </dgm:pt>
    <dgm:pt modelId="{006E8510-316B-458A-9BC1-17759118BF14}">
      <dgm:prSet/>
      <dgm:spPr/>
      <dgm:t>
        <a:bodyPr/>
        <a:lstStyle/>
        <a:p>
          <a:r>
            <a:rPr lang="en-US" dirty="0"/>
            <a:t>Matrix Multiplication</a:t>
          </a:r>
        </a:p>
      </dgm:t>
    </dgm:pt>
    <dgm:pt modelId="{8FEFC947-AA13-46EC-AFCC-4DF9015A334C}" type="parTrans" cxnId="{98BDDB71-FCB7-4F0E-8D9A-0C86EAA96634}">
      <dgm:prSet/>
      <dgm:spPr/>
      <dgm:t>
        <a:bodyPr/>
        <a:lstStyle/>
        <a:p>
          <a:endParaRPr lang="en-US"/>
        </a:p>
      </dgm:t>
    </dgm:pt>
    <dgm:pt modelId="{12DBC6C4-6545-4405-8502-19BB0F51EC30}" type="sibTrans" cxnId="{98BDDB71-FCB7-4F0E-8D9A-0C86EAA96634}">
      <dgm:prSet/>
      <dgm:spPr/>
      <dgm:t>
        <a:bodyPr/>
        <a:lstStyle/>
        <a:p>
          <a:endParaRPr lang="en-US"/>
        </a:p>
      </dgm:t>
    </dgm:pt>
    <dgm:pt modelId="{2D8D9A42-2405-4335-884B-C3A72D7CC801}">
      <dgm:prSet phldrT="[Text]"/>
      <dgm:spPr/>
      <dgm:t>
        <a:bodyPr/>
        <a:lstStyle/>
        <a:p>
          <a:r>
            <a:rPr lang="en-US" dirty="0"/>
            <a:t>Special Graphs</a:t>
          </a:r>
        </a:p>
      </dgm:t>
    </dgm:pt>
    <dgm:pt modelId="{7C74206E-2C73-4D28-A60F-E32A8C5F2EB6}" type="parTrans" cxnId="{BA674E7E-F7A3-4076-A293-1A4DF7219686}">
      <dgm:prSet/>
      <dgm:spPr/>
      <dgm:t>
        <a:bodyPr/>
        <a:lstStyle/>
        <a:p>
          <a:endParaRPr lang="en-US"/>
        </a:p>
      </dgm:t>
    </dgm:pt>
    <dgm:pt modelId="{5538DDC9-A4BB-453A-AA0B-762D8DC7EDEC}" type="sibTrans" cxnId="{BA674E7E-F7A3-4076-A293-1A4DF7219686}">
      <dgm:prSet/>
      <dgm:spPr/>
      <dgm:t>
        <a:bodyPr/>
        <a:lstStyle/>
        <a:p>
          <a:endParaRPr lang="en-US"/>
        </a:p>
      </dgm:t>
    </dgm:pt>
    <dgm:pt modelId="{513376AC-F911-466A-AF77-B3B83300D97C}">
      <dgm:prSet phldrT="[Text]"/>
      <dgm:spPr/>
      <dgm:t>
        <a:bodyPr/>
        <a:lstStyle/>
        <a:p>
          <a:r>
            <a:rPr lang="en-US" dirty="0"/>
            <a:t>Connectedness</a:t>
          </a:r>
        </a:p>
      </dgm:t>
    </dgm:pt>
    <dgm:pt modelId="{D96E67FB-A814-4199-A025-E244EA2891F1}" type="parTrans" cxnId="{DAA0EC1F-B54A-458A-BFD6-5CECADAA6A99}">
      <dgm:prSet/>
      <dgm:spPr/>
      <dgm:t>
        <a:bodyPr/>
        <a:lstStyle/>
        <a:p>
          <a:endParaRPr lang="en-US"/>
        </a:p>
      </dgm:t>
    </dgm:pt>
    <dgm:pt modelId="{9C1CA4E9-589C-40EA-AEB1-B706BAE076E8}" type="sibTrans" cxnId="{DAA0EC1F-B54A-458A-BFD6-5CECADAA6A99}">
      <dgm:prSet/>
      <dgm:spPr/>
      <dgm:t>
        <a:bodyPr/>
        <a:lstStyle/>
        <a:p>
          <a:endParaRPr lang="en-US"/>
        </a:p>
      </dgm:t>
    </dgm:pt>
    <dgm:pt modelId="{E7354E7E-C81A-4E85-82A5-AAB1B9BDF023}">
      <dgm:prSet phldrT="[Text]"/>
      <dgm:spPr/>
      <dgm:t>
        <a:bodyPr/>
        <a:lstStyle/>
        <a:p>
          <a:r>
            <a:rPr lang="en-US" dirty="0"/>
            <a:t>Euler Circuits and Hamiltonian Circuits</a:t>
          </a:r>
        </a:p>
      </dgm:t>
    </dgm:pt>
    <dgm:pt modelId="{3714DFBC-D870-4277-A7A8-1EF2708045F6}" type="parTrans" cxnId="{B238C78B-E8BC-42F7-AD62-AC8EB13D3320}">
      <dgm:prSet/>
      <dgm:spPr/>
      <dgm:t>
        <a:bodyPr/>
        <a:lstStyle/>
        <a:p>
          <a:endParaRPr lang="en-US"/>
        </a:p>
      </dgm:t>
    </dgm:pt>
    <dgm:pt modelId="{72362CD0-47C8-4D1C-BBBC-394965B03426}" type="sibTrans" cxnId="{B238C78B-E8BC-42F7-AD62-AC8EB13D3320}">
      <dgm:prSet/>
      <dgm:spPr/>
      <dgm:t>
        <a:bodyPr/>
        <a:lstStyle/>
        <a:p>
          <a:endParaRPr lang="en-US"/>
        </a:p>
      </dgm:t>
    </dgm:pt>
    <dgm:pt modelId="{ADF55BF1-2207-42EA-A91F-034F42C917E8}">
      <dgm:prSet/>
      <dgm:spPr/>
      <dgm:t>
        <a:bodyPr/>
        <a:lstStyle/>
        <a:p>
          <a:r>
            <a:rPr lang="en-US" dirty="0"/>
            <a:t>10.4 </a:t>
          </a:r>
          <a:r>
            <a:rPr lang="en-US" dirty="0" err="1"/>
            <a:t>Isomorphisms</a:t>
          </a:r>
          <a:r>
            <a:rPr lang="en-US" dirty="0"/>
            <a:t> of Graphs/Planar Graphs</a:t>
          </a:r>
        </a:p>
      </dgm:t>
    </dgm:pt>
    <dgm:pt modelId="{8CEA65A1-908D-43B2-9575-B9F965EB3642}" type="parTrans" cxnId="{12DAC10A-5BBE-4B7C-8B1A-5FB174599222}">
      <dgm:prSet/>
      <dgm:spPr/>
      <dgm:t>
        <a:bodyPr/>
        <a:lstStyle/>
        <a:p>
          <a:endParaRPr lang="en-US"/>
        </a:p>
      </dgm:t>
    </dgm:pt>
    <dgm:pt modelId="{08B1E362-BBA7-4F5A-8FEF-54F78AFED0E5}" type="sibTrans" cxnId="{12DAC10A-5BBE-4B7C-8B1A-5FB174599222}">
      <dgm:prSet/>
      <dgm:spPr/>
      <dgm:t>
        <a:bodyPr/>
        <a:lstStyle/>
        <a:p>
          <a:endParaRPr lang="en-US"/>
        </a:p>
      </dgm:t>
    </dgm:pt>
    <dgm:pt modelId="{4659FB8F-1A94-4457-B691-4E237DF460A1}">
      <dgm:prSet/>
      <dgm:spPr/>
      <dgm:t>
        <a:bodyPr/>
        <a:lstStyle/>
        <a:p>
          <a:r>
            <a:rPr lang="en-US" dirty="0"/>
            <a:t>Definition of Graph Isomorphism</a:t>
          </a:r>
        </a:p>
      </dgm:t>
    </dgm:pt>
    <dgm:pt modelId="{B69E66DD-2FE8-446C-B1E6-A48C36DEC71E}" type="parTrans" cxnId="{130FBD5F-C80C-4A75-9F49-A9BDD40BEC33}">
      <dgm:prSet/>
      <dgm:spPr/>
      <dgm:t>
        <a:bodyPr/>
        <a:lstStyle/>
        <a:p>
          <a:endParaRPr lang="en-US"/>
        </a:p>
      </dgm:t>
    </dgm:pt>
    <dgm:pt modelId="{AE1921D4-B128-4F31-AC73-13214B1F561F}" type="sibTrans" cxnId="{130FBD5F-C80C-4A75-9F49-A9BDD40BEC33}">
      <dgm:prSet/>
      <dgm:spPr/>
      <dgm:t>
        <a:bodyPr/>
        <a:lstStyle/>
        <a:p>
          <a:endParaRPr lang="en-US"/>
        </a:p>
      </dgm:t>
    </dgm:pt>
    <dgm:pt modelId="{95CD2D8F-24ED-4649-B9BB-4845120C7F92}">
      <dgm:prSet/>
      <dgm:spPr/>
      <dgm:t>
        <a:bodyPr/>
        <a:lstStyle/>
        <a:p>
          <a:r>
            <a:rPr lang="en-US" dirty="0"/>
            <a:t>Counting Walks of Length </a:t>
          </a:r>
          <a:r>
            <a:rPr lang="en-US" i="1" dirty="0"/>
            <a:t>N</a:t>
          </a:r>
        </a:p>
      </dgm:t>
    </dgm:pt>
    <dgm:pt modelId="{FE0B1F3C-082E-494B-B9F0-63E27915F9DE}" type="parTrans" cxnId="{C80521BC-6064-44A5-BF0A-32B061957880}">
      <dgm:prSet/>
      <dgm:spPr/>
      <dgm:t>
        <a:bodyPr/>
        <a:lstStyle/>
        <a:p>
          <a:endParaRPr lang="en-US"/>
        </a:p>
      </dgm:t>
    </dgm:pt>
    <dgm:pt modelId="{67903AFD-6ED0-4FD0-995C-F22B4B0BA1D4}" type="sibTrans" cxnId="{C80521BC-6064-44A5-BF0A-32B061957880}">
      <dgm:prSet/>
      <dgm:spPr/>
      <dgm:t>
        <a:bodyPr/>
        <a:lstStyle/>
        <a:p>
          <a:endParaRPr lang="en-US"/>
        </a:p>
      </dgm:t>
    </dgm:pt>
    <dgm:pt modelId="{E44CF0E9-B22D-47A6-876F-85F15DAB66B1}">
      <dgm:prSet/>
      <dgm:spPr/>
      <dgm:t>
        <a:bodyPr/>
        <a:lstStyle/>
        <a:p>
          <a:r>
            <a:rPr lang="en-US" dirty="0"/>
            <a:t>Planar Graphs and Euler’s Formula</a:t>
          </a:r>
        </a:p>
      </dgm:t>
    </dgm:pt>
    <dgm:pt modelId="{7175CDB4-43FA-4C4C-BC47-6C7D844238FC}" type="parTrans" cxnId="{E9052062-D10C-4E0C-8F8E-2632903D4A8C}">
      <dgm:prSet/>
      <dgm:spPr/>
      <dgm:t>
        <a:bodyPr/>
        <a:lstStyle/>
        <a:p>
          <a:endParaRPr lang="en-US"/>
        </a:p>
      </dgm:t>
    </dgm:pt>
    <dgm:pt modelId="{AA6F5681-2A1D-4691-A53A-A18F3837C6EF}" type="sibTrans" cxnId="{E9052062-D10C-4E0C-8F8E-2632903D4A8C}">
      <dgm:prSet/>
      <dgm:spPr/>
      <dgm:t>
        <a:bodyPr/>
        <a:lstStyle/>
        <a:p>
          <a:endParaRPr lang="en-US"/>
        </a:p>
      </dgm:t>
    </dgm:pt>
    <dgm:pt modelId="{85DAB027-F54C-44DC-BDBE-232ED77CC6C1}" type="pres">
      <dgm:prSet presAssocID="{6F84F787-5F99-452F-AD9B-0BD6125B0C3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C610065-CFB3-4CEF-BC1D-8B50BDA86689}" type="pres">
      <dgm:prSet presAssocID="{7F3EE7F4-5CF1-432E-A16A-EF1709181AEB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C4D8D6-E7FC-4E3C-9F84-84133BB46313}" type="pres">
      <dgm:prSet presAssocID="{7F3EE7F4-5CF1-432E-A16A-EF1709181AEB}" presName="childText" presStyleLbl="revTx" presStyleIdx="0" presStyleCnt="4" custScaleY="11292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09305B-C855-4771-85E1-9B59415FD537}" type="pres">
      <dgm:prSet presAssocID="{90250D92-EAF1-4F2C-B772-CC48C11D0311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170852-CD95-4A25-B089-D6B307265438}" type="pres">
      <dgm:prSet presAssocID="{90250D92-EAF1-4F2C-B772-CC48C11D0311}" presName="childText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C6CA5C-623B-4113-8558-EECF5C4AA422}" type="pres">
      <dgm:prSet presAssocID="{27BD6DE6-A64E-4D10-9273-68986977416E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B6B158-1AE0-4D8B-A702-A8715E021A2A}" type="pres">
      <dgm:prSet presAssocID="{27BD6DE6-A64E-4D10-9273-68986977416E}" presName="childText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2421E4-D361-44A0-AC25-766C29141420}" type="pres">
      <dgm:prSet presAssocID="{ADF55BF1-2207-42EA-A91F-034F42C917E8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F239D3-1E4A-4916-8D52-AB44EC718AE2}" type="pres">
      <dgm:prSet presAssocID="{ADF55BF1-2207-42EA-A91F-034F42C917E8}" presName="childText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61B999A-FF09-4914-83EC-9752A0B6DFBA}" type="presOf" srcId="{E7354E7E-C81A-4E85-82A5-AAB1B9BDF023}" destId="{A6170852-CD95-4A25-B089-D6B307265438}" srcOrd="0" destOrd="2" presId="urn:microsoft.com/office/officeart/2005/8/layout/vList2"/>
    <dgm:cxn modelId="{0683B28B-0359-4C00-AFF0-3ABD3553A471}" srcId="{7F3EE7F4-5CF1-432E-A16A-EF1709181AEB}" destId="{58A43B6F-DE60-4DF8-8397-0C3A8E3D1E67}" srcOrd="2" destOrd="0" parTransId="{578542A2-45F1-4006-9AB5-FFA68462A556}" sibTransId="{8A6C530E-7229-4411-8939-E9774EA8157D}"/>
    <dgm:cxn modelId="{B238C78B-E8BC-42F7-AD62-AC8EB13D3320}" srcId="{90250D92-EAF1-4F2C-B772-CC48C11D0311}" destId="{E7354E7E-C81A-4E85-82A5-AAB1B9BDF023}" srcOrd="2" destOrd="0" parTransId="{3714DFBC-D870-4277-A7A8-1EF2708045F6}" sibTransId="{72362CD0-47C8-4D1C-BBBC-394965B03426}"/>
    <dgm:cxn modelId="{DAA0EC1F-B54A-458A-BFD6-5CECADAA6A99}" srcId="{90250D92-EAF1-4F2C-B772-CC48C11D0311}" destId="{513376AC-F911-466A-AF77-B3B83300D97C}" srcOrd="1" destOrd="0" parTransId="{D96E67FB-A814-4199-A025-E244EA2891F1}" sibTransId="{9C1CA4E9-589C-40EA-AEB1-B706BAE076E8}"/>
    <dgm:cxn modelId="{C80521BC-6064-44A5-BF0A-32B061957880}" srcId="{27BD6DE6-A64E-4D10-9273-68986977416E}" destId="{95CD2D8F-24ED-4649-B9BB-4845120C7F92}" srcOrd="2" destOrd="0" parTransId="{FE0B1F3C-082E-494B-B9F0-63E27915F9DE}" sibTransId="{67903AFD-6ED0-4FD0-995C-F22B4B0BA1D4}"/>
    <dgm:cxn modelId="{C8A05AC8-8A6F-42B8-B263-CC04FAB91599}" type="presOf" srcId="{ADF55BF1-2207-42EA-A91F-034F42C917E8}" destId="{9F2421E4-D361-44A0-AC25-766C29141420}" srcOrd="0" destOrd="0" presId="urn:microsoft.com/office/officeart/2005/8/layout/vList2"/>
    <dgm:cxn modelId="{12DAC10A-5BBE-4B7C-8B1A-5FB174599222}" srcId="{6F84F787-5F99-452F-AD9B-0BD6125B0C3D}" destId="{ADF55BF1-2207-42EA-A91F-034F42C917E8}" srcOrd="3" destOrd="0" parTransId="{8CEA65A1-908D-43B2-9575-B9F965EB3642}" sibTransId="{08B1E362-BBA7-4F5A-8FEF-54F78AFED0E5}"/>
    <dgm:cxn modelId="{33337F50-DB0A-4847-897E-2FAED68E64FC}" type="presOf" srcId="{513376AC-F911-466A-AF77-B3B83300D97C}" destId="{A6170852-CD95-4A25-B089-D6B307265438}" srcOrd="0" destOrd="1" presId="urn:microsoft.com/office/officeart/2005/8/layout/vList2"/>
    <dgm:cxn modelId="{2136FC02-1A38-4D50-9B50-1D929A0065DF}" type="presOf" srcId="{6F84F787-5F99-452F-AD9B-0BD6125B0C3D}" destId="{85DAB027-F54C-44DC-BDBE-232ED77CC6C1}" srcOrd="0" destOrd="0" presId="urn:microsoft.com/office/officeart/2005/8/layout/vList2"/>
    <dgm:cxn modelId="{3224313E-18F2-4B88-9256-F2E22589FFC6}" type="presOf" srcId="{2D8D9A42-2405-4335-884B-C3A72D7CC801}" destId="{48C4D8D6-E7FC-4E3C-9F84-84133BB46313}" srcOrd="0" destOrd="1" presId="urn:microsoft.com/office/officeart/2005/8/layout/vList2"/>
    <dgm:cxn modelId="{C67DED16-DFE3-4362-B047-3E4F92774CCA}" type="presOf" srcId="{27BD6DE6-A64E-4D10-9273-68986977416E}" destId="{D6C6CA5C-623B-4113-8558-EECF5C4AA422}" srcOrd="0" destOrd="0" presId="urn:microsoft.com/office/officeart/2005/8/layout/vList2"/>
    <dgm:cxn modelId="{BA674E7E-F7A3-4076-A293-1A4DF7219686}" srcId="{7F3EE7F4-5CF1-432E-A16A-EF1709181AEB}" destId="{2D8D9A42-2405-4335-884B-C3A72D7CC801}" srcOrd="1" destOrd="0" parTransId="{7C74206E-2C73-4D28-A60F-E32A8C5F2EB6}" sibTransId="{5538DDC9-A4BB-453A-AA0B-762D8DC7EDEC}"/>
    <dgm:cxn modelId="{130FBD5F-C80C-4A75-9F49-A9BDD40BEC33}" srcId="{ADF55BF1-2207-42EA-A91F-034F42C917E8}" destId="{4659FB8F-1A94-4457-B691-4E237DF460A1}" srcOrd="0" destOrd="0" parTransId="{B69E66DD-2FE8-446C-B1E6-A48C36DEC71E}" sibTransId="{AE1921D4-B128-4F31-AC73-13214B1F561F}"/>
    <dgm:cxn modelId="{ADF04E26-3543-49A5-891B-9FB1EF73CB6D}" type="presOf" srcId="{90250D92-EAF1-4F2C-B772-CC48C11D0311}" destId="{2309305B-C855-4771-85E1-9B59415FD537}" srcOrd="0" destOrd="0" presId="urn:microsoft.com/office/officeart/2005/8/layout/vList2"/>
    <dgm:cxn modelId="{BA1EED61-5785-4913-87C2-607BB9D65C7A}" srcId="{7F3EE7F4-5CF1-432E-A16A-EF1709181AEB}" destId="{31D8F70D-89DF-4EF2-95ED-23355DFA290D}" srcOrd="0" destOrd="0" parTransId="{4118F54B-9884-43E0-B07A-843CD0E5ADB0}" sibTransId="{D8AC031E-BB32-4D50-AFAA-EC4C772735F0}"/>
    <dgm:cxn modelId="{51167CE3-784F-425F-A2AD-3FD898503C36}" srcId="{27BD6DE6-A64E-4D10-9273-68986977416E}" destId="{B0FCDD16-8224-4E79-ABF5-87D73043DDA9}" srcOrd="0" destOrd="0" parTransId="{5B57E8F0-FB3F-4C32-A79D-441557C8A19F}" sibTransId="{3C59DC4E-D43D-487F-83AF-054B96DF5732}"/>
    <dgm:cxn modelId="{A32B1BB6-92B0-4366-B170-A5AE63E07314}" type="presOf" srcId="{31D8F70D-89DF-4EF2-95ED-23355DFA290D}" destId="{48C4D8D6-E7FC-4E3C-9F84-84133BB46313}" srcOrd="0" destOrd="0" presId="urn:microsoft.com/office/officeart/2005/8/layout/vList2"/>
    <dgm:cxn modelId="{AF0007C4-DDEA-4E0C-9924-8AFC19D30F0F}" srcId="{6F84F787-5F99-452F-AD9B-0BD6125B0C3D}" destId="{7F3EE7F4-5CF1-432E-A16A-EF1709181AEB}" srcOrd="0" destOrd="0" parTransId="{41F9131A-82C0-45B3-84EB-25C445DFB798}" sibTransId="{C7FB9F7D-C9D7-4F24-801C-51D68C64976A}"/>
    <dgm:cxn modelId="{F8593BB8-040D-45E5-A040-33463384AB91}" srcId="{6F84F787-5F99-452F-AD9B-0BD6125B0C3D}" destId="{27BD6DE6-A64E-4D10-9273-68986977416E}" srcOrd="2" destOrd="0" parTransId="{C45F01DC-DAB6-481E-ABF3-6A5B171385BA}" sibTransId="{017C8BE8-7444-4868-A355-78BA7F2A9108}"/>
    <dgm:cxn modelId="{6F23DA36-7B3D-49C1-A92A-2ABB35452CFA}" type="presOf" srcId="{E44CF0E9-B22D-47A6-876F-85F15DAB66B1}" destId="{6BF239D3-1E4A-4916-8D52-AB44EC718AE2}" srcOrd="0" destOrd="1" presId="urn:microsoft.com/office/officeart/2005/8/layout/vList2"/>
    <dgm:cxn modelId="{833E3FE2-BEBC-4C7F-823A-35867F1A1DDB}" type="presOf" srcId="{58A43B6F-DE60-4DF8-8397-0C3A8E3D1E67}" destId="{48C4D8D6-E7FC-4E3C-9F84-84133BB46313}" srcOrd="0" destOrd="2" presId="urn:microsoft.com/office/officeart/2005/8/layout/vList2"/>
    <dgm:cxn modelId="{98BDDB71-FCB7-4F0E-8D9A-0C86EAA96634}" srcId="{27BD6DE6-A64E-4D10-9273-68986977416E}" destId="{006E8510-316B-458A-9BC1-17759118BF14}" srcOrd="1" destOrd="0" parTransId="{8FEFC947-AA13-46EC-AFCC-4DF9015A334C}" sibTransId="{12DBC6C4-6545-4405-8502-19BB0F51EC30}"/>
    <dgm:cxn modelId="{BE55A903-595D-4A8D-9E2D-31C0043369DE}" srcId="{6F84F787-5F99-452F-AD9B-0BD6125B0C3D}" destId="{90250D92-EAF1-4F2C-B772-CC48C11D0311}" srcOrd="1" destOrd="0" parTransId="{C1AE61F7-B862-470C-A4DB-65F078287B01}" sibTransId="{AC977458-9D6E-44DC-99C5-F628B9176A90}"/>
    <dgm:cxn modelId="{31F10C05-64EB-4924-B8E0-6160CF825C6F}" srcId="{90250D92-EAF1-4F2C-B772-CC48C11D0311}" destId="{4F0349F7-7124-4645-B7CB-EE5C90341F93}" srcOrd="0" destOrd="0" parTransId="{0768AB17-249D-4D7B-9E2E-F1DF4E858B00}" sibTransId="{81FB1A49-7F85-4AFF-A847-F85C470A74AF}"/>
    <dgm:cxn modelId="{146DCE2C-A628-44CF-B44C-1DCBDDA8C9FF}" type="presOf" srcId="{B0FCDD16-8224-4E79-ABF5-87D73043DDA9}" destId="{F3B6B158-1AE0-4D8B-A702-A8715E021A2A}" srcOrd="0" destOrd="0" presId="urn:microsoft.com/office/officeart/2005/8/layout/vList2"/>
    <dgm:cxn modelId="{6F1A20F1-9292-4C19-B26E-38E2F0663A85}" type="presOf" srcId="{4F0349F7-7124-4645-B7CB-EE5C90341F93}" destId="{A6170852-CD95-4A25-B089-D6B307265438}" srcOrd="0" destOrd="0" presId="urn:microsoft.com/office/officeart/2005/8/layout/vList2"/>
    <dgm:cxn modelId="{E9052062-D10C-4E0C-8F8E-2632903D4A8C}" srcId="{ADF55BF1-2207-42EA-A91F-034F42C917E8}" destId="{E44CF0E9-B22D-47A6-876F-85F15DAB66B1}" srcOrd="1" destOrd="0" parTransId="{7175CDB4-43FA-4C4C-BC47-6C7D844238FC}" sibTransId="{AA6F5681-2A1D-4691-A53A-A18F3837C6EF}"/>
    <dgm:cxn modelId="{2A5FD477-05DE-4899-AF3C-CE5A5DE45842}" type="presOf" srcId="{4659FB8F-1A94-4457-B691-4E237DF460A1}" destId="{6BF239D3-1E4A-4916-8D52-AB44EC718AE2}" srcOrd="0" destOrd="0" presId="urn:microsoft.com/office/officeart/2005/8/layout/vList2"/>
    <dgm:cxn modelId="{876AFEAD-EA67-4CF9-A983-954E585CF568}" type="presOf" srcId="{006E8510-316B-458A-9BC1-17759118BF14}" destId="{F3B6B158-1AE0-4D8B-A702-A8715E021A2A}" srcOrd="0" destOrd="1" presId="urn:microsoft.com/office/officeart/2005/8/layout/vList2"/>
    <dgm:cxn modelId="{70AB6647-3A78-43D4-8A43-B8D4236CF243}" type="presOf" srcId="{7F3EE7F4-5CF1-432E-A16A-EF1709181AEB}" destId="{EC610065-CFB3-4CEF-BC1D-8B50BDA86689}" srcOrd="0" destOrd="0" presId="urn:microsoft.com/office/officeart/2005/8/layout/vList2"/>
    <dgm:cxn modelId="{166D8B67-85AE-45D7-ACB9-CBE3BEC1229A}" type="presOf" srcId="{95CD2D8F-24ED-4649-B9BB-4845120C7F92}" destId="{F3B6B158-1AE0-4D8B-A702-A8715E021A2A}" srcOrd="0" destOrd="2" presId="urn:microsoft.com/office/officeart/2005/8/layout/vList2"/>
    <dgm:cxn modelId="{641FF6CF-18E6-4917-9E68-B3EE90E6A343}" type="presParOf" srcId="{85DAB027-F54C-44DC-BDBE-232ED77CC6C1}" destId="{EC610065-CFB3-4CEF-BC1D-8B50BDA86689}" srcOrd="0" destOrd="0" presId="urn:microsoft.com/office/officeart/2005/8/layout/vList2"/>
    <dgm:cxn modelId="{AADF9B8A-F4E3-4087-BF5A-48E4E5B75C10}" type="presParOf" srcId="{85DAB027-F54C-44DC-BDBE-232ED77CC6C1}" destId="{48C4D8D6-E7FC-4E3C-9F84-84133BB46313}" srcOrd="1" destOrd="0" presId="urn:microsoft.com/office/officeart/2005/8/layout/vList2"/>
    <dgm:cxn modelId="{FC91255D-65B1-4A4B-8EB7-9F83F5BA69DA}" type="presParOf" srcId="{85DAB027-F54C-44DC-BDBE-232ED77CC6C1}" destId="{2309305B-C855-4771-85E1-9B59415FD537}" srcOrd="2" destOrd="0" presId="urn:microsoft.com/office/officeart/2005/8/layout/vList2"/>
    <dgm:cxn modelId="{BB0C8D00-E4E0-4A9B-BB60-C9A5C011522B}" type="presParOf" srcId="{85DAB027-F54C-44DC-BDBE-232ED77CC6C1}" destId="{A6170852-CD95-4A25-B089-D6B307265438}" srcOrd="3" destOrd="0" presId="urn:microsoft.com/office/officeart/2005/8/layout/vList2"/>
    <dgm:cxn modelId="{1D622E4A-A044-4385-B002-4942E6980DA2}" type="presParOf" srcId="{85DAB027-F54C-44DC-BDBE-232ED77CC6C1}" destId="{D6C6CA5C-623B-4113-8558-EECF5C4AA422}" srcOrd="4" destOrd="0" presId="urn:microsoft.com/office/officeart/2005/8/layout/vList2"/>
    <dgm:cxn modelId="{087399B7-70E3-4319-89C2-2EC91A2A66D0}" type="presParOf" srcId="{85DAB027-F54C-44DC-BDBE-232ED77CC6C1}" destId="{F3B6B158-1AE0-4D8B-A702-A8715E021A2A}" srcOrd="5" destOrd="0" presId="urn:microsoft.com/office/officeart/2005/8/layout/vList2"/>
    <dgm:cxn modelId="{90A66B4E-20E8-47BF-BB1C-BD7B23FBEC4B}" type="presParOf" srcId="{85DAB027-F54C-44DC-BDBE-232ED77CC6C1}" destId="{9F2421E4-D361-44A0-AC25-766C29141420}" srcOrd="6" destOrd="0" presId="urn:microsoft.com/office/officeart/2005/8/layout/vList2"/>
    <dgm:cxn modelId="{DF136F26-20D1-4B70-B7C5-387777F012B3}" type="presParOf" srcId="{85DAB027-F54C-44DC-BDBE-232ED77CC6C1}" destId="{6BF239D3-1E4A-4916-8D52-AB44EC718AE2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610065-CFB3-4CEF-BC1D-8B50BDA86689}">
      <dsp:nvSpPr>
        <dsp:cNvPr id="0" name=""/>
        <dsp:cNvSpPr/>
      </dsp:nvSpPr>
      <dsp:spPr>
        <a:xfrm>
          <a:off x="0" y="26470"/>
          <a:ext cx="7979318" cy="5036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10.1 Graphs: Definitions and Basic Properties</a:t>
          </a:r>
        </a:p>
      </dsp:txBody>
      <dsp:txXfrm>
        <a:off x="24588" y="51058"/>
        <a:ext cx="7930142" cy="454509"/>
      </dsp:txXfrm>
    </dsp:sp>
    <dsp:sp modelId="{48C4D8D6-E7FC-4E3C-9F84-84133BB46313}">
      <dsp:nvSpPr>
        <dsp:cNvPr id="0" name=""/>
        <dsp:cNvSpPr/>
      </dsp:nvSpPr>
      <dsp:spPr>
        <a:xfrm>
          <a:off x="0" y="530155"/>
          <a:ext cx="7979318" cy="9326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3343" tIns="26670" rIns="149352" bIns="2667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600" kern="1200" dirty="0"/>
            <a:t>Introduction, Basic Terminology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600" kern="1200" dirty="0"/>
            <a:t>Special Graphs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600" kern="1200" dirty="0"/>
            <a:t>The Concept of Degree</a:t>
          </a:r>
        </a:p>
      </dsp:txBody>
      <dsp:txXfrm>
        <a:off x="0" y="530155"/>
        <a:ext cx="7979318" cy="932697"/>
      </dsp:txXfrm>
    </dsp:sp>
    <dsp:sp modelId="{2309305B-C855-4771-85E1-9B59415FD537}">
      <dsp:nvSpPr>
        <dsp:cNvPr id="0" name=""/>
        <dsp:cNvSpPr/>
      </dsp:nvSpPr>
      <dsp:spPr>
        <a:xfrm>
          <a:off x="0" y="1462853"/>
          <a:ext cx="7979318" cy="5036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10.2 Trails, Paths, and Circuits</a:t>
          </a:r>
        </a:p>
      </dsp:txBody>
      <dsp:txXfrm>
        <a:off x="24588" y="1487441"/>
        <a:ext cx="7930142" cy="454509"/>
      </dsp:txXfrm>
    </dsp:sp>
    <dsp:sp modelId="{A6170852-CD95-4A25-B089-D6B307265438}">
      <dsp:nvSpPr>
        <dsp:cNvPr id="0" name=""/>
        <dsp:cNvSpPr/>
      </dsp:nvSpPr>
      <dsp:spPr>
        <a:xfrm>
          <a:off x="0" y="1966538"/>
          <a:ext cx="7979318" cy="8259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3343" tIns="26670" rIns="149352" bIns="2667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600" kern="1200" dirty="0"/>
            <a:t>Definitions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600" kern="1200" dirty="0"/>
            <a:t>Connectedness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600" kern="1200" dirty="0"/>
            <a:t>Euler Circuits and Hamiltonian Circuits</a:t>
          </a:r>
        </a:p>
      </dsp:txBody>
      <dsp:txXfrm>
        <a:off x="0" y="1966538"/>
        <a:ext cx="7979318" cy="825930"/>
      </dsp:txXfrm>
    </dsp:sp>
    <dsp:sp modelId="{D6C6CA5C-623B-4113-8558-EECF5C4AA422}">
      <dsp:nvSpPr>
        <dsp:cNvPr id="0" name=""/>
        <dsp:cNvSpPr/>
      </dsp:nvSpPr>
      <dsp:spPr>
        <a:xfrm>
          <a:off x="0" y="2792468"/>
          <a:ext cx="7979318" cy="5036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10.3 Matrix Representations of Graphs	</a:t>
          </a:r>
        </a:p>
      </dsp:txBody>
      <dsp:txXfrm>
        <a:off x="24588" y="2817056"/>
        <a:ext cx="7930142" cy="454509"/>
      </dsp:txXfrm>
    </dsp:sp>
    <dsp:sp modelId="{F3B6B158-1AE0-4D8B-A702-A8715E021A2A}">
      <dsp:nvSpPr>
        <dsp:cNvPr id="0" name=""/>
        <dsp:cNvSpPr/>
      </dsp:nvSpPr>
      <dsp:spPr>
        <a:xfrm>
          <a:off x="0" y="3296153"/>
          <a:ext cx="7979318" cy="8259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3343" tIns="26670" rIns="149352" bIns="2667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600" kern="1200" dirty="0"/>
            <a:t>Matrices and Directed Graphs; Matrices and Undirected Graphs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600" kern="1200" dirty="0"/>
            <a:t>Matrix Multiplication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600" kern="1200" dirty="0"/>
            <a:t>Counting Walks of Length </a:t>
          </a:r>
          <a:r>
            <a:rPr lang="en-US" sz="1600" i="1" kern="1200" dirty="0"/>
            <a:t>N</a:t>
          </a:r>
        </a:p>
      </dsp:txBody>
      <dsp:txXfrm>
        <a:off x="0" y="3296153"/>
        <a:ext cx="7979318" cy="825930"/>
      </dsp:txXfrm>
    </dsp:sp>
    <dsp:sp modelId="{9F2421E4-D361-44A0-AC25-766C29141420}">
      <dsp:nvSpPr>
        <dsp:cNvPr id="0" name=""/>
        <dsp:cNvSpPr/>
      </dsp:nvSpPr>
      <dsp:spPr>
        <a:xfrm>
          <a:off x="0" y="4122083"/>
          <a:ext cx="7979318" cy="5036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10.4 </a:t>
          </a:r>
          <a:r>
            <a:rPr lang="en-US" sz="2100" kern="1200" dirty="0" err="1"/>
            <a:t>Isomorphisms</a:t>
          </a:r>
          <a:r>
            <a:rPr lang="en-US" sz="2100" kern="1200" dirty="0"/>
            <a:t> of Graphs/Planar Graphs</a:t>
          </a:r>
        </a:p>
      </dsp:txBody>
      <dsp:txXfrm>
        <a:off x="24588" y="4146671"/>
        <a:ext cx="7930142" cy="454509"/>
      </dsp:txXfrm>
    </dsp:sp>
    <dsp:sp modelId="{6BF239D3-1E4A-4916-8D52-AB44EC718AE2}">
      <dsp:nvSpPr>
        <dsp:cNvPr id="0" name=""/>
        <dsp:cNvSpPr/>
      </dsp:nvSpPr>
      <dsp:spPr>
        <a:xfrm>
          <a:off x="0" y="4625768"/>
          <a:ext cx="7979318" cy="5542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3343" tIns="26670" rIns="149352" bIns="2667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600" kern="1200" dirty="0"/>
            <a:t>Definition of Graph Isomorphism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600" kern="1200" dirty="0"/>
            <a:t>Planar Graphs and Euler’s Formula</a:t>
          </a:r>
        </a:p>
      </dsp:txBody>
      <dsp:txXfrm>
        <a:off x="0" y="4625768"/>
        <a:ext cx="7979318" cy="5542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G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AF87D3-6609-4895-8881-950251D61054}" type="datetimeFigureOut">
              <a:rPr lang="en-SG" smtClean="0"/>
              <a:t>17/9/2024</a:t>
            </a:fld>
            <a:endParaRPr lang="en-SG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G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G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167E88-3C73-4F9C-825D-426281F3743E}" type="slidenum">
              <a:rPr lang="en-SG" smtClean="0"/>
              <a:t>‹#›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579062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67E88-3C73-4F9C-825D-426281F3743E}" type="slidenum">
              <a:rPr lang="en-SG" smtClean="0"/>
              <a:t>1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7955087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67E88-3C73-4F9C-825D-426281F3743E}" type="slidenum">
              <a:rPr lang="en-SG" smtClean="0"/>
              <a:t>10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6164218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67E88-3C73-4F9C-825D-426281F3743E}" type="slidenum">
              <a:rPr lang="en-SG" smtClean="0"/>
              <a:t>11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1707826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67E88-3C73-4F9C-825D-426281F3743E}" type="slidenum">
              <a:rPr lang="en-SG" smtClean="0"/>
              <a:t>12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42135547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67E88-3C73-4F9C-825D-426281F3743E}" type="slidenum">
              <a:rPr lang="en-SG" smtClean="0"/>
              <a:t>13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79550879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67E88-3C73-4F9C-825D-426281F3743E}" type="slidenum">
              <a:rPr lang="en-SG" smtClean="0"/>
              <a:t>14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22171341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67E88-3C73-4F9C-825D-426281F3743E}" type="slidenum">
              <a:rPr lang="en-SG" smtClean="0"/>
              <a:t>15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78026320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67E88-3C73-4F9C-825D-426281F3743E}" type="slidenum">
              <a:rPr lang="en-SG" smtClean="0"/>
              <a:t>16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35811128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67E88-3C73-4F9C-825D-426281F3743E}" type="slidenum">
              <a:rPr lang="en-SG" smtClean="0"/>
              <a:t>17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941188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67E88-3C73-4F9C-825D-426281F3743E}" type="slidenum">
              <a:rPr lang="en-SG" smtClean="0"/>
              <a:t>2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6043918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67E88-3C73-4F9C-825D-426281F3743E}" type="slidenum">
              <a:rPr lang="en-SG" smtClean="0"/>
              <a:t>3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7955087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67E88-3C73-4F9C-825D-426281F3743E}" type="slidenum">
              <a:rPr lang="en-SG" smtClean="0"/>
              <a:t>4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2655904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67E88-3C73-4F9C-825D-426281F3743E}" type="slidenum">
              <a:rPr lang="en-SG" smtClean="0"/>
              <a:t>5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8233051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67E88-3C73-4F9C-825D-426281F3743E}" type="slidenum">
              <a:rPr lang="en-SG" smtClean="0"/>
              <a:t>6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3380669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67E88-3C73-4F9C-825D-426281F3743E}" type="slidenum">
              <a:rPr lang="en-SG" smtClean="0"/>
              <a:t>7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4945724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67E88-3C73-4F9C-825D-426281F3743E}" type="slidenum">
              <a:rPr lang="en-SG" smtClean="0"/>
              <a:t>8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7955087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67E88-3C73-4F9C-825D-426281F3743E}" type="slidenum">
              <a:rPr lang="en-SG" smtClean="0"/>
              <a:t>9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132030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61355-5649-4AD8-BB9D-1A5455CEB169}" type="datetime1">
              <a:rPr lang="en-SG" smtClean="0"/>
              <a:t>17/9/2024</a:t>
            </a:fld>
            <a:endParaRPr lang="en-S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‹#›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540911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615D4-F39F-40C8-B815-9D5F7CC6837A}" type="datetime1">
              <a:rPr lang="en-SG" smtClean="0"/>
              <a:t>17/9/2024</a:t>
            </a:fld>
            <a:endParaRPr lang="en-S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‹#›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678463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6C2B7-FFFB-439E-984B-574F822BDA6B}" type="datetime1">
              <a:rPr lang="en-SG" smtClean="0"/>
              <a:t>17/9/2024</a:t>
            </a:fld>
            <a:endParaRPr lang="en-S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‹#›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184222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3F7B6-8766-4E27-BCA9-2344E6587F41}" type="datetime1">
              <a:rPr lang="en-SG" smtClean="0"/>
              <a:t>17/9/2024</a:t>
            </a:fld>
            <a:endParaRPr lang="en-S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‹#›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819895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2D75A-5185-443E-9091-36C60D98FB3F}" type="datetime1">
              <a:rPr lang="en-SG" smtClean="0"/>
              <a:t>17/9/2024</a:t>
            </a:fld>
            <a:endParaRPr lang="en-S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‹#›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421622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4EAFD-9772-4422-A2F2-E906626A189E}" type="datetime1">
              <a:rPr lang="en-SG" smtClean="0"/>
              <a:t>17/9/2024</a:t>
            </a:fld>
            <a:endParaRPr lang="en-SG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‹#›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415693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E143B-0144-4690-B3B4-A05CFAE8D5F2}" type="datetime1">
              <a:rPr lang="en-SG" smtClean="0"/>
              <a:t>17/9/2024</a:t>
            </a:fld>
            <a:endParaRPr lang="en-SG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‹#›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990113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1631C-D083-42BA-A20B-0E0CD2C0567E}" type="datetime1">
              <a:rPr lang="en-SG" smtClean="0"/>
              <a:t>17/9/2024</a:t>
            </a:fld>
            <a:endParaRPr lang="en-S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‹#›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457530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3DA9C-0E2B-4787-AE52-67F6181CA98A}" type="datetime1">
              <a:rPr lang="en-SG" smtClean="0"/>
              <a:t>17/9/2024</a:t>
            </a:fld>
            <a:endParaRPr lang="en-SG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‹#›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282714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2BB6-88BE-472E-BEE6-0367B872129D}" type="datetime1">
              <a:rPr lang="en-SG" smtClean="0"/>
              <a:t>17/9/2024</a:t>
            </a:fld>
            <a:endParaRPr lang="en-SG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‹#›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712682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C7B5B-5E12-41EA-81B6-3C439D1BCEB3}" type="datetime1">
              <a:rPr lang="en-SG" smtClean="0"/>
              <a:t>17/9/2024</a:t>
            </a:fld>
            <a:endParaRPr lang="en-SG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‹#›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433124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12B41B-CFB2-456D-89C3-CA102AEB0DD4}" type="datetime1">
              <a:rPr lang="en-SG" smtClean="0"/>
              <a:t>17/9/2024</a:t>
            </a:fld>
            <a:endParaRPr lang="en-S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45BCA7-BE1F-44EA-8FAA-E97CADA8B770}" type="slidenum">
              <a:rPr lang="en-SG" smtClean="0"/>
              <a:t>‹#›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205328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0.png"/><Relationship Id="rId4" Type="http://schemas.openxmlformats.org/officeDocument/2006/relationships/image" Target="../media/image40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552668"/>
            <a:ext cx="6858000" cy="861093"/>
          </a:xfrm>
        </p:spPr>
        <p:txBody>
          <a:bodyPr>
            <a:normAutofit/>
          </a:bodyPr>
          <a:lstStyle/>
          <a:p>
            <a:r>
              <a:rPr lang="en-SG" sz="3300" dirty="0"/>
              <a:t>Aaron Tan</a:t>
            </a:r>
            <a:endParaRPr lang="en-SG" dirty="0"/>
          </a:p>
        </p:txBody>
      </p:sp>
      <p:sp>
        <p:nvSpPr>
          <p:cNvPr id="4" name="Rounded Rectangle 3"/>
          <p:cNvSpPr/>
          <p:nvPr/>
        </p:nvSpPr>
        <p:spPr>
          <a:xfrm>
            <a:off x="644577" y="2152650"/>
            <a:ext cx="7809875" cy="907542"/>
          </a:xfrm>
          <a:prstGeom prst="roundRect">
            <a:avLst/>
          </a:prstGeom>
          <a:solidFill>
            <a:srgbClr val="003399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 sz="135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22086" y="2152651"/>
            <a:ext cx="7247642" cy="931925"/>
          </a:xfrm>
        </p:spPr>
        <p:txBody>
          <a:bodyPr>
            <a:normAutofit/>
          </a:bodyPr>
          <a:lstStyle/>
          <a:p>
            <a:r>
              <a:rPr lang="en-SG" sz="3000" dirty="0">
                <a:solidFill>
                  <a:schemeClr val="bg1"/>
                </a:solidFill>
              </a:rPr>
              <a:t>Lecture #12: Graphs</a:t>
            </a:r>
            <a:br>
              <a:rPr lang="en-SG" sz="3000" dirty="0">
                <a:solidFill>
                  <a:schemeClr val="bg1"/>
                </a:solidFill>
              </a:rPr>
            </a:br>
            <a:r>
              <a:rPr lang="en-SG" sz="3000" dirty="0">
                <a:solidFill>
                  <a:schemeClr val="bg1"/>
                </a:solidFill>
                <a:latin typeface="+mn-lt"/>
              </a:rPr>
              <a:t>Summary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1</a:t>
            </a:fld>
            <a:endParaRPr lang="en-SG" dirty="0"/>
          </a:p>
        </p:txBody>
      </p:sp>
      <p:sp>
        <p:nvSpPr>
          <p:cNvPr id="19" name="Oval 18"/>
          <p:cNvSpPr/>
          <p:nvPr/>
        </p:nvSpPr>
        <p:spPr>
          <a:xfrm>
            <a:off x="324356" y="303853"/>
            <a:ext cx="90767" cy="74303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 sz="1350" dirty="0"/>
          </a:p>
        </p:txBody>
      </p:sp>
      <p:sp>
        <p:nvSpPr>
          <p:cNvPr id="20" name="Oval 19"/>
          <p:cNvSpPr/>
          <p:nvPr/>
        </p:nvSpPr>
        <p:spPr>
          <a:xfrm>
            <a:off x="476756" y="303853"/>
            <a:ext cx="90767" cy="74303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 sz="1350" dirty="0"/>
          </a:p>
        </p:txBody>
      </p:sp>
      <p:sp>
        <p:nvSpPr>
          <p:cNvPr id="21" name="Oval 20"/>
          <p:cNvSpPr/>
          <p:nvPr/>
        </p:nvSpPr>
        <p:spPr>
          <a:xfrm>
            <a:off x="663368" y="303853"/>
            <a:ext cx="90767" cy="74303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 sz="1350" dirty="0"/>
          </a:p>
        </p:txBody>
      </p:sp>
      <p:sp>
        <p:nvSpPr>
          <p:cNvPr id="16" name="Oval 15"/>
          <p:cNvSpPr/>
          <p:nvPr/>
        </p:nvSpPr>
        <p:spPr>
          <a:xfrm>
            <a:off x="4672519" y="303853"/>
            <a:ext cx="90767" cy="74303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 sz="1350" dirty="0"/>
          </a:p>
        </p:txBody>
      </p:sp>
      <p:sp>
        <p:nvSpPr>
          <p:cNvPr id="17" name="Oval 16"/>
          <p:cNvSpPr/>
          <p:nvPr/>
        </p:nvSpPr>
        <p:spPr>
          <a:xfrm>
            <a:off x="4824919" y="303853"/>
            <a:ext cx="90767" cy="74303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 sz="1350" dirty="0"/>
          </a:p>
        </p:txBody>
      </p:sp>
      <p:sp>
        <p:nvSpPr>
          <p:cNvPr id="18" name="Oval 17"/>
          <p:cNvSpPr/>
          <p:nvPr/>
        </p:nvSpPr>
        <p:spPr>
          <a:xfrm>
            <a:off x="4997604" y="303853"/>
            <a:ext cx="90767" cy="74303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 sz="1350" dirty="0"/>
          </a:p>
        </p:txBody>
      </p:sp>
      <p:sp>
        <p:nvSpPr>
          <p:cNvPr id="30" name="Oval 29"/>
          <p:cNvSpPr/>
          <p:nvPr/>
        </p:nvSpPr>
        <p:spPr>
          <a:xfrm>
            <a:off x="7346864" y="303853"/>
            <a:ext cx="90767" cy="74303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 sz="1350" dirty="0"/>
          </a:p>
        </p:txBody>
      </p:sp>
      <p:sp>
        <p:nvSpPr>
          <p:cNvPr id="31" name="Oval 30"/>
          <p:cNvSpPr/>
          <p:nvPr/>
        </p:nvSpPr>
        <p:spPr>
          <a:xfrm>
            <a:off x="7499264" y="303853"/>
            <a:ext cx="90767" cy="74303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 sz="1350" dirty="0"/>
          </a:p>
        </p:txBody>
      </p:sp>
      <p:sp>
        <p:nvSpPr>
          <p:cNvPr id="32" name="Oval 31"/>
          <p:cNvSpPr/>
          <p:nvPr/>
        </p:nvSpPr>
        <p:spPr>
          <a:xfrm>
            <a:off x="7671949" y="303853"/>
            <a:ext cx="90767" cy="74303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 sz="1350" dirty="0"/>
          </a:p>
        </p:txBody>
      </p:sp>
      <p:sp>
        <p:nvSpPr>
          <p:cNvPr id="33" name="Oval 32"/>
          <p:cNvSpPr/>
          <p:nvPr/>
        </p:nvSpPr>
        <p:spPr>
          <a:xfrm>
            <a:off x="7839900" y="303853"/>
            <a:ext cx="90767" cy="74303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 sz="1350" dirty="0"/>
          </a:p>
        </p:txBody>
      </p:sp>
      <p:sp>
        <p:nvSpPr>
          <p:cNvPr id="37" name="Oval 36"/>
          <p:cNvSpPr/>
          <p:nvPr/>
        </p:nvSpPr>
        <p:spPr>
          <a:xfrm>
            <a:off x="1663133" y="303853"/>
            <a:ext cx="90767" cy="74303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 sz="1350" dirty="0"/>
          </a:p>
        </p:txBody>
      </p:sp>
      <p:sp>
        <p:nvSpPr>
          <p:cNvPr id="38" name="Oval 37"/>
          <p:cNvSpPr/>
          <p:nvPr/>
        </p:nvSpPr>
        <p:spPr>
          <a:xfrm>
            <a:off x="1815533" y="303853"/>
            <a:ext cx="90767" cy="74303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 sz="1350" dirty="0"/>
          </a:p>
        </p:txBody>
      </p:sp>
      <p:sp>
        <p:nvSpPr>
          <p:cNvPr id="39" name="Oval 38"/>
          <p:cNvSpPr/>
          <p:nvPr/>
        </p:nvSpPr>
        <p:spPr>
          <a:xfrm>
            <a:off x="1998174" y="303853"/>
            <a:ext cx="90767" cy="74303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 sz="1350" dirty="0"/>
          </a:p>
        </p:txBody>
      </p:sp>
      <p:sp>
        <p:nvSpPr>
          <p:cNvPr id="40" name="Oval 39"/>
          <p:cNvSpPr/>
          <p:nvPr/>
        </p:nvSpPr>
        <p:spPr>
          <a:xfrm>
            <a:off x="2166125" y="303853"/>
            <a:ext cx="90767" cy="74303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 sz="1350" dirty="0"/>
          </a:p>
        </p:txBody>
      </p:sp>
      <p:sp>
        <p:nvSpPr>
          <p:cNvPr id="41" name="Oval 40"/>
          <p:cNvSpPr/>
          <p:nvPr/>
        </p:nvSpPr>
        <p:spPr>
          <a:xfrm>
            <a:off x="2334076" y="303853"/>
            <a:ext cx="90767" cy="74303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 sz="1350" dirty="0"/>
          </a:p>
        </p:txBody>
      </p:sp>
      <p:sp>
        <p:nvSpPr>
          <p:cNvPr id="28" name="TextBox 27"/>
          <p:cNvSpPr txBox="1"/>
          <p:nvPr/>
        </p:nvSpPr>
        <p:spPr>
          <a:xfrm>
            <a:off x="0" y="495504"/>
            <a:ext cx="9144000" cy="303577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endParaRPr lang="en-SG" sz="11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3C9414E-A7EF-A82E-60B5-F5A478F470B1}"/>
              </a:ext>
            </a:extLst>
          </p:cNvPr>
          <p:cNvSpPr txBox="1"/>
          <p:nvPr/>
        </p:nvSpPr>
        <p:spPr>
          <a:xfrm>
            <a:off x="101700" y="6362437"/>
            <a:ext cx="2408081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AY2024</a:t>
            </a:r>
            <a:r>
              <a:rPr lang="en-US" smtClean="0"/>
              <a:t>/25 </a:t>
            </a:r>
            <a:r>
              <a:rPr lang="en-US"/>
              <a:t>Semester </a:t>
            </a:r>
            <a:r>
              <a:rPr lang="en-US" dirty="0"/>
              <a:t>1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951649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0" y="485733"/>
            <a:ext cx="9144000" cy="27699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endParaRPr lang="en-SG" sz="1050" dirty="0">
              <a:solidFill>
                <a:schemeClr val="bg1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10</a:t>
            </a:fld>
            <a:endParaRPr lang="en-SG" dirty="0"/>
          </a:p>
        </p:txBody>
      </p:sp>
      <p:sp>
        <p:nvSpPr>
          <p:cNvPr id="37" name="TextBox 36"/>
          <p:cNvSpPr txBox="1"/>
          <p:nvPr/>
        </p:nvSpPr>
        <p:spPr>
          <a:xfrm>
            <a:off x="0" y="495504"/>
            <a:ext cx="9144000" cy="303577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r>
              <a:rPr lang="en-SG" sz="1400" dirty="0">
                <a:solidFill>
                  <a:schemeClr val="bg1"/>
                </a:solidFill>
              </a:rPr>
              <a:t>10.2 Trails, Paths, and Circuits</a:t>
            </a:r>
            <a:endParaRPr lang="en-SG" sz="11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3975" y="116401"/>
            <a:ext cx="24632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Summary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367696" y="818118"/>
            <a:ext cx="8312150" cy="1522402"/>
            <a:chOff x="804419" y="4598517"/>
            <a:chExt cx="8312150" cy="1522402"/>
          </a:xfrm>
        </p:grpSpPr>
        <p:sp>
          <p:nvSpPr>
            <p:cNvPr id="8" name="Rectangle 7"/>
            <p:cNvSpPr/>
            <p:nvPr/>
          </p:nvSpPr>
          <p:spPr>
            <a:xfrm>
              <a:off x="804419" y="4598517"/>
              <a:ext cx="8312150" cy="152240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804419" y="4598517"/>
              <a:ext cx="8312150" cy="447237"/>
            </a:xfrm>
            <a:prstGeom prst="rect">
              <a:avLst/>
            </a:prstGeom>
            <a:solidFill>
              <a:srgbClr val="0000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925574" y="4645644"/>
              <a:ext cx="81909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>
                  <a:solidFill>
                    <a:schemeClr val="bg1"/>
                  </a:solidFill>
                </a:rPr>
                <a:t>Definitions: Euler Circuit and Eulerian Graph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925573" y="5108750"/>
              <a:ext cx="8026500" cy="10002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SG" dirty="0"/>
                <a:t>Let </a:t>
              </a:r>
              <a:r>
                <a:rPr lang="en-SG" i="1" dirty="0"/>
                <a:t>G</a:t>
              </a:r>
              <a:r>
                <a:rPr lang="en-SG" dirty="0"/>
                <a:t> be a graph. An </a:t>
              </a:r>
              <a:r>
                <a:rPr lang="en-SG" b="1" dirty="0"/>
                <a:t>Euler circuit </a:t>
              </a:r>
              <a:r>
                <a:rPr lang="en-SG" dirty="0"/>
                <a:t>for </a:t>
              </a:r>
              <a:r>
                <a:rPr lang="en-SG" i="1" dirty="0"/>
                <a:t>G</a:t>
              </a:r>
              <a:r>
                <a:rPr lang="en-SG" dirty="0"/>
                <a:t> is a circuit that contains every vertex and every edge of </a:t>
              </a:r>
              <a:r>
                <a:rPr lang="en-SG" i="1" dirty="0"/>
                <a:t>G</a:t>
              </a:r>
              <a:r>
                <a:rPr lang="en-SG" dirty="0"/>
                <a:t>. </a:t>
              </a:r>
            </a:p>
            <a:p>
              <a:pPr>
                <a:spcAft>
                  <a:spcPts val="600"/>
                </a:spcAft>
              </a:pPr>
              <a:r>
                <a:rPr lang="en-SG" dirty="0"/>
                <a:t>An </a:t>
              </a:r>
              <a:r>
                <a:rPr lang="en-SG" b="1" dirty="0"/>
                <a:t>Eulerian graph </a:t>
              </a:r>
              <a:r>
                <a:rPr lang="en-SG" dirty="0"/>
                <a:t>is a graph that contains an Euler circuit.</a:t>
              </a: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364338" y="2403516"/>
            <a:ext cx="8315507" cy="940026"/>
            <a:chOff x="730522" y="4598517"/>
            <a:chExt cx="7980055" cy="940026"/>
          </a:xfrm>
        </p:grpSpPr>
        <p:sp>
          <p:nvSpPr>
            <p:cNvPr id="17" name="Rectangle 16"/>
            <p:cNvSpPr/>
            <p:nvPr/>
          </p:nvSpPr>
          <p:spPr>
            <a:xfrm>
              <a:off x="730522" y="4598519"/>
              <a:ext cx="7980055" cy="940024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730523" y="4598517"/>
              <a:ext cx="7980054" cy="416459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898473" y="4645644"/>
              <a:ext cx="70787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>
                  <a:solidFill>
                    <a:schemeClr val="bg1"/>
                  </a:solidFill>
                </a:rPr>
                <a:t>Theorem 10.2.2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795941" y="5066981"/>
              <a:ext cx="791463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SG" dirty="0"/>
                <a:t>If a graph has an Euler circuit, then every vertex of the graph has positive even degree.</a:t>
              </a:r>
              <a:endParaRPr lang="en-SG" dirty="0">
                <a:sym typeface="Symbol" panose="05050102010706020507" pitchFamily="18" charset="2"/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364338" y="3428187"/>
            <a:ext cx="8315507" cy="844364"/>
            <a:chOff x="730522" y="4598517"/>
            <a:chExt cx="7980055" cy="844364"/>
          </a:xfrm>
        </p:grpSpPr>
        <p:sp>
          <p:nvSpPr>
            <p:cNvPr id="27" name="Rectangle 26"/>
            <p:cNvSpPr/>
            <p:nvPr/>
          </p:nvSpPr>
          <p:spPr>
            <a:xfrm>
              <a:off x="730522" y="4598519"/>
              <a:ext cx="7980055" cy="844362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730523" y="4598517"/>
              <a:ext cx="7980054" cy="416459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898473" y="4645644"/>
              <a:ext cx="70787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>
                  <a:solidFill>
                    <a:schemeClr val="bg1"/>
                  </a:solidFill>
                </a:rPr>
                <a:t>Contrapositive Version of Theorem 10.2.2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795941" y="5066981"/>
              <a:ext cx="791463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SG" dirty="0"/>
                <a:t>If some vertex of a graph has odd degree, then the graph doesn’t have an Euler circuit.</a:t>
              </a:r>
              <a:endParaRPr lang="en-SG" dirty="0">
                <a:sym typeface="Symbol" panose="05050102010706020507" pitchFamily="18" charset="2"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364338" y="4357198"/>
            <a:ext cx="8315507" cy="1114795"/>
            <a:chOff x="730522" y="4598517"/>
            <a:chExt cx="7980055" cy="1114795"/>
          </a:xfrm>
        </p:grpSpPr>
        <p:sp>
          <p:nvSpPr>
            <p:cNvPr id="22" name="Rectangle 21"/>
            <p:cNvSpPr/>
            <p:nvPr/>
          </p:nvSpPr>
          <p:spPr>
            <a:xfrm>
              <a:off x="730522" y="4598519"/>
              <a:ext cx="7980055" cy="1104008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730523" y="4598517"/>
              <a:ext cx="7980054" cy="416459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898473" y="4645644"/>
              <a:ext cx="70787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>
                  <a:solidFill>
                    <a:schemeClr val="bg1"/>
                  </a:solidFill>
                </a:rPr>
                <a:t>Theorem 10.2.3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795941" y="5066981"/>
              <a:ext cx="775677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SG" dirty="0"/>
                <a:t>If a graph </a:t>
              </a:r>
              <a:r>
                <a:rPr lang="en-SG" i="1" dirty="0"/>
                <a:t>G</a:t>
              </a:r>
              <a:r>
                <a:rPr lang="en-SG" dirty="0"/>
                <a:t> is </a:t>
              </a:r>
              <a:r>
                <a:rPr lang="en-SG" u="sng" dirty="0"/>
                <a:t>connected</a:t>
              </a:r>
              <a:r>
                <a:rPr lang="en-SG" dirty="0"/>
                <a:t> and the degree of every vertex of </a:t>
              </a:r>
              <a:r>
                <a:rPr lang="en-SG" i="1" dirty="0"/>
                <a:t>G</a:t>
              </a:r>
              <a:r>
                <a:rPr lang="en-SG" dirty="0"/>
                <a:t> is a positive </a:t>
              </a:r>
              <a:r>
                <a:rPr lang="en-SG" u="sng" dirty="0"/>
                <a:t>even integer</a:t>
              </a:r>
              <a:r>
                <a:rPr lang="en-SG" dirty="0"/>
                <a:t>, then </a:t>
              </a:r>
              <a:r>
                <a:rPr lang="en-SG" i="1" dirty="0"/>
                <a:t>G</a:t>
              </a:r>
              <a:r>
                <a:rPr lang="en-SG" dirty="0"/>
                <a:t> has an Euler circuit.</a:t>
              </a:r>
              <a:endParaRPr lang="en-SG" dirty="0">
                <a:sym typeface="Symbol" panose="05050102010706020507" pitchFamily="18" charset="2"/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364337" y="5545857"/>
            <a:ext cx="8315507" cy="1181054"/>
            <a:chOff x="730522" y="4598517"/>
            <a:chExt cx="7980055" cy="1181054"/>
          </a:xfrm>
        </p:grpSpPr>
        <p:sp>
          <p:nvSpPr>
            <p:cNvPr id="32" name="Rectangle 31"/>
            <p:cNvSpPr/>
            <p:nvPr/>
          </p:nvSpPr>
          <p:spPr>
            <a:xfrm>
              <a:off x="730522" y="4598518"/>
              <a:ext cx="7980055" cy="1181053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730523" y="4598517"/>
              <a:ext cx="7980054" cy="416459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898473" y="4645644"/>
              <a:ext cx="70787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>
                  <a:solidFill>
                    <a:schemeClr val="bg1"/>
                  </a:solidFill>
                </a:rPr>
                <a:t>Theorem 10.2.4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795941" y="5066981"/>
              <a:ext cx="775677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SG" dirty="0"/>
                <a:t>A graph </a:t>
              </a:r>
              <a:r>
                <a:rPr lang="en-SG" i="1" dirty="0"/>
                <a:t>G</a:t>
              </a:r>
              <a:r>
                <a:rPr lang="en-SG" dirty="0"/>
                <a:t> has an Euler circuit </a:t>
              </a:r>
              <a:r>
                <a:rPr lang="en-SG" dirty="0" err="1"/>
                <a:t>iff</a:t>
              </a:r>
              <a:r>
                <a:rPr lang="en-SG" dirty="0"/>
                <a:t> </a:t>
              </a:r>
              <a:r>
                <a:rPr lang="en-SG" i="1" dirty="0"/>
                <a:t>G</a:t>
              </a:r>
              <a:r>
                <a:rPr lang="en-SG" dirty="0"/>
                <a:t> is connected and every vertex of </a:t>
              </a:r>
              <a:r>
                <a:rPr lang="en-SG" i="1" dirty="0"/>
                <a:t>G</a:t>
              </a:r>
              <a:r>
                <a:rPr lang="en-SG" dirty="0"/>
                <a:t> has positive even degree. </a:t>
              </a:r>
              <a:endParaRPr lang="en-SG" dirty="0">
                <a:sym typeface="Symbol" panose="05050102010706020507" pitchFamily="18" charset="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441858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0" y="485733"/>
            <a:ext cx="9144000" cy="27699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endParaRPr lang="en-SG" sz="1050" dirty="0">
              <a:solidFill>
                <a:schemeClr val="bg1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11</a:t>
            </a:fld>
            <a:endParaRPr lang="en-SG" dirty="0"/>
          </a:p>
        </p:txBody>
      </p:sp>
      <p:sp>
        <p:nvSpPr>
          <p:cNvPr id="37" name="TextBox 36"/>
          <p:cNvSpPr txBox="1"/>
          <p:nvPr/>
        </p:nvSpPr>
        <p:spPr>
          <a:xfrm>
            <a:off x="0" y="495504"/>
            <a:ext cx="9144000" cy="303577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r>
              <a:rPr lang="en-SG" sz="1400" dirty="0">
                <a:solidFill>
                  <a:schemeClr val="bg1"/>
                </a:solidFill>
              </a:rPr>
              <a:t>10.2 Trails, Paths, and Circuits</a:t>
            </a:r>
            <a:endParaRPr lang="en-SG" sz="11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3975" y="116401"/>
            <a:ext cx="24632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Summary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379723" y="885843"/>
            <a:ext cx="8312150" cy="1710563"/>
            <a:chOff x="804419" y="4598517"/>
            <a:chExt cx="8312150" cy="1710563"/>
          </a:xfrm>
        </p:grpSpPr>
        <p:sp>
          <p:nvSpPr>
            <p:cNvPr id="8" name="Rectangle 7"/>
            <p:cNvSpPr/>
            <p:nvPr/>
          </p:nvSpPr>
          <p:spPr>
            <a:xfrm>
              <a:off x="804419" y="4598517"/>
              <a:ext cx="8312150" cy="1710563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804419" y="4598517"/>
              <a:ext cx="8312150" cy="447237"/>
            </a:xfrm>
            <a:prstGeom prst="rect">
              <a:avLst/>
            </a:prstGeom>
            <a:solidFill>
              <a:srgbClr val="0000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925574" y="4645644"/>
              <a:ext cx="81909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>
                  <a:solidFill>
                    <a:schemeClr val="bg1"/>
                  </a:solidFill>
                </a:rPr>
                <a:t>Definition: Euler Trail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925573" y="5108751"/>
              <a:ext cx="802693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SG" dirty="0"/>
                <a:t>Let </a:t>
              </a:r>
              <a:r>
                <a:rPr lang="en-SG" i="1" dirty="0"/>
                <a:t>G</a:t>
              </a:r>
              <a:r>
                <a:rPr lang="en-SG" dirty="0"/>
                <a:t> be a graph, and let </a:t>
              </a:r>
              <a:r>
                <a:rPr lang="en-SG" i="1" dirty="0"/>
                <a:t>v</a:t>
              </a:r>
              <a:r>
                <a:rPr lang="en-SG" dirty="0"/>
                <a:t> and </a:t>
              </a:r>
              <a:r>
                <a:rPr lang="en-SG" i="1" dirty="0"/>
                <a:t>w</a:t>
              </a:r>
              <a:r>
                <a:rPr lang="en-SG" dirty="0"/>
                <a:t> be two distinct vertices of </a:t>
              </a:r>
              <a:r>
                <a:rPr lang="en-SG" i="1" dirty="0"/>
                <a:t>G</a:t>
              </a:r>
              <a:r>
                <a:rPr lang="en-SG" dirty="0"/>
                <a:t>. An </a:t>
              </a:r>
              <a:r>
                <a:rPr lang="en-SG" b="1" dirty="0"/>
                <a:t>Euler trail/path from </a:t>
              </a:r>
              <a:r>
                <a:rPr lang="en-SG" b="1" i="1" dirty="0"/>
                <a:t>v</a:t>
              </a:r>
              <a:r>
                <a:rPr lang="en-SG" b="1" dirty="0"/>
                <a:t> to </a:t>
              </a:r>
              <a:r>
                <a:rPr lang="en-SG" b="1" i="1" dirty="0"/>
                <a:t>w</a:t>
              </a:r>
              <a:r>
                <a:rPr lang="en-SG" dirty="0"/>
                <a:t> is a sequence of adjacent edges and vertices that starts at </a:t>
              </a:r>
              <a:r>
                <a:rPr lang="en-SG" i="1" dirty="0"/>
                <a:t>v</a:t>
              </a:r>
              <a:r>
                <a:rPr lang="en-SG" dirty="0"/>
                <a:t>, ends at </a:t>
              </a:r>
              <a:r>
                <a:rPr lang="en-SG" i="1" dirty="0"/>
                <a:t>w</a:t>
              </a:r>
              <a:r>
                <a:rPr lang="en-SG" dirty="0"/>
                <a:t>, passes through every vertex of </a:t>
              </a:r>
              <a:r>
                <a:rPr lang="en-SG" i="1" dirty="0"/>
                <a:t>G</a:t>
              </a:r>
              <a:r>
                <a:rPr lang="en-SG" dirty="0"/>
                <a:t> at least once, and traverses every edge of </a:t>
              </a:r>
              <a:r>
                <a:rPr lang="en-SG" i="1" dirty="0"/>
                <a:t>G</a:t>
              </a:r>
              <a:r>
                <a:rPr lang="en-SG" dirty="0"/>
                <a:t> exactly once. </a:t>
              </a: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376368" y="2723263"/>
            <a:ext cx="8315507" cy="1391794"/>
            <a:chOff x="730522" y="4598517"/>
            <a:chExt cx="7980055" cy="1391794"/>
          </a:xfrm>
        </p:grpSpPr>
        <p:sp>
          <p:nvSpPr>
            <p:cNvPr id="22" name="Rectangle 21"/>
            <p:cNvSpPr/>
            <p:nvPr/>
          </p:nvSpPr>
          <p:spPr>
            <a:xfrm>
              <a:off x="730522" y="4598518"/>
              <a:ext cx="7980055" cy="1391793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730523" y="4598517"/>
              <a:ext cx="7980054" cy="416459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898473" y="4645644"/>
              <a:ext cx="70787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>
                  <a:solidFill>
                    <a:schemeClr val="bg1"/>
                  </a:solidFill>
                </a:rPr>
                <a:t>Corollary 10.2.5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795941" y="5066981"/>
              <a:ext cx="7756777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SG" dirty="0"/>
                <a:t>Let </a:t>
              </a:r>
              <a:r>
                <a:rPr lang="en-SG" i="1" dirty="0"/>
                <a:t>G</a:t>
              </a:r>
              <a:r>
                <a:rPr lang="en-SG" dirty="0"/>
                <a:t> be a graph, and let </a:t>
              </a:r>
              <a:r>
                <a:rPr lang="en-SG" i="1" dirty="0"/>
                <a:t>v</a:t>
              </a:r>
              <a:r>
                <a:rPr lang="en-SG" dirty="0"/>
                <a:t> and </a:t>
              </a:r>
              <a:r>
                <a:rPr lang="en-SG" i="1" dirty="0"/>
                <a:t>w</a:t>
              </a:r>
              <a:r>
                <a:rPr lang="en-SG" dirty="0"/>
                <a:t> be two distinct vertices of </a:t>
              </a:r>
              <a:r>
                <a:rPr lang="en-SG" i="1" dirty="0"/>
                <a:t>G</a:t>
              </a:r>
              <a:r>
                <a:rPr lang="en-SG" dirty="0"/>
                <a:t>. There is an Euler trail from </a:t>
              </a:r>
              <a:r>
                <a:rPr lang="en-SG" i="1" dirty="0"/>
                <a:t>v</a:t>
              </a:r>
              <a:r>
                <a:rPr lang="en-SG" dirty="0"/>
                <a:t> to </a:t>
              </a:r>
              <a:r>
                <a:rPr lang="en-SG" i="1" dirty="0"/>
                <a:t>w</a:t>
              </a:r>
              <a:r>
                <a:rPr lang="en-SG" dirty="0"/>
                <a:t> </a:t>
              </a:r>
              <a:r>
                <a:rPr lang="en-SG" dirty="0" err="1"/>
                <a:t>iff</a:t>
              </a:r>
              <a:r>
                <a:rPr lang="en-SG" dirty="0"/>
                <a:t> </a:t>
              </a:r>
              <a:r>
                <a:rPr lang="en-SG" i="1" dirty="0"/>
                <a:t>G</a:t>
              </a:r>
              <a:r>
                <a:rPr lang="en-SG" dirty="0"/>
                <a:t> is connected, </a:t>
              </a:r>
              <a:r>
                <a:rPr lang="en-SG" i="1" dirty="0"/>
                <a:t>v</a:t>
              </a:r>
              <a:r>
                <a:rPr lang="en-SG" dirty="0"/>
                <a:t> and </a:t>
              </a:r>
              <a:r>
                <a:rPr lang="en-SG" i="1" dirty="0"/>
                <a:t>w</a:t>
              </a:r>
              <a:r>
                <a:rPr lang="en-SG" dirty="0"/>
                <a:t> have odd degree, and all other vertices of </a:t>
              </a:r>
              <a:r>
                <a:rPr lang="en-SG" i="1" dirty="0"/>
                <a:t>G</a:t>
              </a:r>
              <a:r>
                <a:rPr lang="en-SG" dirty="0"/>
                <a:t> have positive even degree.</a:t>
              </a:r>
              <a:endParaRPr lang="en-SG" dirty="0">
                <a:sym typeface="Symbol" panose="05050102010706020507" pitchFamily="18" charset="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058216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0" y="485733"/>
            <a:ext cx="9144000" cy="27699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endParaRPr lang="en-SG" sz="1050" dirty="0">
              <a:solidFill>
                <a:schemeClr val="bg1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12</a:t>
            </a:fld>
            <a:endParaRPr lang="en-SG" dirty="0"/>
          </a:p>
        </p:txBody>
      </p:sp>
      <p:sp>
        <p:nvSpPr>
          <p:cNvPr id="37" name="TextBox 36"/>
          <p:cNvSpPr txBox="1"/>
          <p:nvPr/>
        </p:nvSpPr>
        <p:spPr>
          <a:xfrm>
            <a:off x="0" y="495504"/>
            <a:ext cx="9144000" cy="303577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r>
              <a:rPr lang="en-SG" sz="1400" dirty="0">
                <a:solidFill>
                  <a:schemeClr val="bg1"/>
                </a:solidFill>
              </a:rPr>
              <a:t>10.2 Trails, Paths, and Circuits</a:t>
            </a:r>
            <a:endParaRPr lang="en-SG" sz="11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3975" y="116401"/>
            <a:ext cx="24632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Summary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367692" y="1017153"/>
            <a:ext cx="8312150" cy="2064507"/>
            <a:chOff x="804419" y="4598517"/>
            <a:chExt cx="8312150" cy="2064507"/>
          </a:xfrm>
        </p:grpSpPr>
        <p:sp>
          <p:nvSpPr>
            <p:cNvPr id="8" name="Rectangle 7"/>
            <p:cNvSpPr/>
            <p:nvPr/>
          </p:nvSpPr>
          <p:spPr>
            <a:xfrm>
              <a:off x="804419" y="4598518"/>
              <a:ext cx="8312150" cy="2064506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804419" y="4598517"/>
              <a:ext cx="8312150" cy="447237"/>
            </a:xfrm>
            <a:prstGeom prst="rect">
              <a:avLst/>
            </a:prstGeom>
            <a:solidFill>
              <a:srgbClr val="0000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925574" y="4645644"/>
              <a:ext cx="81909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>
                  <a:solidFill>
                    <a:schemeClr val="bg1"/>
                  </a:solidFill>
                </a:rPr>
                <a:t>Definitions: Hamiltonian Circuit and Hamiltonian Graph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925573" y="5108751"/>
              <a:ext cx="8026930" cy="15542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SG" dirty="0"/>
                <a:t>Given a graph </a:t>
              </a:r>
              <a:r>
                <a:rPr lang="en-SG" i="1" dirty="0"/>
                <a:t>G</a:t>
              </a:r>
              <a:r>
                <a:rPr lang="en-SG" dirty="0"/>
                <a:t>, a </a:t>
              </a:r>
              <a:r>
                <a:rPr lang="en-SG" b="1" dirty="0"/>
                <a:t>Hamiltonian circuit </a:t>
              </a:r>
              <a:r>
                <a:rPr lang="en-SG" dirty="0"/>
                <a:t>for </a:t>
              </a:r>
              <a:r>
                <a:rPr lang="en-SG" i="1" dirty="0"/>
                <a:t>G </a:t>
              </a:r>
              <a:r>
                <a:rPr lang="en-SG" dirty="0"/>
                <a:t>is a simple circuit that includes every vertex of </a:t>
              </a:r>
              <a:r>
                <a:rPr lang="en-SG" i="1" dirty="0"/>
                <a:t>G</a:t>
              </a:r>
              <a:r>
                <a:rPr lang="en-SG" dirty="0"/>
                <a:t>. (That is, every vertex appears exactly once, except for the first and the last, which are the same.)</a:t>
              </a:r>
            </a:p>
            <a:p>
              <a:pPr>
                <a:spcAft>
                  <a:spcPts val="600"/>
                </a:spcAft>
              </a:pPr>
              <a:r>
                <a:rPr lang="en-SG" dirty="0"/>
                <a:t>A </a:t>
              </a:r>
              <a:r>
                <a:rPr lang="en-SG" b="1" dirty="0"/>
                <a:t>Hamiltonian graph </a:t>
              </a:r>
              <a:r>
                <a:rPr lang="en-SG" dirty="0"/>
                <a:t>(also called </a:t>
              </a:r>
              <a:r>
                <a:rPr lang="en-SG" b="1" dirty="0"/>
                <a:t>Hamilton graph</a:t>
              </a:r>
              <a:r>
                <a:rPr lang="en-SG" dirty="0"/>
                <a:t>) is a graph that contains a Hamiltonian circuit.</a:t>
              </a: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364334" y="3273768"/>
            <a:ext cx="8315507" cy="2299736"/>
            <a:chOff x="730522" y="4598517"/>
            <a:chExt cx="7980055" cy="2299736"/>
          </a:xfrm>
        </p:grpSpPr>
        <p:sp>
          <p:nvSpPr>
            <p:cNvPr id="22" name="Rectangle 21"/>
            <p:cNvSpPr/>
            <p:nvPr/>
          </p:nvSpPr>
          <p:spPr>
            <a:xfrm>
              <a:off x="730522" y="4598519"/>
              <a:ext cx="7980055" cy="2299734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730523" y="4598517"/>
              <a:ext cx="7980054" cy="416459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898473" y="4645644"/>
              <a:ext cx="70787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>
                  <a:solidFill>
                    <a:schemeClr val="bg1"/>
                  </a:solidFill>
                </a:rPr>
                <a:t>Proposition 10.2.6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795941" y="5066981"/>
              <a:ext cx="7756777" cy="18312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SG" dirty="0"/>
                <a:t>If a graph </a:t>
              </a:r>
              <a:r>
                <a:rPr lang="en-SG" i="1" dirty="0"/>
                <a:t>G</a:t>
              </a:r>
              <a:r>
                <a:rPr lang="en-SG" dirty="0"/>
                <a:t> has a Hamiltonian circuit, then </a:t>
              </a:r>
              <a:r>
                <a:rPr lang="en-SG" i="1" dirty="0"/>
                <a:t>G</a:t>
              </a:r>
              <a:r>
                <a:rPr lang="en-SG" dirty="0"/>
                <a:t> has a subgraph </a:t>
              </a:r>
              <a:r>
                <a:rPr lang="en-SG" i="1" dirty="0"/>
                <a:t>H</a:t>
              </a:r>
              <a:r>
                <a:rPr lang="en-SG" dirty="0"/>
                <a:t> with the following properties:</a:t>
              </a:r>
            </a:p>
            <a:p>
              <a:pPr marL="457200" indent="-344488">
                <a:buFont typeface="+mj-lt"/>
                <a:buAutoNum type="arabicPeriod"/>
              </a:pPr>
              <a:r>
                <a:rPr lang="en-SG" i="1" dirty="0">
                  <a:sym typeface="Symbol" panose="05050102010706020507" pitchFamily="18" charset="2"/>
                </a:rPr>
                <a:t>H</a:t>
              </a:r>
              <a:r>
                <a:rPr lang="en-SG" dirty="0">
                  <a:sym typeface="Symbol" panose="05050102010706020507" pitchFamily="18" charset="2"/>
                </a:rPr>
                <a:t> contains every vertex of </a:t>
              </a:r>
              <a:r>
                <a:rPr lang="en-SG" i="1" dirty="0">
                  <a:sym typeface="Symbol" panose="05050102010706020507" pitchFamily="18" charset="2"/>
                </a:rPr>
                <a:t>G</a:t>
              </a:r>
              <a:r>
                <a:rPr lang="en-SG" dirty="0">
                  <a:sym typeface="Symbol" panose="05050102010706020507" pitchFamily="18" charset="2"/>
                </a:rPr>
                <a:t>.</a:t>
              </a:r>
            </a:p>
            <a:p>
              <a:pPr marL="457200" indent="-344488">
                <a:buFont typeface="+mj-lt"/>
                <a:buAutoNum type="arabicPeriod"/>
              </a:pPr>
              <a:r>
                <a:rPr lang="en-SG" i="1" dirty="0">
                  <a:sym typeface="Symbol" panose="05050102010706020507" pitchFamily="18" charset="2"/>
                </a:rPr>
                <a:t>H</a:t>
              </a:r>
              <a:r>
                <a:rPr lang="en-SG" dirty="0">
                  <a:sym typeface="Symbol" panose="05050102010706020507" pitchFamily="18" charset="2"/>
                </a:rPr>
                <a:t> is connected.</a:t>
              </a:r>
            </a:p>
            <a:p>
              <a:pPr marL="457200" indent="-344488">
                <a:buFont typeface="+mj-lt"/>
                <a:buAutoNum type="arabicPeriod"/>
              </a:pPr>
              <a:r>
                <a:rPr lang="en-SG" i="1" dirty="0">
                  <a:sym typeface="Symbol" panose="05050102010706020507" pitchFamily="18" charset="2"/>
                </a:rPr>
                <a:t>H</a:t>
              </a:r>
              <a:r>
                <a:rPr lang="en-SG" dirty="0">
                  <a:sym typeface="Symbol" panose="05050102010706020507" pitchFamily="18" charset="2"/>
                </a:rPr>
                <a:t> has the same number of edges as vertices.</a:t>
              </a:r>
            </a:p>
            <a:p>
              <a:pPr marL="457200" indent="-344488">
                <a:buFont typeface="+mj-lt"/>
                <a:buAutoNum type="arabicPeriod"/>
              </a:pPr>
              <a:r>
                <a:rPr lang="en-SG" dirty="0">
                  <a:sym typeface="Symbol" panose="05050102010706020507" pitchFamily="18" charset="2"/>
                </a:rPr>
                <a:t>Every vertex of </a:t>
              </a:r>
              <a:r>
                <a:rPr lang="en-SG" i="1" dirty="0">
                  <a:sym typeface="Symbol" panose="05050102010706020507" pitchFamily="18" charset="2"/>
                </a:rPr>
                <a:t>H </a:t>
              </a:r>
              <a:r>
                <a:rPr lang="en-SG" dirty="0">
                  <a:sym typeface="Symbol" panose="05050102010706020507" pitchFamily="18" charset="2"/>
                </a:rPr>
                <a:t>has degree 2.</a:t>
              </a:r>
              <a:endParaRPr lang="en-SG" sz="1600" dirty="0">
                <a:sym typeface="Symbol" panose="05050102010706020507" pitchFamily="18" charset="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248271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0" y="485733"/>
            <a:ext cx="9144000" cy="27699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endParaRPr lang="en-SG" sz="1050" dirty="0">
              <a:solidFill>
                <a:schemeClr val="bg1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13</a:t>
            </a:fld>
            <a:endParaRPr lang="en-SG" dirty="0"/>
          </a:p>
        </p:txBody>
      </p:sp>
      <p:sp>
        <p:nvSpPr>
          <p:cNvPr id="37" name="TextBox 36"/>
          <p:cNvSpPr txBox="1"/>
          <p:nvPr/>
        </p:nvSpPr>
        <p:spPr>
          <a:xfrm>
            <a:off x="0" y="495504"/>
            <a:ext cx="9144000" cy="303577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r>
              <a:rPr lang="en-SG" sz="1400" dirty="0">
                <a:solidFill>
                  <a:schemeClr val="bg1"/>
                </a:solidFill>
              </a:rPr>
              <a:t>10.3 Matrix Representations of Graphs</a:t>
            </a:r>
            <a:endParaRPr lang="en-SG" sz="11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3975" y="116401"/>
            <a:ext cx="24632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Summary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367692" y="1017153"/>
            <a:ext cx="8312150" cy="1555136"/>
            <a:chOff x="804419" y="4598517"/>
            <a:chExt cx="8312150" cy="1555136"/>
          </a:xfrm>
        </p:grpSpPr>
        <p:sp>
          <p:nvSpPr>
            <p:cNvPr id="17" name="Rectangle 16"/>
            <p:cNvSpPr/>
            <p:nvPr/>
          </p:nvSpPr>
          <p:spPr>
            <a:xfrm>
              <a:off x="804419" y="4598519"/>
              <a:ext cx="8312150" cy="1555134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804419" y="4598517"/>
              <a:ext cx="8312150" cy="447237"/>
            </a:xfrm>
            <a:prstGeom prst="rect">
              <a:avLst/>
            </a:prstGeom>
            <a:solidFill>
              <a:srgbClr val="0000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925574" y="4645644"/>
              <a:ext cx="81909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>
                  <a:solidFill>
                    <a:schemeClr val="bg1"/>
                  </a:solidFill>
                </a:rPr>
                <a:t>Definition: Adjacency Matrix of a Directed Graph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TextBox 20"/>
                <p:cNvSpPr txBox="1"/>
                <p:nvPr/>
              </p:nvSpPr>
              <p:spPr>
                <a:xfrm>
                  <a:off x="925573" y="5108751"/>
                  <a:ext cx="8026930" cy="104490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spcAft>
                      <a:spcPts val="600"/>
                    </a:spcAft>
                  </a:pPr>
                  <a:r>
                    <a:rPr lang="en-SG" dirty="0"/>
                    <a:t>Let </a:t>
                  </a:r>
                  <a:r>
                    <a:rPr lang="en-SG" i="1" dirty="0"/>
                    <a:t>G</a:t>
                  </a:r>
                  <a:r>
                    <a:rPr lang="en-SG" dirty="0"/>
                    <a:t> be a directed graph with ordered vertices </a:t>
                  </a:r>
                  <a:r>
                    <a:rPr lang="en-SG" i="1" dirty="0"/>
                    <a:t>v</a:t>
                  </a:r>
                  <a:r>
                    <a:rPr lang="en-SG" baseline="-25000" dirty="0"/>
                    <a:t>1</a:t>
                  </a:r>
                  <a:r>
                    <a:rPr lang="en-SG" dirty="0"/>
                    <a:t>, </a:t>
                  </a:r>
                  <a:r>
                    <a:rPr lang="en-SG" i="1" dirty="0"/>
                    <a:t>v</a:t>
                  </a:r>
                  <a:r>
                    <a:rPr lang="en-SG" baseline="-25000" dirty="0"/>
                    <a:t>2</a:t>
                  </a:r>
                  <a:r>
                    <a:rPr lang="en-SG" dirty="0"/>
                    <a:t>, </a:t>
                  </a:r>
                  <a:r>
                    <a:rPr lang="en-SG" i="1" dirty="0"/>
                    <a:t>…</a:t>
                  </a:r>
                  <a:r>
                    <a:rPr lang="en-SG" dirty="0"/>
                    <a:t> </a:t>
                  </a:r>
                  <a:r>
                    <a:rPr lang="en-SG" i="1" dirty="0" err="1"/>
                    <a:t>v</a:t>
                  </a:r>
                  <a:r>
                    <a:rPr lang="en-SG" i="1" baseline="-25000" dirty="0" err="1"/>
                    <a:t>n</a:t>
                  </a:r>
                  <a:r>
                    <a:rPr lang="en-SG" dirty="0" err="1"/>
                    <a:t>.</a:t>
                  </a:r>
                  <a:r>
                    <a:rPr lang="en-SG" dirty="0"/>
                    <a:t> The </a:t>
                  </a:r>
                  <a:r>
                    <a:rPr lang="en-SG" b="1" dirty="0"/>
                    <a:t>adjacency matrix of </a:t>
                  </a:r>
                  <a:r>
                    <a:rPr lang="en-SG" b="1" i="1" dirty="0"/>
                    <a:t>G</a:t>
                  </a:r>
                  <a:r>
                    <a:rPr lang="en-SG" dirty="0"/>
                    <a:t> is the </a:t>
                  </a:r>
                  <a:r>
                    <a:rPr lang="en-SG" i="1" dirty="0"/>
                    <a:t>n</a:t>
                  </a:r>
                  <a:r>
                    <a:rPr lang="en-SG" dirty="0"/>
                    <a:t> </a:t>
                  </a:r>
                  <a:r>
                    <a:rPr lang="en-SG" dirty="0">
                      <a:sym typeface="Symbol" panose="05050102010706020507" pitchFamily="18" charset="2"/>
                    </a:rPr>
                    <a:t> </a:t>
                  </a:r>
                  <a:r>
                    <a:rPr lang="en-SG" i="1" dirty="0">
                      <a:sym typeface="Symbol" panose="05050102010706020507" pitchFamily="18" charset="2"/>
                    </a:rPr>
                    <a:t>n</a:t>
                  </a:r>
                  <a:r>
                    <a:rPr lang="en-SG" dirty="0">
                      <a:sym typeface="Symbol" panose="05050102010706020507" pitchFamily="18" charset="2"/>
                    </a:rPr>
                    <a:t> matrix </a:t>
                  </a:r>
                  <a:r>
                    <a:rPr lang="en-SG" b="1" dirty="0">
                      <a:sym typeface="Symbol" panose="05050102010706020507" pitchFamily="18" charset="2"/>
                    </a:rPr>
                    <a:t>A</a:t>
                  </a:r>
                  <a:r>
                    <a:rPr lang="en-SG" dirty="0">
                      <a:sym typeface="Symbol" panose="05050102010706020507" pitchFamily="18" charset="2"/>
                    </a:rPr>
                    <a:t> = (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SG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sSubPr>
                        <m:e>
                          <m:r>
                            <a:rPr lang="en-SG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𝑎</m:t>
                          </m:r>
                        </m:e>
                        <m:sub>
                          <m:r>
                            <a:rPr lang="en-SG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𝑖𝑗</m:t>
                          </m:r>
                        </m:sub>
                      </m:sSub>
                    </m:oMath>
                  </a14:m>
                  <a:r>
                    <a:rPr lang="en-SG" dirty="0">
                      <a:sym typeface="Symbol" panose="05050102010706020507" pitchFamily="18" charset="2"/>
                    </a:rPr>
                    <a:t>) over the set of non-negative integers such that</a:t>
                  </a:r>
                </a:p>
                <a:p>
                  <a:pPr>
                    <a:spcAft>
                      <a:spcPts val="600"/>
                    </a:spcAft>
                    <a:tabLst>
                      <a:tab pos="914400" algn="l"/>
                    </a:tabLst>
                  </a:pPr>
                  <a:r>
                    <a:rPr lang="en-SG" dirty="0">
                      <a:sym typeface="Symbol" panose="05050102010706020507" pitchFamily="18" charset="2"/>
                    </a:rPr>
                    <a:t>	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SG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sSubPr>
                        <m:e>
                          <m:r>
                            <a:rPr lang="en-SG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𝑎</m:t>
                          </m:r>
                        </m:e>
                        <m:sub>
                          <m:r>
                            <a:rPr lang="en-SG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𝑖𝑗</m:t>
                          </m:r>
                        </m:sub>
                      </m:sSub>
                    </m:oMath>
                  </a14:m>
                  <a:r>
                    <a:rPr lang="en-SG" dirty="0">
                      <a:sym typeface="Symbol" panose="05050102010706020507" pitchFamily="18" charset="2"/>
                    </a:rPr>
                    <a:t> = the number of arrows from </a:t>
                  </a:r>
                  <a:r>
                    <a:rPr lang="en-SG" i="1" dirty="0">
                      <a:sym typeface="Symbol" panose="05050102010706020507" pitchFamily="18" charset="2"/>
                    </a:rPr>
                    <a:t>v</a:t>
                  </a:r>
                  <a:r>
                    <a:rPr lang="en-SG" i="1" baseline="-25000" dirty="0">
                      <a:sym typeface="Symbol" panose="05050102010706020507" pitchFamily="18" charset="2"/>
                    </a:rPr>
                    <a:t>i</a:t>
                  </a:r>
                  <a:r>
                    <a:rPr lang="en-SG" dirty="0">
                      <a:sym typeface="Symbol" panose="05050102010706020507" pitchFamily="18" charset="2"/>
                    </a:rPr>
                    <a:t> to </a:t>
                  </a:r>
                  <a:r>
                    <a:rPr lang="en-SG" i="1" dirty="0" err="1">
                      <a:sym typeface="Symbol" panose="05050102010706020507" pitchFamily="18" charset="2"/>
                    </a:rPr>
                    <a:t>v</a:t>
                  </a:r>
                  <a:r>
                    <a:rPr lang="en-SG" i="1" baseline="-25000" dirty="0" err="1">
                      <a:sym typeface="Symbol" panose="05050102010706020507" pitchFamily="18" charset="2"/>
                    </a:rPr>
                    <a:t>j</a:t>
                  </a:r>
                  <a:r>
                    <a:rPr lang="en-SG" dirty="0">
                      <a:sym typeface="Symbol" panose="05050102010706020507" pitchFamily="18" charset="2"/>
                    </a:rPr>
                    <a:t>  for all </a:t>
                  </a:r>
                  <a:r>
                    <a:rPr lang="en-SG" i="1" dirty="0" err="1">
                      <a:sym typeface="Symbol" panose="05050102010706020507" pitchFamily="18" charset="2"/>
                    </a:rPr>
                    <a:t>i</a:t>
                  </a:r>
                  <a:r>
                    <a:rPr lang="en-SG" dirty="0">
                      <a:sym typeface="Symbol" panose="05050102010706020507" pitchFamily="18" charset="2"/>
                    </a:rPr>
                    <a:t>, </a:t>
                  </a:r>
                  <a:r>
                    <a:rPr lang="en-SG" i="1" dirty="0">
                      <a:sym typeface="Symbol" panose="05050102010706020507" pitchFamily="18" charset="2"/>
                    </a:rPr>
                    <a:t>j</a:t>
                  </a:r>
                  <a:r>
                    <a:rPr lang="en-SG" dirty="0">
                      <a:sym typeface="Symbol" panose="05050102010706020507" pitchFamily="18" charset="2"/>
                    </a:rPr>
                    <a:t> = 1, 2, …, </a:t>
                  </a:r>
                  <a:r>
                    <a:rPr lang="en-SG" i="1" dirty="0">
                      <a:sym typeface="Symbol" panose="05050102010706020507" pitchFamily="18" charset="2"/>
                    </a:rPr>
                    <a:t>n</a:t>
                  </a:r>
                  <a:r>
                    <a:rPr lang="en-SG" dirty="0">
                      <a:sym typeface="Symbol" panose="05050102010706020507" pitchFamily="18" charset="2"/>
                    </a:rPr>
                    <a:t>.</a:t>
                  </a:r>
                </a:p>
              </p:txBody>
            </p:sp>
          </mc:Choice>
          <mc:Fallback xmlns="">
            <p:sp>
              <p:nvSpPr>
                <p:cNvPr id="21" name="TextBox 2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25573" y="5108751"/>
                  <a:ext cx="8026930" cy="1044901"/>
                </a:xfrm>
                <a:prstGeom prst="rect">
                  <a:avLst/>
                </a:prstGeom>
                <a:blipFill>
                  <a:blip r:embed="rId3"/>
                  <a:stretch>
                    <a:fillRect l="-607" t="-3509" r="-304" b="-701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2" name="Group 21"/>
          <p:cNvGrpSpPr/>
          <p:nvPr/>
        </p:nvGrpSpPr>
        <p:grpSpPr>
          <a:xfrm>
            <a:off x="367692" y="2840919"/>
            <a:ext cx="8312150" cy="1810086"/>
            <a:chOff x="804419" y="4598517"/>
            <a:chExt cx="8312150" cy="1810086"/>
          </a:xfrm>
        </p:grpSpPr>
        <p:sp>
          <p:nvSpPr>
            <p:cNvPr id="32" name="Rectangle 31"/>
            <p:cNvSpPr/>
            <p:nvPr/>
          </p:nvSpPr>
          <p:spPr>
            <a:xfrm>
              <a:off x="804419" y="4598519"/>
              <a:ext cx="8312150" cy="1810084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804419" y="4598517"/>
              <a:ext cx="8312150" cy="447237"/>
            </a:xfrm>
            <a:prstGeom prst="rect">
              <a:avLst/>
            </a:prstGeom>
            <a:solidFill>
              <a:srgbClr val="0000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925574" y="4645644"/>
              <a:ext cx="81909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>
                  <a:solidFill>
                    <a:schemeClr val="bg1"/>
                  </a:solidFill>
                </a:rPr>
                <a:t>Definition: Adjacency Matrix of an Undirected Graph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TextBox 34"/>
                <p:cNvSpPr txBox="1"/>
                <p:nvPr/>
              </p:nvSpPr>
              <p:spPr>
                <a:xfrm>
                  <a:off x="925573" y="5108751"/>
                  <a:ext cx="8026930" cy="124495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SG" dirty="0"/>
                    <a:t>Let </a:t>
                  </a:r>
                  <a:r>
                    <a:rPr lang="en-SG" i="1" dirty="0"/>
                    <a:t>G</a:t>
                  </a:r>
                  <a:r>
                    <a:rPr lang="en-SG" dirty="0"/>
                    <a:t> be an undirected graph with ordered vertices </a:t>
                  </a:r>
                  <a:r>
                    <a:rPr lang="en-SG" i="1" dirty="0"/>
                    <a:t>v</a:t>
                  </a:r>
                  <a:r>
                    <a:rPr lang="en-SG" baseline="-25000" dirty="0"/>
                    <a:t>1</a:t>
                  </a:r>
                  <a:r>
                    <a:rPr lang="en-SG" dirty="0"/>
                    <a:t>, </a:t>
                  </a:r>
                  <a:r>
                    <a:rPr lang="en-SG" i="1" dirty="0"/>
                    <a:t>v</a:t>
                  </a:r>
                  <a:r>
                    <a:rPr lang="en-SG" baseline="-25000" dirty="0"/>
                    <a:t>2</a:t>
                  </a:r>
                  <a:r>
                    <a:rPr lang="en-SG" dirty="0"/>
                    <a:t>, </a:t>
                  </a:r>
                  <a:r>
                    <a:rPr lang="en-SG" i="1" dirty="0"/>
                    <a:t>…</a:t>
                  </a:r>
                  <a:r>
                    <a:rPr lang="en-SG" dirty="0"/>
                    <a:t> </a:t>
                  </a:r>
                  <a:r>
                    <a:rPr lang="en-SG" i="1" dirty="0" err="1"/>
                    <a:t>v</a:t>
                  </a:r>
                  <a:r>
                    <a:rPr lang="en-SG" i="1" baseline="-25000" dirty="0" err="1"/>
                    <a:t>n</a:t>
                  </a:r>
                  <a:r>
                    <a:rPr lang="en-SG" dirty="0" err="1"/>
                    <a:t>.</a:t>
                  </a:r>
                  <a:r>
                    <a:rPr lang="en-SG" dirty="0"/>
                    <a:t> The </a:t>
                  </a:r>
                  <a:r>
                    <a:rPr lang="en-SG" b="1" dirty="0"/>
                    <a:t>adjacency matrix of </a:t>
                  </a:r>
                  <a:r>
                    <a:rPr lang="en-SG" b="1" i="1" dirty="0"/>
                    <a:t>G</a:t>
                  </a:r>
                  <a:r>
                    <a:rPr lang="en-SG" dirty="0"/>
                    <a:t> is the </a:t>
                  </a:r>
                  <a:r>
                    <a:rPr lang="en-SG" i="1" dirty="0"/>
                    <a:t>n</a:t>
                  </a:r>
                  <a:r>
                    <a:rPr lang="en-SG" dirty="0"/>
                    <a:t> </a:t>
                  </a:r>
                  <a:r>
                    <a:rPr lang="en-SG" dirty="0">
                      <a:sym typeface="Symbol" panose="05050102010706020507" pitchFamily="18" charset="2"/>
                    </a:rPr>
                    <a:t> </a:t>
                  </a:r>
                  <a:r>
                    <a:rPr lang="en-SG" i="1" dirty="0">
                      <a:sym typeface="Symbol" panose="05050102010706020507" pitchFamily="18" charset="2"/>
                    </a:rPr>
                    <a:t>n</a:t>
                  </a:r>
                  <a:r>
                    <a:rPr lang="en-SG" dirty="0">
                      <a:sym typeface="Symbol" panose="05050102010706020507" pitchFamily="18" charset="2"/>
                    </a:rPr>
                    <a:t> matrix </a:t>
                  </a:r>
                  <a:r>
                    <a:rPr lang="en-SG" b="1" dirty="0">
                      <a:sym typeface="Symbol" panose="05050102010706020507" pitchFamily="18" charset="2"/>
                    </a:rPr>
                    <a:t>A</a:t>
                  </a:r>
                  <a:r>
                    <a:rPr lang="en-SG" dirty="0">
                      <a:sym typeface="Symbol" panose="05050102010706020507" pitchFamily="18" charset="2"/>
                    </a:rPr>
                    <a:t> = (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SG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sSubPr>
                        <m:e>
                          <m:r>
                            <a:rPr lang="en-SG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𝑎</m:t>
                          </m:r>
                        </m:e>
                        <m:sub>
                          <m:r>
                            <a:rPr lang="en-SG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𝑖𝑗</m:t>
                          </m:r>
                        </m:sub>
                      </m:sSub>
                    </m:oMath>
                  </a14:m>
                  <a:r>
                    <a:rPr lang="en-SG" dirty="0">
                      <a:sym typeface="Symbol" panose="05050102010706020507" pitchFamily="18" charset="2"/>
                    </a:rPr>
                    <a:t>) over the set of non-negative integers such that</a:t>
                  </a:r>
                </a:p>
                <a:p>
                  <a:pPr>
                    <a:spcAft>
                      <a:spcPts val="600"/>
                    </a:spcAft>
                    <a:tabLst>
                      <a:tab pos="914400" algn="l"/>
                    </a:tabLst>
                  </a:pPr>
                  <a:r>
                    <a:rPr lang="en-SG" dirty="0">
                      <a:sym typeface="Symbol" panose="05050102010706020507" pitchFamily="18" charset="2"/>
                    </a:rPr>
                    <a:t>	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SG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sSubPr>
                        <m:e>
                          <m:r>
                            <a:rPr lang="en-SG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𝑎</m:t>
                          </m:r>
                        </m:e>
                        <m:sub>
                          <m:r>
                            <a:rPr lang="en-SG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𝑖𝑗</m:t>
                          </m:r>
                        </m:sub>
                      </m:sSub>
                    </m:oMath>
                  </a14:m>
                  <a:r>
                    <a:rPr lang="en-SG" dirty="0">
                      <a:sym typeface="Symbol" panose="05050102010706020507" pitchFamily="18" charset="2"/>
                    </a:rPr>
                    <a:t> = the number of edges connecting </a:t>
                  </a:r>
                  <a:r>
                    <a:rPr lang="en-SG" i="1" dirty="0">
                      <a:sym typeface="Symbol" panose="05050102010706020507" pitchFamily="18" charset="2"/>
                    </a:rPr>
                    <a:t>v</a:t>
                  </a:r>
                  <a:r>
                    <a:rPr lang="en-SG" i="1" baseline="-25000" dirty="0">
                      <a:sym typeface="Symbol" panose="05050102010706020507" pitchFamily="18" charset="2"/>
                    </a:rPr>
                    <a:t>i</a:t>
                  </a:r>
                  <a:r>
                    <a:rPr lang="en-SG" dirty="0">
                      <a:sym typeface="Symbol" panose="05050102010706020507" pitchFamily="18" charset="2"/>
                    </a:rPr>
                    <a:t> and </a:t>
                  </a:r>
                  <a:r>
                    <a:rPr lang="en-SG" i="1" dirty="0" err="1">
                      <a:sym typeface="Symbol" panose="05050102010706020507" pitchFamily="18" charset="2"/>
                    </a:rPr>
                    <a:t>v</a:t>
                  </a:r>
                  <a:r>
                    <a:rPr lang="en-SG" i="1" baseline="-25000" dirty="0" err="1">
                      <a:sym typeface="Symbol" panose="05050102010706020507" pitchFamily="18" charset="2"/>
                    </a:rPr>
                    <a:t>j</a:t>
                  </a:r>
                  <a:r>
                    <a:rPr lang="en-SG" dirty="0">
                      <a:sym typeface="Symbol" panose="05050102010706020507" pitchFamily="18" charset="2"/>
                    </a:rPr>
                    <a:t>  for all </a:t>
                  </a:r>
                  <a:r>
                    <a:rPr lang="en-SG" i="1" dirty="0" err="1">
                      <a:sym typeface="Symbol" panose="05050102010706020507" pitchFamily="18" charset="2"/>
                    </a:rPr>
                    <a:t>i</a:t>
                  </a:r>
                  <a:r>
                    <a:rPr lang="en-SG" dirty="0">
                      <a:sym typeface="Symbol" panose="05050102010706020507" pitchFamily="18" charset="2"/>
                    </a:rPr>
                    <a:t>, </a:t>
                  </a:r>
                  <a:r>
                    <a:rPr lang="en-SG" i="1" dirty="0">
                      <a:sym typeface="Symbol" panose="05050102010706020507" pitchFamily="18" charset="2"/>
                    </a:rPr>
                    <a:t>j</a:t>
                  </a:r>
                  <a:r>
                    <a:rPr lang="en-SG" dirty="0">
                      <a:sym typeface="Symbol" panose="05050102010706020507" pitchFamily="18" charset="2"/>
                    </a:rPr>
                    <a:t> = 1, 2, …, </a:t>
                  </a:r>
                  <a:r>
                    <a:rPr lang="en-SG" i="1" dirty="0">
                      <a:sym typeface="Symbol" panose="05050102010706020507" pitchFamily="18" charset="2"/>
                    </a:rPr>
                    <a:t>n</a:t>
                  </a:r>
                  <a:r>
                    <a:rPr lang="en-SG" dirty="0">
                      <a:sym typeface="Symbol" panose="05050102010706020507" pitchFamily="18" charset="2"/>
                    </a:rPr>
                    <a:t>.</a:t>
                  </a:r>
                </a:p>
              </p:txBody>
            </p:sp>
          </mc:Choice>
          <mc:Fallback xmlns="">
            <p:sp>
              <p:nvSpPr>
                <p:cNvPr id="35" name="TextBox 3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25573" y="5108751"/>
                  <a:ext cx="8026930" cy="1244956"/>
                </a:xfrm>
                <a:prstGeom prst="rect">
                  <a:avLst/>
                </a:prstGeom>
                <a:blipFill>
                  <a:blip r:embed="rId4"/>
                  <a:stretch>
                    <a:fillRect l="-607" t="-2941" b="-539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6" name="Group 35"/>
          <p:cNvGrpSpPr/>
          <p:nvPr/>
        </p:nvGrpSpPr>
        <p:grpSpPr>
          <a:xfrm>
            <a:off x="367692" y="4911390"/>
            <a:ext cx="8312150" cy="1278137"/>
            <a:chOff x="804419" y="4598517"/>
            <a:chExt cx="8312150" cy="1278137"/>
          </a:xfrm>
        </p:grpSpPr>
        <p:sp>
          <p:nvSpPr>
            <p:cNvPr id="38" name="Rectangle 37"/>
            <p:cNvSpPr/>
            <p:nvPr/>
          </p:nvSpPr>
          <p:spPr>
            <a:xfrm>
              <a:off x="804419" y="4598519"/>
              <a:ext cx="8312150" cy="1278135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804419" y="4598517"/>
              <a:ext cx="8312150" cy="447237"/>
            </a:xfrm>
            <a:prstGeom prst="rect">
              <a:avLst/>
            </a:prstGeom>
            <a:solidFill>
              <a:srgbClr val="0000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925574" y="4645644"/>
              <a:ext cx="81909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>
                  <a:solidFill>
                    <a:schemeClr val="bg1"/>
                  </a:solidFill>
                </a:rPr>
                <a:t>Definition: Symmetric Matrix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1" name="TextBox 40"/>
                <p:cNvSpPr txBox="1"/>
                <p:nvPr/>
              </p:nvSpPr>
              <p:spPr>
                <a:xfrm>
                  <a:off x="925572" y="5108751"/>
                  <a:ext cx="8190995" cy="76790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spcAft>
                      <a:spcPts val="600"/>
                    </a:spcAft>
                    <a:tabLst>
                      <a:tab pos="174625" algn="l"/>
                    </a:tabLst>
                  </a:pPr>
                  <a:r>
                    <a:rPr lang="en-SG" dirty="0"/>
                    <a:t>An </a:t>
                  </a:r>
                  <a:r>
                    <a:rPr lang="en-SG" i="1" dirty="0"/>
                    <a:t>n</a:t>
                  </a:r>
                  <a:r>
                    <a:rPr lang="en-SG" dirty="0"/>
                    <a:t> </a:t>
                  </a:r>
                  <a:r>
                    <a:rPr lang="en-SG" dirty="0">
                      <a:sym typeface="Symbol" panose="05050102010706020507" pitchFamily="18" charset="2"/>
                    </a:rPr>
                    <a:t> </a:t>
                  </a:r>
                  <a:r>
                    <a:rPr lang="en-SG" i="1" dirty="0"/>
                    <a:t>n</a:t>
                  </a:r>
                  <a:r>
                    <a:rPr lang="en-SG" dirty="0"/>
                    <a:t> square matrix A = (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SG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sSubPr>
                        <m:e>
                          <m:r>
                            <a:rPr lang="en-SG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𝑎</m:t>
                          </m:r>
                        </m:e>
                        <m:sub>
                          <m:r>
                            <a:rPr lang="en-SG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𝑖𝑗</m:t>
                          </m:r>
                        </m:sub>
                      </m:sSub>
                    </m:oMath>
                  </a14:m>
                  <a:r>
                    <a:rPr lang="en-SG" dirty="0"/>
                    <a:t>) is called </a:t>
                  </a:r>
                  <a:r>
                    <a:rPr lang="en-SG" b="1" dirty="0"/>
                    <a:t>symmetric</a:t>
                  </a:r>
                  <a:r>
                    <a:rPr lang="en-SG" dirty="0"/>
                    <a:t> </a:t>
                  </a:r>
                  <a:r>
                    <a:rPr lang="en-SG" dirty="0" err="1"/>
                    <a:t>iff</a:t>
                  </a:r>
                  <a:r>
                    <a:rPr lang="en-SG" dirty="0"/>
                    <a:t> for all </a:t>
                  </a:r>
                  <a:r>
                    <a:rPr lang="en-SG" i="1" dirty="0" err="1">
                      <a:sym typeface="Symbol" panose="05050102010706020507" pitchFamily="18" charset="2"/>
                    </a:rPr>
                    <a:t>i</a:t>
                  </a:r>
                  <a:r>
                    <a:rPr lang="en-SG" dirty="0">
                      <a:sym typeface="Symbol" panose="05050102010706020507" pitchFamily="18" charset="2"/>
                    </a:rPr>
                    <a:t>, </a:t>
                  </a:r>
                  <a:r>
                    <a:rPr lang="en-SG" i="1" dirty="0">
                      <a:sym typeface="Symbol" panose="05050102010706020507" pitchFamily="18" charset="2"/>
                    </a:rPr>
                    <a:t>j</a:t>
                  </a:r>
                  <a:r>
                    <a:rPr lang="en-SG" dirty="0">
                      <a:sym typeface="Symbol" panose="05050102010706020507" pitchFamily="18" charset="2"/>
                    </a:rPr>
                    <a:t> = 1, 2, …, </a:t>
                  </a:r>
                  <a:r>
                    <a:rPr lang="en-SG" i="1" dirty="0">
                      <a:sym typeface="Symbol" panose="05050102010706020507" pitchFamily="18" charset="2"/>
                    </a:rPr>
                    <a:t>n</a:t>
                  </a:r>
                  <a:r>
                    <a:rPr lang="en-SG" dirty="0">
                      <a:sym typeface="Symbol" panose="05050102010706020507" pitchFamily="18" charset="2"/>
                    </a:rPr>
                    <a:t>,</a:t>
                  </a:r>
                </a:p>
                <a:p>
                  <a:pPr>
                    <a:spcAft>
                      <a:spcPts val="600"/>
                    </a:spcAft>
                    <a:tabLst>
                      <a:tab pos="3048000" algn="l"/>
                    </a:tabLst>
                  </a:pPr>
                  <a:r>
                    <a:rPr lang="en-SG" dirty="0">
                      <a:sym typeface="Symbol" panose="05050102010706020507" pitchFamily="18" charset="2"/>
                    </a:rPr>
                    <a:t>	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SG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sSubPr>
                        <m:e>
                          <m:r>
                            <a:rPr lang="en-SG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𝑎</m:t>
                          </m:r>
                        </m:e>
                        <m:sub>
                          <m:r>
                            <a:rPr lang="en-SG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𝑖𝑗</m:t>
                          </m:r>
                        </m:sub>
                      </m:sSub>
                      <m:r>
                        <a:rPr lang="en-SG" i="1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=</m:t>
                      </m:r>
                      <m:sSub>
                        <m:sSubPr>
                          <m:ctrlPr>
                            <a:rPr lang="en-SG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sSubPr>
                        <m:e>
                          <m:r>
                            <a:rPr lang="en-SG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𝑎</m:t>
                          </m:r>
                        </m:e>
                        <m:sub>
                          <m:r>
                            <a:rPr lang="en-SG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𝑗𝑖</m:t>
                          </m:r>
                        </m:sub>
                      </m:sSub>
                    </m:oMath>
                  </a14:m>
                  <a:r>
                    <a:rPr lang="en-SG" dirty="0">
                      <a:sym typeface="Symbol" panose="05050102010706020507" pitchFamily="18" charset="2"/>
                    </a:rPr>
                    <a:t>.</a:t>
                  </a:r>
                </a:p>
              </p:txBody>
            </p:sp>
          </mc:Choice>
          <mc:Fallback xmlns="">
            <p:sp>
              <p:nvSpPr>
                <p:cNvPr id="41" name="TextBox 4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25572" y="5108751"/>
                  <a:ext cx="8190995" cy="767903"/>
                </a:xfrm>
                <a:prstGeom prst="rect">
                  <a:avLst/>
                </a:prstGeom>
                <a:blipFill>
                  <a:blip r:embed="rId5"/>
                  <a:stretch>
                    <a:fillRect l="-595" t="-4762" b="-952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32561554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0" y="485733"/>
            <a:ext cx="9144000" cy="27699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endParaRPr lang="en-SG" sz="1050" dirty="0">
              <a:solidFill>
                <a:schemeClr val="bg1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14</a:t>
            </a:fld>
            <a:endParaRPr lang="en-SG" dirty="0"/>
          </a:p>
        </p:txBody>
      </p:sp>
      <p:sp>
        <p:nvSpPr>
          <p:cNvPr id="37" name="TextBox 36"/>
          <p:cNvSpPr txBox="1"/>
          <p:nvPr/>
        </p:nvSpPr>
        <p:spPr>
          <a:xfrm>
            <a:off x="0" y="495504"/>
            <a:ext cx="9144000" cy="303577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r>
              <a:rPr lang="en-SG" sz="1400" dirty="0">
                <a:solidFill>
                  <a:schemeClr val="bg1"/>
                </a:solidFill>
              </a:rPr>
              <a:t>10.3 Matrix Representations of Graphs</a:t>
            </a:r>
            <a:endParaRPr lang="en-SG" sz="11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3975" y="116401"/>
            <a:ext cx="24632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Summary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367692" y="885843"/>
            <a:ext cx="8312150" cy="1463858"/>
            <a:chOff x="804419" y="4598517"/>
            <a:chExt cx="8312150" cy="1463858"/>
          </a:xfrm>
        </p:grpSpPr>
        <p:sp>
          <p:nvSpPr>
            <p:cNvPr id="29" name="Rectangle 28"/>
            <p:cNvSpPr/>
            <p:nvPr/>
          </p:nvSpPr>
          <p:spPr>
            <a:xfrm>
              <a:off x="804419" y="4598521"/>
              <a:ext cx="8312150" cy="1463854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804419" y="4598517"/>
              <a:ext cx="8312150" cy="447237"/>
            </a:xfrm>
            <a:prstGeom prst="rect">
              <a:avLst/>
            </a:prstGeom>
            <a:solidFill>
              <a:srgbClr val="0000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925574" y="4645644"/>
              <a:ext cx="81909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>
                  <a:solidFill>
                    <a:schemeClr val="bg1"/>
                  </a:solidFill>
                </a:rPr>
                <a:t>Definition: </a:t>
              </a:r>
              <a:r>
                <a:rPr lang="en-SG" i="1" dirty="0">
                  <a:solidFill>
                    <a:schemeClr val="bg1"/>
                  </a:solidFill>
                </a:rPr>
                <a:t>n</a:t>
              </a:r>
              <a:r>
                <a:rPr lang="en-SG" baseline="30000" dirty="0">
                  <a:solidFill>
                    <a:schemeClr val="bg1"/>
                  </a:solidFill>
                </a:rPr>
                <a:t>th</a:t>
              </a:r>
              <a:r>
                <a:rPr lang="en-SG" dirty="0">
                  <a:solidFill>
                    <a:schemeClr val="bg1"/>
                  </a:solidFill>
                </a:rPr>
                <a:t> Power of a Matrix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925572" y="5062100"/>
              <a:ext cx="7806069" cy="10002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300"/>
                </a:spcAft>
                <a:tabLst>
                  <a:tab pos="174625" algn="l"/>
                </a:tabLst>
              </a:pPr>
              <a:r>
                <a:rPr lang="en-SG" dirty="0"/>
                <a:t>For any </a:t>
              </a:r>
              <a:r>
                <a:rPr lang="en-SG" i="1" dirty="0"/>
                <a:t>n</a:t>
              </a:r>
              <a:r>
                <a:rPr lang="en-SG" dirty="0"/>
                <a:t> </a:t>
              </a:r>
              <a:r>
                <a:rPr lang="en-SG" dirty="0">
                  <a:sym typeface="Symbol"/>
                </a:rPr>
                <a:t> </a:t>
              </a:r>
              <a:r>
                <a:rPr lang="en-SG" i="1" dirty="0"/>
                <a:t>n</a:t>
              </a:r>
              <a:r>
                <a:rPr lang="en-SG" dirty="0"/>
                <a:t> matrix </a:t>
              </a:r>
              <a:r>
                <a:rPr lang="en-SG" b="1" dirty="0"/>
                <a:t>A</a:t>
              </a:r>
              <a:r>
                <a:rPr lang="en-SG" dirty="0"/>
                <a:t>, the </a:t>
              </a:r>
              <a:r>
                <a:rPr lang="en-SG" b="1" dirty="0"/>
                <a:t>powers of A </a:t>
              </a:r>
              <a:r>
                <a:rPr lang="en-SG" dirty="0"/>
                <a:t>are defined as follows:</a:t>
              </a:r>
            </a:p>
            <a:p>
              <a:pPr>
                <a:spcAft>
                  <a:spcPts val="300"/>
                </a:spcAft>
                <a:tabLst>
                  <a:tab pos="174625" algn="l"/>
                  <a:tab pos="1377950" algn="l"/>
                </a:tabLst>
              </a:pPr>
              <a:r>
                <a:rPr lang="en-SG" dirty="0"/>
                <a:t>		</a:t>
              </a:r>
              <a:r>
                <a:rPr lang="en-SG" b="1" dirty="0"/>
                <a:t>A</a:t>
              </a:r>
              <a:r>
                <a:rPr lang="en-SG" b="1" baseline="30000" dirty="0"/>
                <a:t>0</a:t>
              </a:r>
              <a:r>
                <a:rPr lang="en-SG" dirty="0"/>
                <a:t> = </a:t>
              </a:r>
              <a:r>
                <a:rPr lang="en-SG" b="1" dirty="0"/>
                <a:t>I</a:t>
              </a:r>
              <a:r>
                <a:rPr lang="en-SG" dirty="0"/>
                <a:t> where </a:t>
              </a:r>
              <a:r>
                <a:rPr lang="en-SG" b="1" dirty="0"/>
                <a:t>I</a:t>
              </a:r>
              <a:r>
                <a:rPr lang="en-SG" dirty="0"/>
                <a:t> is the </a:t>
              </a:r>
              <a:r>
                <a:rPr lang="en-SG" i="1" dirty="0"/>
                <a:t>n</a:t>
              </a:r>
              <a:r>
                <a:rPr lang="en-SG" dirty="0"/>
                <a:t> </a:t>
              </a:r>
              <a:r>
                <a:rPr lang="en-SG" dirty="0">
                  <a:sym typeface="Symbol"/>
                </a:rPr>
                <a:t> </a:t>
              </a:r>
              <a:r>
                <a:rPr lang="en-SG" i="1" dirty="0"/>
                <a:t>n</a:t>
              </a:r>
              <a:r>
                <a:rPr lang="en-SG" dirty="0"/>
                <a:t> identity matrix </a:t>
              </a:r>
            </a:p>
            <a:p>
              <a:pPr>
                <a:spcAft>
                  <a:spcPts val="600"/>
                </a:spcAft>
                <a:tabLst>
                  <a:tab pos="174625" algn="l"/>
                  <a:tab pos="1377950" algn="l"/>
                </a:tabLst>
              </a:pPr>
              <a:r>
                <a:rPr lang="en-SG" dirty="0"/>
                <a:t>		</a:t>
              </a:r>
              <a:r>
                <a:rPr lang="en-SG" b="1" dirty="0"/>
                <a:t>A</a:t>
              </a:r>
              <a:r>
                <a:rPr lang="en-SG" b="1" i="1" baseline="40000" dirty="0"/>
                <a:t>n</a:t>
              </a:r>
              <a:r>
                <a:rPr lang="en-SG" dirty="0"/>
                <a:t> = </a:t>
              </a:r>
              <a:r>
                <a:rPr lang="en-SG" b="1" dirty="0"/>
                <a:t>A A</a:t>
              </a:r>
              <a:r>
                <a:rPr lang="en-SG" b="1" i="1" baseline="40000" dirty="0"/>
                <a:t>n </a:t>
              </a:r>
              <a:r>
                <a:rPr lang="en-SG" b="1" baseline="40000" dirty="0"/>
                <a:t>–</a:t>
              </a:r>
              <a:r>
                <a:rPr lang="en-SG" b="1" i="1" baseline="40000" dirty="0"/>
                <a:t> </a:t>
              </a:r>
              <a:r>
                <a:rPr lang="en-SG" b="1" baseline="40000" dirty="0"/>
                <a:t>1</a:t>
              </a:r>
              <a:r>
                <a:rPr lang="en-SG" b="1" dirty="0"/>
                <a:t>   </a:t>
              </a:r>
              <a:r>
                <a:rPr lang="en-SG" dirty="0"/>
                <a:t>for all integers </a:t>
              </a:r>
              <a:r>
                <a:rPr lang="en-SG" i="1" dirty="0"/>
                <a:t>n</a:t>
              </a:r>
              <a:r>
                <a:rPr lang="en-SG" dirty="0"/>
                <a:t> </a:t>
              </a:r>
              <a:r>
                <a:rPr lang="en-SG" dirty="0">
                  <a:sym typeface="Symbol"/>
                </a:rPr>
                <a:t> 1</a:t>
              </a:r>
              <a:endParaRPr lang="en-SG" dirty="0"/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367692" y="2743835"/>
            <a:ext cx="8315507" cy="1550619"/>
            <a:chOff x="730522" y="4598517"/>
            <a:chExt cx="7980055" cy="1550619"/>
          </a:xfrm>
        </p:grpSpPr>
        <p:sp>
          <p:nvSpPr>
            <p:cNvPr id="44" name="Rectangle 43"/>
            <p:cNvSpPr/>
            <p:nvPr/>
          </p:nvSpPr>
          <p:spPr>
            <a:xfrm>
              <a:off x="730522" y="4598519"/>
              <a:ext cx="7980055" cy="1550617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730523" y="4598517"/>
              <a:ext cx="7980054" cy="416459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898473" y="4645644"/>
              <a:ext cx="70787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>
                  <a:solidFill>
                    <a:schemeClr val="bg1"/>
                  </a:solidFill>
                </a:rPr>
                <a:t>Theorem 10.3.2</a:t>
              </a: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795941" y="5066981"/>
              <a:ext cx="7756777" cy="10002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SG" dirty="0"/>
                <a:t>If </a:t>
              </a:r>
              <a:r>
                <a:rPr lang="en-SG" i="1" dirty="0"/>
                <a:t>G</a:t>
              </a:r>
              <a:r>
                <a:rPr lang="en-SG" dirty="0"/>
                <a:t> is a graph with vertices </a:t>
              </a:r>
              <a:r>
                <a:rPr lang="en-SG" i="1" dirty="0"/>
                <a:t>v</a:t>
              </a:r>
              <a:r>
                <a:rPr lang="en-SG" baseline="-25000" dirty="0"/>
                <a:t>1</a:t>
              </a:r>
              <a:r>
                <a:rPr lang="en-SG" dirty="0"/>
                <a:t>, </a:t>
              </a:r>
              <a:r>
                <a:rPr lang="en-SG" i="1" dirty="0"/>
                <a:t>v</a:t>
              </a:r>
              <a:r>
                <a:rPr lang="en-SG" baseline="-25000" dirty="0"/>
                <a:t>2</a:t>
              </a:r>
              <a:r>
                <a:rPr lang="en-SG" dirty="0"/>
                <a:t>, …, </a:t>
              </a:r>
              <a:r>
                <a:rPr lang="en-SG" i="1" dirty="0" err="1"/>
                <a:t>v</a:t>
              </a:r>
              <a:r>
                <a:rPr lang="en-SG" i="1" baseline="-25000" dirty="0" err="1"/>
                <a:t>m</a:t>
              </a:r>
              <a:r>
                <a:rPr lang="en-SG" dirty="0"/>
                <a:t> and </a:t>
              </a:r>
              <a:r>
                <a:rPr lang="en-SG" b="1" dirty="0"/>
                <a:t>A</a:t>
              </a:r>
              <a:r>
                <a:rPr lang="en-SG" dirty="0"/>
                <a:t> is the adjacency matrix of </a:t>
              </a:r>
              <a:r>
                <a:rPr lang="en-SG" i="1" dirty="0"/>
                <a:t>G</a:t>
              </a:r>
              <a:r>
                <a:rPr lang="en-SG" dirty="0"/>
                <a:t>, then for each positive integer </a:t>
              </a:r>
              <a:r>
                <a:rPr lang="en-SG" i="1" dirty="0"/>
                <a:t>n</a:t>
              </a:r>
              <a:r>
                <a:rPr lang="en-SG" dirty="0"/>
                <a:t> and for all integers </a:t>
              </a:r>
              <a:r>
                <a:rPr lang="en-SG" i="1" dirty="0" err="1"/>
                <a:t>i</a:t>
              </a:r>
              <a:r>
                <a:rPr lang="en-SG" dirty="0"/>
                <a:t>, </a:t>
              </a:r>
              <a:r>
                <a:rPr lang="en-SG" i="1" dirty="0"/>
                <a:t>j</a:t>
              </a:r>
              <a:r>
                <a:rPr lang="en-SG" dirty="0"/>
                <a:t> = 1, 2, …, </a:t>
              </a:r>
              <a:r>
                <a:rPr lang="en-SG" i="1" dirty="0"/>
                <a:t>m</a:t>
              </a:r>
              <a:r>
                <a:rPr lang="en-SG" dirty="0"/>
                <a:t>, </a:t>
              </a:r>
            </a:p>
            <a:p>
              <a:pPr>
                <a:tabLst>
                  <a:tab pos="722313" algn="l"/>
                </a:tabLst>
              </a:pPr>
              <a:r>
                <a:rPr lang="en-SG" dirty="0"/>
                <a:t>	the </a:t>
              </a:r>
              <a:r>
                <a:rPr lang="en-SG" i="1" dirty="0" err="1"/>
                <a:t>ij</a:t>
              </a:r>
              <a:r>
                <a:rPr lang="en-SG" dirty="0" err="1"/>
                <a:t>-th</a:t>
              </a:r>
              <a:r>
                <a:rPr lang="en-SG" dirty="0"/>
                <a:t> entry of </a:t>
              </a:r>
              <a:r>
                <a:rPr lang="en-SG" b="1" dirty="0"/>
                <a:t>A</a:t>
              </a:r>
              <a:r>
                <a:rPr lang="en-SG" i="1" baseline="40000" dirty="0"/>
                <a:t>n</a:t>
              </a:r>
              <a:r>
                <a:rPr lang="en-SG" dirty="0"/>
                <a:t> = the number of walks of length </a:t>
              </a:r>
              <a:r>
                <a:rPr lang="en-SG" i="1" dirty="0"/>
                <a:t>n</a:t>
              </a:r>
              <a:r>
                <a:rPr lang="en-SG" dirty="0"/>
                <a:t> from </a:t>
              </a:r>
              <a:r>
                <a:rPr lang="en-SG" i="1" dirty="0"/>
                <a:t>v</a:t>
              </a:r>
              <a:r>
                <a:rPr lang="en-SG" i="1" baseline="-25000" dirty="0"/>
                <a:t>i</a:t>
              </a:r>
              <a:r>
                <a:rPr lang="en-SG" dirty="0"/>
                <a:t> to </a:t>
              </a:r>
              <a:r>
                <a:rPr lang="en-SG" i="1" dirty="0" err="1"/>
                <a:t>v</a:t>
              </a:r>
              <a:r>
                <a:rPr lang="en-SG" i="1" baseline="-25000" dirty="0" err="1"/>
                <a:t>j</a:t>
              </a:r>
              <a:r>
                <a:rPr lang="en-SG" dirty="0"/>
                <a:t>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578688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0" y="485733"/>
            <a:ext cx="9144000" cy="27699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endParaRPr lang="en-SG" sz="1050" dirty="0">
              <a:solidFill>
                <a:schemeClr val="bg1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15</a:t>
            </a:fld>
            <a:endParaRPr lang="en-SG" dirty="0"/>
          </a:p>
        </p:txBody>
      </p:sp>
      <p:sp>
        <p:nvSpPr>
          <p:cNvPr id="37" name="TextBox 36"/>
          <p:cNvSpPr txBox="1"/>
          <p:nvPr/>
        </p:nvSpPr>
        <p:spPr>
          <a:xfrm>
            <a:off x="0" y="495504"/>
            <a:ext cx="9144000" cy="303577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r>
              <a:rPr lang="en-SG" sz="1400" dirty="0">
                <a:solidFill>
                  <a:schemeClr val="bg1"/>
                </a:solidFill>
              </a:rPr>
              <a:t>10.4 Planar Graphs</a:t>
            </a:r>
            <a:endParaRPr lang="en-SG" sz="11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3975" y="116401"/>
            <a:ext cx="24632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Summary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412726" y="886939"/>
            <a:ext cx="8277939" cy="2211500"/>
            <a:chOff x="804419" y="4598517"/>
            <a:chExt cx="8277939" cy="2211500"/>
          </a:xfrm>
        </p:grpSpPr>
        <p:sp>
          <p:nvSpPr>
            <p:cNvPr id="14" name="Rectangle 13"/>
            <p:cNvSpPr/>
            <p:nvPr/>
          </p:nvSpPr>
          <p:spPr>
            <a:xfrm>
              <a:off x="804420" y="4598519"/>
              <a:ext cx="8277938" cy="2211498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804419" y="4598517"/>
              <a:ext cx="8277938" cy="447237"/>
            </a:xfrm>
            <a:prstGeom prst="rect">
              <a:avLst/>
            </a:prstGeom>
            <a:solidFill>
              <a:srgbClr val="0000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925574" y="4645644"/>
              <a:ext cx="815678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>
                  <a:solidFill>
                    <a:schemeClr val="bg1"/>
                  </a:solidFill>
                </a:rPr>
                <a:t>Definition: Isomorphic Graph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TextBox 18"/>
                <p:cNvSpPr txBox="1"/>
                <p:nvPr/>
              </p:nvSpPr>
              <p:spPr>
                <a:xfrm>
                  <a:off x="925573" y="5108751"/>
                  <a:ext cx="8026930" cy="163826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spcAft>
                      <a:spcPts val="600"/>
                    </a:spcAft>
                    <a:tabLst>
                      <a:tab pos="174625" algn="l"/>
                    </a:tabLst>
                  </a:pPr>
                  <a:r>
                    <a:rPr lang="en-SG" dirty="0"/>
                    <a:t>Let </a:t>
                  </a:r>
                  <a14:m>
                    <m:oMath xmlns:m="http://schemas.openxmlformats.org/officeDocument/2006/math">
                      <m:r>
                        <a:rPr lang="en-SG" i="1" dirty="0"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en-SG" i="1" dirty="0">
                          <a:latin typeface="Cambria Math" panose="02040503050406030204" pitchFamily="18" charset="0"/>
                        </a:rPr>
                        <m:t>=(</m:t>
                      </m:r>
                      <m:sSub>
                        <m:sSubPr>
                          <m:ctrlPr>
                            <a:rPr lang="en-SG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SG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SG" i="1">
                              <a:latin typeface="Cambria Math" panose="02040503050406030204" pitchFamily="18" charset="0"/>
                            </a:rPr>
                            <m:t>𝐺</m:t>
                          </m:r>
                        </m:sub>
                      </m:sSub>
                      <m:r>
                        <a:rPr lang="en-SG" i="1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SG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SG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SG" i="1">
                              <a:latin typeface="Cambria Math" panose="02040503050406030204" pitchFamily="18" charset="0"/>
                            </a:rPr>
                            <m:t>𝐺</m:t>
                          </m:r>
                        </m:sub>
                      </m:sSub>
                      <m:r>
                        <a:rPr lang="en-SG" i="1" dirty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r>
                    <a:rPr lang="en-SG" dirty="0"/>
                    <a:t> and 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SG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SG" i="1" dirty="0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p>
                          <m:r>
                            <a:rPr lang="en-SG" i="1" dirty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SG" i="1" dirty="0">
                          <a:latin typeface="Cambria Math" panose="02040503050406030204" pitchFamily="18" charset="0"/>
                        </a:rPr>
                        <m:t>=(</m:t>
                      </m:r>
                      <m:sSub>
                        <m:sSubPr>
                          <m:ctrlPr>
                            <a:rPr lang="en-SG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SG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sSup>
                            <m:sSupPr>
                              <m:ctrlPr>
                                <a:rPr lang="en-SG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SG" i="1"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</m:e>
                            <m:sup>
                              <m:r>
                                <a:rPr lang="en-SG" i="1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sub>
                      </m:sSub>
                      <m:r>
                        <a:rPr lang="en-SG" i="1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SG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SG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SG" i="1">
                              <a:latin typeface="Cambria Math" panose="02040503050406030204" pitchFamily="18" charset="0"/>
                            </a:rPr>
                            <m:t>𝐺</m:t>
                          </m:r>
                          <m:r>
                            <a:rPr lang="en-SG" i="1">
                              <a:latin typeface="Cambria Math" panose="02040503050406030204" pitchFamily="18" charset="0"/>
                            </a:rPr>
                            <m:t>′</m:t>
                          </m:r>
                        </m:sub>
                      </m:sSub>
                      <m:r>
                        <a:rPr lang="en-SG" i="1" dirty="0">
                          <a:latin typeface="Cambria Math" panose="02040503050406030204" pitchFamily="18" charset="0"/>
                        </a:rPr>
                        <m:t>) </m:t>
                      </m:r>
                    </m:oMath>
                  </a14:m>
                  <a:r>
                    <a:rPr lang="en-SG" dirty="0"/>
                    <a:t>be two graphs. </a:t>
                  </a:r>
                </a:p>
                <a:p>
                  <a:pPr>
                    <a:spcAft>
                      <a:spcPts val="600"/>
                    </a:spcAft>
                    <a:tabLst>
                      <a:tab pos="174625" algn="l"/>
                    </a:tabLst>
                  </a:pPr>
                  <a14:m>
                    <m:oMath xmlns:m="http://schemas.openxmlformats.org/officeDocument/2006/math">
                      <m:r>
                        <a:rPr lang="en-SG" b="1" i="1" dirty="0">
                          <a:latin typeface="Cambria Math" panose="02040503050406030204" pitchFamily="18" charset="0"/>
                        </a:rPr>
                        <m:t>𝑮</m:t>
                      </m:r>
                    </m:oMath>
                  </a14:m>
                  <a:r>
                    <a:rPr lang="en-SG" dirty="0"/>
                    <a:t> </a:t>
                  </a:r>
                  <a:r>
                    <a:rPr lang="en-SG" b="1" dirty="0"/>
                    <a:t>is isomorphic to </a:t>
                  </a:r>
                  <a14:m>
                    <m:oMath xmlns:m="http://schemas.openxmlformats.org/officeDocument/2006/math">
                      <m:r>
                        <a:rPr lang="en-SG" b="1" i="1" dirty="0">
                          <a:latin typeface="Cambria Math" panose="02040503050406030204" pitchFamily="18" charset="0"/>
                        </a:rPr>
                        <m:t>𝑮</m:t>
                      </m:r>
                      <m:r>
                        <a:rPr lang="en-SG" b="1" i="1" dirty="0">
                          <a:latin typeface="Cambria Math" panose="02040503050406030204" pitchFamily="18" charset="0"/>
                        </a:rPr>
                        <m:t>′</m:t>
                      </m:r>
                    </m:oMath>
                  </a14:m>
                  <a:r>
                    <a:rPr lang="en-SG" dirty="0"/>
                    <a:t>, denoted </a:t>
                  </a:r>
                  <a14:m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𝐺</m:t>
                      </m:r>
                      <m:r>
                        <a:rPr lang="en-SG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≅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𝐺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′</m:t>
                      </m:r>
                    </m:oMath>
                  </a14:m>
                  <a:r>
                    <a:rPr lang="en-SG" dirty="0"/>
                    <a:t>, if and only if there exist bijections</a:t>
                  </a:r>
                  <a:br>
                    <a:rPr lang="en-SG" dirty="0"/>
                  </a:br>
                  <a14:m>
                    <m:oMath xmlns:m="http://schemas.openxmlformats.org/officeDocument/2006/math">
                      <m:r>
                        <a:rPr lang="en-SG" i="1" dirty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SG" i="1" dirty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sSub>
                        <m:sSubPr>
                          <m:ctrlPr>
                            <a:rPr lang="en-SG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SG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SG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𝐺</m:t>
                          </m:r>
                        </m:sub>
                      </m:sSub>
                      <m:sSub>
                        <m:sSubPr>
                          <m:ctrlPr>
                            <a:rPr lang="en-SG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SG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→</m:t>
                          </m:r>
                          <m:r>
                            <a:rPr lang="en-SG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sSup>
                            <m:sSupPr>
                              <m:ctrlPr>
                                <a:rPr lang="en-SG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SG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</m:e>
                            <m:sup>
                              <m:r>
                                <a:rPr lang="en-SG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sub>
                      </m:sSub>
                    </m:oMath>
                  </a14:m>
                  <a:r>
                    <a:rPr lang="en-SG" dirty="0"/>
                    <a:t> and </a:t>
                  </a:r>
                  <a14:m>
                    <m:oMath xmlns:m="http://schemas.openxmlformats.org/officeDocument/2006/math">
                      <m:r>
                        <a:rPr lang="en-SG" i="1" dirty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SG" i="1" dirty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sSub>
                        <m:sSubPr>
                          <m:ctrlPr>
                            <a:rPr lang="en-SG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SG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SG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𝐺</m:t>
                          </m:r>
                        </m:sub>
                      </m:sSub>
                      <m:sSub>
                        <m:sSubPr>
                          <m:ctrlPr>
                            <a:rPr lang="en-SG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SG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→</m:t>
                          </m:r>
                          <m:r>
                            <a:rPr lang="en-SG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sSup>
                            <m:sSupPr>
                              <m:ctrlPr>
                                <a:rPr lang="en-SG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SG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</m:e>
                            <m:sup>
                              <m:r>
                                <a:rPr lang="en-SG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sub>
                      </m:sSub>
                      <m:r>
                        <a:rPr lang="en-SG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a14:m>
                  <a:r>
                    <a:rPr lang="en-SG" dirty="0"/>
                    <a:t>that preserve the edge-endpoint functions of </a:t>
                  </a:r>
                  <a14:m>
                    <m:oMath xmlns:m="http://schemas.openxmlformats.org/officeDocument/2006/math">
                      <m:r>
                        <a:rPr lang="en-SG" i="1" dirty="0">
                          <a:latin typeface="Cambria Math" panose="02040503050406030204" pitchFamily="18" charset="0"/>
                        </a:rPr>
                        <m:t>𝐺</m:t>
                      </m:r>
                    </m:oMath>
                  </a14:m>
                  <a:r>
                    <a:rPr lang="en-SG" dirty="0"/>
                    <a:t> and </a:t>
                  </a:r>
                  <a14:m>
                    <m:oMath xmlns:m="http://schemas.openxmlformats.org/officeDocument/2006/math">
                      <m:r>
                        <a:rPr lang="en-SG" i="1" dirty="0"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en-SG" i="1" dirty="0">
                          <a:latin typeface="Cambria Math" panose="02040503050406030204" pitchFamily="18" charset="0"/>
                        </a:rPr>
                        <m:t>′</m:t>
                      </m:r>
                    </m:oMath>
                  </a14:m>
                  <a:r>
                    <a:rPr lang="en-SG" dirty="0"/>
                    <a:t> in the sense that for all </a:t>
                  </a:r>
                  <a14:m>
                    <m:oMath xmlns:m="http://schemas.openxmlformats.org/officeDocument/2006/math">
                      <m:r>
                        <a:rPr lang="en-SG" i="1" dirty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SG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∈</m:t>
                      </m:r>
                      <m:sSub>
                        <m:sSubPr>
                          <m:ctrlPr>
                            <a:rPr lang="en-SG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SG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SG" i="1">
                              <a:latin typeface="Cambria Math" panose="02040503050406030204" pitchFamily="18" charset="0"/>
                            </a:rPr>
                            <m:t>𝐺</m:t>
                          </m:r>
                        </m:sub>
                      </m:sSub>
                    </m:oMath>
                  </a14:m>
                  <a:r>
                    <a:rPr lang="en-SG" dirty="0">
                      <a:sym typeface="Symbol" panose="05050102010706020507" pitchFamily="18" charset="2"/>
                    </a:rPr>
                    <a:t>and </a:t>
                  </a:r>
                  <a14:m>
                    <m:oMath xmlns:m="http://schemas.openxmlformats.org/officeDocument/2006/math">
                      <m:r>
                        <a:rPr lang="en-SG" i="1" dirty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𝑒</m:t>
                      </m:r>
                      <m:r>
                        <a:rPr lang="en-SG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∈</m:t>
                      </m:r>
                      <m:sSub>
                        <m:sSubPr>
                          <m:ctrlPr>
                            <a:rPr lang="en-SG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SG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SG" i="1">
                              <a:latin typeface="Cambria Math" panose="02040503050406030204" pitchFamily="18" charset="0"/>
                            </a:rPr>
                            <m:t>𝐺</m:t>
                          </m:r>
                        </m:sub>
                      </m:sSub>
                    </m:oMath>
                  </a14:m>
                  <a:r>
                    <a:rPr lang="en-SG" dirty="0"/>
                    <a:t>, </a:t>
                  </a:r>
                </a:p>
                <a:p>
                  <a:pPr>
                    <a:spcAft>
                      <a:spcPts val="600"/>
                    </a:spcAft>
                    <a:tabLst>
                      <a:tab pos="174625" algn="l"/>
                      <a:tab pos="627063" algn="l"/>
                    </a:tabLst>
                  </a:pPr>
                  <a:r>
                    <a:rPr lang="en-SG" dirty="0"/>
                    <a:t>		</a:t>
                  </a:r>
                  <a:r>
                    <a:rPr lang="en-SG" i="1" dirty="0"/>
                    <a:t>v</a:t>
                  </a:r>
                  <a:r>
                    <a:rPr lang="en-SG" b="1" dirty="0"/>
                    <a:t> </a:t>
                  </a:r>
                  <a:r>
                    <a:rPr lang="en-SG" dirty="0"/>
                    <a:t>is an endpoint of </a:t>
                  </a:r>
                  <a:r>
                    <a:rPr lang="en-SG" i="1" dirty="0"/>
                    <a:t>e</a:t>
                  </a:r>
                  <a:r>
                    <a:rPr lang="en-SG" dirty="0"/>
                    <a:t> </a:t>
                  </a:r>
                  <a:r>
                    <a:rPr lang="en-SG" dirty="0">
                      <a:sym typeface="Symbol" panose="05050102010706020507" pitchFamily="18" charset="2"/>
                    </a:rPr>
                    <a:t> </a:t>
                  </a:r>
                  <a:r>
                    <a:rPr lang="en-SG" i="1" dirty="0">
                      <a:sym typeface="Symbol" panose="05050102010706020507" pitchFamily="18" charset="2"/>
                    </a:rPr>
                    <a:t>g</a:t>
                  </a:r>
                  <a:r>
                    <a:rPr lang="en-SG" dirty="0">
                      <a:sym typeface="Symbol" panose="05050102010706020507" pitchFamily="18" charset="2"/>
                    </a:rPr>
                    <a:t>(</a:t>
                  </a:r>
                  <a:r>
                    <a:rPr lang="en-SG" i="1" dirty="0">
                      <a:sym typeface="Symbol" panose="05050102010706020507" pitchFamily="18" charset="2"/>
                    </a:rPr>
                    <a:t>v</a:t>
                  </a:r>
                  <a:r>
                    <a:rPr lang="en-SG" dirty="0">
                      <a:sym typeface="Symbol" panose="05050102010706020507" pitchFamily="18" charset="2"/>
                    </a:rPr>
                    <a:t>) is an endpoint of </a:t>
                  </a:r>
                  <a:r>
                    <a:rPr lang="en-SG" i="1" dirty="0">
                      <a:sym typeface="Symbol" panose="05050102010706020507" pitchFamily="18" charset="2"/>
                    </a:rPr>
                    <a:t>h</a:t>
                  </a:r>
                  <a:r>
                    <a:rPr lang="en-SG" dirty="0">
                      <a:sym typeface="Symbol" panose="05050102010706020507" pitchFamily="18" charset="2"/>
                    </a:rPr>
                    <a:t>(</a:t>
                  </a:r>
                  <a:r>
                    <a:rPr lang="en-SG" i="1" dirty="0">
                      <a:sym typeface="Symbol" panose="05050102010706020507" pitchFamily="18" charset="2"/>
                    </a:rPr>
                    <a:t>e</a:t>
                  </a:r>
                  <a:r>
                    <a:rPr lang="en-SG" dirty="0">
                      <a:sym typeface="Symbol" panose="05050102010706020507" pitchFamily="18" charset="2"/>
                    </a:rPr>
                    <a:t>).</a:t>
                  </a:r>
                  <a:endParaRPr lang="en-SG" dirty="0"/>
                </a:p>
              </p:txBody>
            </p:sp>
          </mc:Choice>
          <mc:Fallback xmlns="">
            <p:sp>
              <p:nvSpPr>
                <p:cNvPr id="19" name="Text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25573" y="5108751"/>
                  <a:ext cx="8026930" cy="1638269"/>
                </a:xfrm>
                <a:prstGeom prst="rect">
                  <a:avLst/>
                </a:prstGeom>
                <a:blipFill>
                  <a:blip r:embed="rId3"/>
                  <a:stretch>
                    <a:fillRect l="-684" t="-1487" b="-5204"/>
                  </a:stretch>
                </a:blipFill>
              </p:spPr>
              <p:txBody>
                <a:bodyPr/>
                <a:lstStyle/>
                <a:p>
                  <a:r>
                    <a:rPr lang="en-SG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0" name="Group 19"/>
          <p:cNvGrpSpPr/>
          <p:nvPr/>
        </p:nvGrpSpPr>
        <p:grpSpPr>
          <a:xfrm>
            <a:off x="409368" y="5015061"/>
            <a:ext cx="8315507" cy="1114795"/>
            <a:chOff x="730522" y="4598517"/>
            <a:chExt cx="7980055" cy="1114795"/>
          </a:xfrm>
        </p:grpSpPr>
        <p:sp>
          <p:nvSpPr>
            <p:cNvPr id="23" name="Rectangle 22"/>
            <p:cNvSpPr/>
            <p:nvPr/>
          </p:nvSpPr>
          <p:spPr>
            <a:xfrm>
              <a:off x="730522" y="4598519"/>
              <a:ext cx="7980055" cy="1114793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730523" y="4598517"/>
              <a:ext cx="7980054" cy="416459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898473" y="4645644"/>
              <a:ext cx="70787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>
                  <a:solidFill>
                    <a:schemeClr val="bg1"/>
                  </a:solidFill>
                </a:rPr>
                <a:t>Theorem 10.4.1 Graph Isomorphism is an Equivalence Relation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TextBox 25"/>
                <p:cNvSpPr txBox="1"/>
                <p:nvPr/>
              </p:nvSpPr>
              <p:spPr>
                <a:xfrm>
                  <a:off x="795941" y="5066981"/>
                  <a:ext cx="7756777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SG" dirty="0"/>
                    <a:t>Let </a:t>
                  </a:r>
                  <a:r>
                    <a:rPr lang="en-SG" i="1" dirty="0"/>
                    <a:t>S</a:t>
                  </a:r>
                  <a:r>
                    <a:rPr lang="en-SG" dirty="0"/>
                    <a:t> be a set of graphs and let </a:t>
                  </a:r>
                  <a14:m>
                    <m:oMath xmlns:m="http://schemas.openxmlformats.org/officeDocument/2006/math">
                      <m:r>
                        <a:rPr lang="en-SG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≅</m:t>
                      </m:r>
                    </m:oMath>
                  </a14:m>
                  <a:r>
                    <a:rPr lang="en-SG" dirty="0"/>
                    <a:t> be the relation of graph isomorphism on </a:t>
                  </a:r>
                  <a:r>
                    <a:rPr lang="en-SG" i="1" dirty="0"/>
                    <a:t>S</a:t>
                  </a:r>
                  <a:r>
                    <a:rPr lang="en-SG" dirty="0"/>
                    <a:t>. </a:t>
                  </a:r>
                </a:p>
                <a:p>
                  <a:r>
                    <a:rPr lang="en-SG" dirty="0"/>
                    <a:t>Then </a:t>
                  </a:r>
                  <a14:m>
                    <m:oMath xmlns:m="http://schemas.openxmlformats.org/officeDocument/2006/math">
                      <m:r>
                        <a:rPr lang="en-SG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≅</m:t>
                      </m:r>
                    </m:oMath>
                  </a14:m>
                  <a:r>
                    <a:rPr lang="en-SG" dirty="0"/>
                    <a:t> is an equivalence relation on </a:t>
                  </a:r>
                  <a:r>
                    <a:rPr lang="en-SG" i="1" dirty="0"/>
                    <a:t>S</a:t>
                  </a:r>
                  <a:r>
                    <a:rPr lang="en-SG" dirty="0"/>
                    <a:t>.</a:t>
                  </a:r>
                </a:p>
              </p:txBody>
            </p:sp>
          </mc:Choice>
          <mc:Fallback xmlns="">
            <p:sp>
              <p:nvSpPr>
                <p:cNvPr id="26" name="TextBox 2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95941" y="5066981"/>
                  <a:ext cx="7756777" cy="646331"/>
                </a:xfrm>
                <a:prstGeom prst="rect">
                  <a:avLst/>
                </a:prstGeom>
                <a:blipFill>
                  <a:blip r:embed="rId4"/>
                  <a:stretch>
                    <a:fillRect l="-603" t="-5660" b="-14151"/>
                  </a:stretch>
                </a:blipFill>
              </p:spPr>
              <p:txBody>
                <a:bodyPr/>
                <a:lstStyle/>
                <a:p>
                  <a:r>
                    <a:rPr lang="en-SG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0FD05B0C-4125-4203-ADBA-7F62DA39BBF9}"/>
              </a:ext>
            </a:extLst>
          </p:cNvPr>
          <p:cNvGrpSpPr/>
          <p:nvPr/>
        </p:nvGrpSpPr>
        <p:grpSpPr>
          <a:xfrm>
            <a:off x="412727" y="3232648"/>
            <a:ext cx="8277937" cy="1555920"/>
            <a:chOff x="886428" y="4598517"/>
            <a:chExt cx="8312148" cy="1555920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97C62D2D-59B9-49A5-9823-D44355309902}"/>
                </a:ext>
              </a:extLst>
            </p:cNvPr>
            <p:cNvSpPr/>
            <p:nvPr/>
          </p:nvSpPr>
          <p:spPr>
            <a:xfrm>
              <a:off x="891708" y="4598518"/>
              <a:ext cx="8306868" cy="1555919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37D0D190-FA36-4CC1-861A-9E9C1739A528}"/>
                </a:ext>
              </a:extLst>
            </p:cNvPr>
            <p:cNvSpPr/>
            <p:nvPr/>
          </p:nvSpPr>
          <p:spPr>
            <a:xfrm>
              <a:off x="886428" y="4598517"/>
              <a:ext cx="8312148" cy="461257"/>
            </a:xfrm>
            <a:prstGeom prst="rect">
              <a:avLst/>
            </a:prstGeom>
            <a:solidFill>
              <a:srgbClr val="0000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E6D34021-5175-4BEC-9735-DF1946387448}"/>
                </a:ext>
              </a:extLst>
            </p:cNvPr>
            <p:cNvSpPr txBox="1"/>
            <p:nvPr/>
          </p:nvSpPr>
          <p:spPr>
            <a:xfrm>
              <a:off x="1044108" y="4645644"/>
              <a:ext cx="807245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>
                  <a:solidFill>
                    <a:schemeClr val="bg1"/>
                  </a:solidFill>
                </a:rPr>
                <a:t>Alternative </a:t>
              </a:r>
              <a:r>
                <a:rPr lang="en-SG" dirty="0" smtClean="0">
                  <a:solidFill>
                    <a:schemeClr val="bg1"/>
                  </a:solidFill>
                </a:rPr>
                <a:t>definition (for simple graphs)</a:t>
              </a:r>
              <a:endParaRPr lang="en-SG" dirty="0">
                <a:solidFill>
                  <a:schemeClr val="bg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TextBox 26">
                  <a:extLst>
                    <a:ext uri="{FF2B5EF4-FFF2-40B4-BE49-F238E27FC236}">
                      <a16:creationId xmlns:a16="http://schemas.microsoft.com/office/drawing/2014/main" id="{FA8D2692-C8DD-4D39-B504-09E2A855DB57}"/>
                    </a:ext>
                  </a:extLst>
                </p:cNvPr>
                <p:cNvSpPr txBox="1"/>
                <p:nvPr/>
              </p:nvSpPr>
              <p:spPr>
                <a:xfrm>
                  <a:off x="985590" y="5059887"/>
                  <a:ext cx="8036948" cy="100732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spcAft>
                      <a:spcPts val="600"/>
                    </a:spcAft>
                    <a:tabLst>
                      <a:tab pos="174625" algn="l"/>
                    </a:tabLst>
                  </a:pPr>
                  <a:r>
                    <a:rPr lang="en-SG" dirty="0"/>
                    <a:t>Let </a:t>
                  </a:r>
                  <a14:m>
                    <m:oMath xmlns:m="http://schemas.openxmlformats.org/officeDocument/2006/math">
                      <m:r>
                        <a:rPr lang="en-SG" i="1" dirty="0" smtClean="0"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en-SG" b="0" i="1" dirty="0" smtClean="0">
                          <a:latin typeface="Cambria Math" panose="02040503050406030204" pitchFamily="18" charset="0"/>
                        </a:rPr>
                        <m:t>=(</m:t>
                      </m:r>
                      <m:sSub>
                        <m:sSubPr>
                          <m:ctrlPr>
                            <a:rPr lang="en-SG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SG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SG" i="1">
                              <a:latin typeface="Cambria Math" panose="02040503050406030204" pitchFamily="18" charset="0"/>
                            </a:rPr>
                            <m:t>𝐺</m:t>
                          </m:r>
                        </m:sub>
                      </m:sSub>
                      <m:r>
                        <a:rPr lang="en-SG" i="1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SG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SG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SG" i="1">
                              <a:latin typeface="Cambria Math" panose="02040503050406030204" pitchFamily="18" charset="0"/>
                            </a:rPr>
                            <m:t>𝐺</m:t>
                          </m:r>
                        </m:sub>
                      </m:sSub>
                      <m:r>
                        <a:rPr lang="en-SG" b="0" i="1" dirty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r>
                    <a:rPr lang="en-SG" dirty="0"/>
                    <a:t> and 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SG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SG" i="1" dirty="0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p>
                          <m:r>
                            <a:rPr lang="en-SG" i="1" dirty="0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SG" b="0" i="1" dirty="0" smtClean="0">
                          <a:latin typeface="Cambria Math" panose="02040503050406030204" pitchFamily="18" charset="0"/>
                        </a:rPr>
                        <m:t>=(</m:t>
                      </m:r>
                      <m:sSub>
                        <m:sSubPr>
                          <m:ctrlPr>
                            <a:rPr lang="en-SG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SG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sSup>
                            <m:sSupPr>
                              <m:ctrlPr>
                                <a:rPr lang="en-SG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SG" i="1"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</m:e>
                            <m:sup>
                              <m:r>
                                <a:rPr lang="en-SG" i="1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sub>
                      </m:sSub>
                      <m:r>
                        <a:rPr lang="en-SG" b="0" i="1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SG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SG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SG" i="1">
                              <a:latin typeface="Cambria Math" panose="02040503050406030204" pitchFamily="18" charset="0"/>
                            </a:rPr>
                            <m:t>𝐺</m:t>
                          </m:r>
                          <m:r>
                            <a:rPr lang="en-SG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b>
                      </m:sSub>
                      <m:r>
                        <a:rPr lang="en-SG" b="0" i="1" dirty="0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SG" i="1" dirty="0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a14:m>
                  <a:r>
                    <a:rPr lang="en-SG" dirty="0"/>
                    <a:t>be two </a:t>
                  </a:r>
                  <a:r>
                    <a:rPr lang="en-SG" dirty="0" smtClean="0"/>
                    <a:t>simple graphs</a:t>
                  </a:r>
                  <a:r>
                    <a:rPr lang="en-SG" dirty="0"/>
                    <a:t>. </a:t>
                  </a:r>
                </a:p>
                <a:p>
                  <a:pPr>
                    <a:spcAft>
                      <a:spcPts val="600"/>
                    </a:spcAft>
                    <a:tabLst>
                      <a:tab pos="174625" algn="l"/>
                      <a:tab pos="6370638" algn="l"/>
                    </a:tabLst>
                  </a:pPr>
                  <a14:m>
                    <m:oMath xmlns:m="http://schemas.openxmlformats.org/officeDocument/2006/math">
                      <m:r>
                        <a:rPr lang="en-SG" b="1" i="1" dirty="0" smtClean="0">
                          <a:latin typeface="Cambria Math" panose="02040503050406030204" pitchFamily="18" charset="0"/>
                        </a:rPr>
                        <m:t>𝑮</m:t>
                      </m:r>
                    </m:oMath>
                  </a14:m>
                  <a:r>
                    <a:rPr lang="en-SG" dirty="0"/>
                    <a:t> </a:t>
                  </a:r>
                  <a:r>
                    <a:rPr lang="en-SG" b="1" dirty="0"/>
                    <a:t>is isomorphic to </a:t>
                  </a:r>
                  <a14:m>
                    <m:oMath xmlns:m="http://schemas.openxmlformats.org/officeDocument/2006/math">
                      <m:r>
                        <a:rPr lang="en-SG" b="1" i="1" dirty="0" smtClean="0">
                          <a:latin typeface="Cambria Math" panose="02040503050406030204" pitchFamily="18" charset="0"/>
                        </a:rPr>
                        <m:t>𝑮</m:t>
                      </m:r>
                      <m:r>
                        <a:rPr lang="en-SG" b="1" i="1" dirty="0" smtClean="0">
                          <a:latin typeface="Cambria Math" panose="02040503050406030204" pitchFamily="18" charset="0"/>
                        </a:rPr>
                        <m:t>′</m:t>
                      </m:r>
                    </m:oMath>
                  </a14:m>
                  <a:r>
                    <a:rPr lang="en-SG" b="1" dirty="0"/>
                    <a:t> </a:t>
                  </a:r>
                  <a:r>
                    <a:rPr lang="en-SG" dirty="0"/>
                    <a:t>if and only if there exists a permutation </a:t>
                  </a:r>
                  <a14:m>
                    <m:oMath xmlns:m="http://schemas.openxmlformats.org/officeDocument/2006/math">
                      <m:r>
                        <a:rPr lang="en-SG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SG" i="1" dirty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sSub>
                        <m:sSubPr>
                          <m:ctrlPr>
                            <a:rPr lang="en-SG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SG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SG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𝐺</m:t>
                          </m:r>
                        </m:sub>
                      </m:sSub>
                      <m:sSub>
                        <m:sSubPr>
                          <m:ctrlPr>
                            <a:rPr lang="en-SG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SG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→</m:t>
                          </m:r>
                          <m:r>
                            <a:rPr lang="en-SG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sSup>
                            <m:sSupPr>
                              <m:ctrlPr>
                                <a:rPr lang="en-SG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SG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</m:e>
                            <m:sup>
                              <m:r>
                                <a:rPr lang="en-SG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sub>
                      </m:sSub>
                    </m:oMath>
                  </a14:m>
                  <a:r>
                    <a:rPr lang="en-SG" dirty="0"/>
                    <a:t> such that </a:t>
                  </a:r>
                  <a14:m>
                    <m:oMath xmlns:m="http://schemas.openxmlformats.org/officeDocument/2006/math">
                      <m:r>
                        <a:rPr lang="en-SG" b="0" i="1" smtClean="0">
                          <a:latin typeface="Cambria Math" panose="02040503050406030204" pitchFamily="18" charset="0"/>
                        </a:rPr>
                        <m:t>{</m:t>
                      </m:r>
                      <m:r>
                        <a:rPr lang="en-SG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SG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SG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SG" b="0" i="1" smtClean="0">
                          <a:latin typeface="Cambria Math" panose="02040503050406030204" pitchFamily="18" charset="0"/>
                        </a:rPr>
                        <m:t>}∈</m:t>
                      </m:r>
                      <m:sSub>
                        <m:sSubPr>
                          <m:ctrlPr>
                            <a:rPr lang="en-SG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SG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SG" i="1">
                              <a:latin typeface="Cambria Math" panose="02040503050406030204" pitchFamily="18" charset="0"/>
                            </a:rPr>
                            <m:t>𝐺</m:t>
                          </m:r>
                        </m:sub>
                      </m:sSub>
                    </m:oMath>
                  </a14:m>
                  <a:r>
                    <a:rPr lang="en-SG" dirty="0"/>
                    <a:t> </a:t>
                  </a:r>
                  <a:r>
                    <a:rPr lang="en-SG" dirty="0">
                      <a:sym typeface="Symbol" panose="05050102010706020507" pitchFamily="18" charset="2"/>
                    </a:rPr>
                    <a:t></a:t>
                  </a:r>
                  <a14:m>
                    <m:oMath xmlns:m="http://schemas.openxmlformats.org/officeDocument/2006/math">
                      <m:r>
                        <a:rPr lang="en-SG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SG" i="1">
                          <a:latin typeface="Cambria Math" panose="02040503050406030204" pitchFamily="18" charset="0"/>
                        </a:rPr>
                        <m:t>{</m:t>
                      </m:r>
                      <m:r>
                        <a:rPr lang="en-SG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SG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SG" i="1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SG" b="0" i="1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SG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SG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SG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SG" i="1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SG" b="0" i="1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SG" i="1">
                          <a:latin typeface="Cambria Math" panose="02040503050406030204" pitchFamily="18" charset="0"/>
                        </a:rPr>
                        <m:t>}∈</m:t>
                      </m:r>
                      <m:sSub>
                        <m:sSubPr>
                          <m:ctrlPr>
                            <a:rPr lang="en-SG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SG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SG" i="1">
                              <a:latin typeface="Cambria Math" panose="02040503050406030204" pitchFamily="18" charset="0"/>
                            </a:rPr>
                            <m:t>𝐺</m:t>
                          </m:r>
                          <m:r>
                            <a:rPr lang="en-SG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b>
                      </m:sSub>
                    </m:oMath>
                  </a14:m>
                  <a:r>
                    <a:rPr lang="en-SG" dirty="0"/>
                    <a:t>.</a:t>
                  </a:r>
                </a:p>
              </p:txBody>
            </p:sp>
          </mc:Choice>
          <mc:Fallback xmlns="">
            <p:sp>
              <p:nvSpPr>
                <p:cNvPr id="27" name="TextBox 26">
                  <a:extLst>
                    <a:ext uri="{FF2B5EF4-FFF2-40B4-BE49-F238E27FC236}">
                      <a16:creationId xmlns:a16="http://schemas.microsoft.com/office/drawing/2014/main" id="{FA8D2692-C8DD-4D39-B504-09E2A855DB5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85590" y="5059887"/>
                  <a:ext cx="8036948" cy="1007327"/>
                </a:xfrm>
                <a:prstGeom prst="rect">
                  <a:avLst/>
                </a:prstGeom>
                <a:blipFill>
                  <a:blip r:embed="rId5"/>
                  <a:stretch>
                    <a:fillRect l="-685" t="-3030" r="-305" b="-909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12991595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0" y="485733"/>
            <a:ext cx="9144000" cy="27699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endParaRPr lang="en-SG" sz="1050" dirty="0">
              <a:solidFill>
                <a:schemeClr val="bg1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16</a:t>
            </a:fld>
            <a:endParaRPr lang="en-SG" dirty="0"/>
          </a:p>
        </p:txBody>
      </p:sp>
      <p:sp>
        <p:nvSpPr>
          <p:cNvPr id="37" name="TextBox 36"/>
          <p:cNvSpPr txBox="1"/>
          <p:nvPr/>
        </p:nvSpPr>
        <p:spPr>
          <a:xfrm>
            <a:off x="0" y="495504"/>
            <a:ext cx="9144000" cy="303577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r>
              <a:rPr lang="en-SG" sz="1400" dirty="0">
                <a:solidFill>
                  <a:schemeClr val="bg1"/>
                </a:solidFill>
              </a:rPr>
              <a:t> 10.4 Planar Graphs</a:t>
            </a:r>
            <a:endParaRPr lang="en-SG" sz="11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3975" y="116401"/>
            <a:ext cx="24632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Summary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414246" y="2748496"/>
            <a:ext cx="8315507" cy="1391794"/>
            <a:chOff x="730522" y="4598517"/>
            <a:chExt cx="7980055" cy="1391794"/>
          </a:xfrm>
        </p:grpSpPr>
        <p:sp>
          <p:nvSpPr>
            <p:cNvPr id="23" name="Rectangle 22"/>
            <p:cNvSpPr/>
            <p:nvPr/>
          </p:nvSpPr>
          <p:spPr>
            <a:xfrm>
              <a:off x="730522" y="4598518"/>
              <a:ext cx="7980055" cy="1391793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730523" y="4598517"/>
              <a:ext cx="7980054" cy="416459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898473" y="4645644"/>
              <a:ext cx="70787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>
                  <a:solidFill>
                    <a:schemeClr val="bg1"/>
                  </a:solidFill>
                </a:rPr>
                <a:t>Euler’s Formula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95941" y="5066981"/>
              <a:ext cx="7756777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/>
                <a:t>For a connected planar simple graph </a:t>
              </a:r>
              <a:r>
                <a:rPr lang="en-SG" i="1" dirty="0"/>
                <a:t>G</a:t>
              </a:r>
              <a:r>
                <a:rPr lang="en-SG" dirty="0"/>
                <a:t> = (</a:t>
              </a:r>
              <a:r>
                <a:rPr lang="en-SG" i="1" dirty="0"/>
                <a:t>V</a:t>
              </a:r>
              <a:r>
                <a:rPr lang="en-SG" dirty="0"/>
                <a:t>, </a:t>
              </a:r>
              <a:r>
                <a:rPr lang="en-SG" i="1" dirty="0"/>
                <a:t>E</a:t>
              </a:r>
              <a:r>
                <a:rPr lang="en-SG" dirty="0"/>
                <a:t>) with </a:t>
              </a:r>
              <a:r>
                <a:rPr lang="en-SG" i="1" dirty="0"/>
                <a:t>e</a:t>
              </a:r>
              <a:r>
                <a:rPr lang="en-SG" dirty="0"/>
                <a:t> = |</a:t>
              </a:r>
              <a:r>
                <a:rPr lang="en-SG" i="1" dirty="0"/>
                <a:t>E</a:t>
              </a:r>
              <a:r>
                <a:rPr lang="en-SG" dirty="0"/>
                <a:t>| and </a:t>
              </a:r>
              <a:r>
                <a:rPr lang="en-SG" i="1" dirty="0"/>
                <a:t>v</a:t>
              </a:r>
              <a:r>
                <a:rPr lang="en-SG" dirty="0"/>
                <a:t> = |</a:t>
              </a:r>
              <a:r>
                <a:rPr lang="en-SG" i="1" dirty="0"/>
                <a:t>V</a:t>
              </a:r>
              <a:r>
                <a:rPr lang="en-SG" dirty="0"/>
                <a:t>|,  if we let </a:t>
              </a:r>
              <a:r>
                <a:rPr lang="en-SG" i="1" dirty="0"/>
                <a:t>f</a:t>
              </a:r>
              <a:r>
                <a:rPr lang="en-SG" dirty="0"/>
                <a:t> be the number of faces, then</a:t>
              </a:r>
            </a:p>
            <a:p>
              <a:pPr algn="ctr"/>
              <a:r>
                <a:rPr lang="en-SG" i="1" dirty="0">
                  <a:solidFill>
                    <a:srgbClr val="0000FF"/>
                  </a:solidFill>
                </a:rPr>
                <a:t>f</a:t>
              </a:r>
              <a:r>
                <a:rPr lang="en-SG" dirty="0">
                  <a:solidFill>
                    <a:srgbClr val="0000FF"/>
                  </a:solidFill>
                </a:rPr>
                <a:t> = </a:t>
              </a:r>
              <a:r>
                <a:rPr lang="en-SG" i="1" dirty="0">
                  <a:solidFill>
                    <a:srgbClr val="0000FF"/>
                  </a:solidFill>
                </a:rPr>
                <a:t>e</a:t>
              </a:r>
              <a:r>
                <a:rPr lang="en-SG" dirty="0">
                  <a:solidFill>
                    <a:srgbClr val="0000FF"/>
                  </a:solidFill>
                </a:rPr>
                <a:t> – </a:t>
              </a:r>
              <a:r>
                <a:rPr lang="en-SG" i="1" dirty="0">
                  <a:solidFill>
                    <a:srgbClr val="0000FF"/>
                  </a:solidFill>
                </a:rPr>
                <a:t>v</a:t>
              </a:r>
              <a:r>
                <a:rPr lang="en-SG" dirty="0">
                  <a:solidFill>
                    <a:srgbClr val="0000FF"/>
                  </a:solidFill>
                </a:rPr>
                <a:t> + 2</a:t>
              </a: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414246" y="1201850"/>
            <a:ext cx="8312150" cy="1219562"/>
            <a:chOff x="804419" y="4598517"/>
            <a:chExt cx="8312150" cy="1219562"/>
          </a:xfrm>
        </p:grpSpPr>
        <p:sp>
          <p:nvSpPr>
            <p:cNvPr id="33" name="Rectangle 32"/>
            <p:cNvSpPr/>
            <p:nvPr/>
          </p:nvSpPr>
          <p:spPr>
            <a:xfrm>
              <a:off x="804419" y="4598519"/>
              <a:ext cx="8312150" cy="121956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804419" y="4598517"/>
              <a:ext cx="8312150" cy="447237"/>
            </a:xfrm>
            <a:prstGeom prst="rect">
              <a:avLst/>
            </a:prstGeom>
            <a:solidFill>
              <a:srgbClr val="0000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925574" y="4645644"/>
              <a:ext cx="81909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>
                  <a:solidFill>
                    <a:schemeClr val="bg1"/>
                  </a:solidFill>
                </a:rPr>
                <a:t>Definition: Planar Graph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925573" y="5108751"/>
              <a:ext cx="802693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  <a:tabLst>
                  <a:tab pos="174625" algn="l"/>
                </a:tabLst>
              </a:pPr>
              <a:r>
                <a:rPr lang="en-SG" dirty="0"/>
                <a:t>A </a:t>
              </a:r>
              <a:r>
                <a:rPr lang="en-SG" b="1" dirty="0"/>
                <a:t>planar graph </a:t>
              </a:r>
              <a:r>
                <a:rPr lang="en-SG" dirty="0"/>
                <a:t>is a graph that can be drawn on a (two-dimensional) plane without edges crossing.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607437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17</a:t>
            </a:fld>
            <a:endParaRPr lang="en-SG" dirty="0"/>
          </a:p>
        </p:txBody>
      </p:sp>
      <p:sp>
        <p:nvSpPr>
          <p:cNvPr id="10" name="TextBox 9"/>
          <p:cNvSpPr txBox="1"/>
          <p:nvPr/>
        </p:nvSpPr>
        <p:spPr>
          <a:xfrm>
            <a:off x="1558977" y="1409075"/>
            <a:ext cx="6205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4800" dirty="0"/>
              <a:t>END OF FILE</a:t>
            </a:r>
          </a:p>
        </p:txBody>
      </p:sp>
    </p:spTree>
    <p:extLst>
      <p:ext uri="{BB962C8B-B14F-4D97-AF65-F5344CB8AC3E}">
        <p14:creationId xmlns:p14="http://schemas.microsoft.com/office/powerpoint/2010/main" val="2008885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0" y="485733"/>
            <a:ext cx="9144000" cy="27699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endParaRPr lang="en-SG" sz="1050" dirty="0">
              <a:solidFill>
                <a:schemeClr val="bg1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2</a:t>
            </a:fld>
            <a:endParaRPr lang="en-SG" dirty="0"/>
          </a:p>
        </p:txBody>
      </p:sp>
      <p:sp>
        <p:nvSpPr>
          <p:cNvPr id="37" name="TextBox 36"/>
          <p:cNvSpPr txBox="1"/>
          <p:nvPr/>
        </p:nvSpPr>
        <p:spPr>
          <a:xfrm>
            <a:off x="0" y="495504"/>
            <a:ext cx="9144000" cy="303577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r>
              <a:rPr lang="en-SG" sz="1400" dirty="0">
                <a:solidFill>
                  <a:schemeClr val="bg1"/>
                </a:solidFill>
              </a:rPr>
              <a:t>10. Graphs and Trees</a:t>
            </a:r>
            <a:endParaRPr lang="en-SG" sz="1100" dirty="0">
              <a:solidFill>
                <a:schemeClr val="bg1"/>
              </a:solidFill>
            </a:endParaRPr>
          </a:p>
        </p:txBody>
      </p:sp>
      <p:graphicFrame>
        <p:nvGraphicFramePr>
          <p:cNvPr id="9" name="Diagram 8"/>
          <p:cNvGraphicFramePr/>
          <p:nvPr/>
        </p:nvGraphicFramePr>
        <p:xfrm>
          <a:off x="567523" y="998375"/>
          <a:ext cx="7979318" cy="52064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7" name="TextBox 46">
            <a:extLst>
              <a:ext uri="{FF2B5EF4-FFF2-40B4-BE49-F238E27FC236}">
                <a16:creationId xmlns:a16="http://schemas.microsoft.com/office/drawing/2014/main" id="{2F7849C3-455C-4E2C-AFB8-00C5134DC270}"/>
              </a:ext>
            </a:extLst>
          </p:cNvPr>
          <p:cNvSpPr txBox="1"/>
          <p:nvPr/>
        </p:nvSpPr>
        <p:spPr>
          <a:xfrm>
            <a:off x="567522" y="6192588"/>
            <a:ext cx="6966287" cy="40011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Reference: Epp’s Chapter 10 Graphs and Trees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0" y="-14994"/>
            <a:ext cx="9144000" cy="51498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noAutofit/>
          </a:bodyPr>
          <a:lstStyle/>
          <a:p>
            <a:endParaRPr lang="en-SG" sz="1350" dirty="0"/>
          </a:p>
        </p:txBody>
      </p:sp>
      <p:sp>
        <p:nvSpPr>
          <p:cNvPr id="67" name="TextBox 66"/>
          <p:cNvSpPr txBox="1"/>
          <p:nvPr/>
        </p:nvSpPr>
        <p:spPr>
          <a:xfrm>
            <a:off x="0" y="-643"/>
            <a:ext cx="9144000" cy="46166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  <a:tab pos="1543050" algn="l"/>
                <a:tab pos="2289572" algn="l"/>
                <a:tab pos="3025379" algn="l"/>
                <a:tab pos="3701654" algn="l"/>
                <a:tab pos="4579144" algn="l"/>
                <a:tab pos="5314950" algn="l"/>
                <a:tab pos="5849541" algn="l"/>
                <a:tab pos="6727031" algn="l"/>
                <a:tab pos="7261622" algn="l"/>
                <a:tab pos="8008144" algn="l"/>
                <a:tab pos="8612981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r>
              <a:rPr lang="en-SG" sz="1200" dirty="0">
                <a:solidFill>
                  <a:schemeClr val="bg1"/>
                </a:solidFill>
              </a:rPr>
              <a:t> Graphs: Introduction</a:t>
            </a:r>
            <a:r>
              <a:rPr lang="en-SG" sz="12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	</a:t>
            </a:r>
            <a:r>
              <a:rPr lang="en-SG" sz="1200" dirty="0">
                <a:solidFill>
                  <a:schemeClr val="bg1"/>
                </a:solidFill>
              </a:rPr>
              <a:t>	Trails, Paths, and Circuits	Matrix Representations	Isomorphism and Planar Graphs</a:t>
            </a:r>
            <a:endParaRPr lang="en-SG" sz="1050" dirty="0">
              <a:solidFill>
                <a:schemeClr val="bg1"/>
              </a:solidFill>
            </a:endParaRPr>
          </a:p>
        </p:txBody>
      </p:sp>
      <p:sp>
        <p:nvSpPr>
          <p:cNvPr id="68" name="Oval 67"/>
          <p:cNvSpPr/>
          <p:nvPr/>
        </p:nvSpPr>
        <p:spPr>
          <a:xfrm>
            <a:off x="324356" y="303853"/>
            <a:ext cx="90767" cy="74303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 sz="1350" dirty="0"/>
          </a:p>
        </p:txBody>
      </p:sp>
      <p:sp>
        <p:nvSpPr>
          <p:cNvPr id="69" name="Oval 68"/>
          <p:cNvSpPr/>
          <p:nvPr/>
        </p:nvSpPr>
        <p:spPr>
          <a:xfrm>
            <a:off x="476756" y="303853"/>
            <a:ext cx="90767" cy="74303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 sz="1350" dirty="0"/>
          </a:p>
        </p:txBody>
      </p:sp>
      <p:sp>
        <p:nvSpPr>
          <p:cNvPr id="70" name="Oval 69"/>
          <p:cNvSpPr/>
          <p:nvPr/>
        </p:nvSpPr>
        <p:spPr>
          <a:xfrm>
            <a:off x="649441" y="303853"/>
            <a:ext cx="90767" cy="74303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 sz="1350" dirty="0"/>
          </a:p>
        </p:txBody>
      </p:sp>
      <p:sp>
        <p:nvSpPr>
          <p:cNvPr id="71" name="Oval 70"/>
          <p:cNvSpPr/>
          <p:nvPr/>
        </p:nvSpPr>
        <p:spPr>
          <a:xfrm>
            <a:off x="4672519" y="303853"/>
            <a:ext cx="90767" cy="74303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 sz="1350" dirty="0"/>
          </a:p>
        </p:txBody>
      </p:sp>
      <p:sp>
        <p:nvSpPr>
          <p:cNvPr id="72" name="Oval 71"/>
          <p:cNvSpPr/>
          <p:nvPr/>
        </p:nvSpPr>
        <p:spPr>
          <a:xfrm>
            <a:off x="4824919" y="303853"/>
            <a:ext cx="90767" cy="74303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 sz="1350" dirty="0"/>
          </a:p>
        </p:txBody>
      </p:sp>
      <p:sp>
        <p:nvSpPr>
          <p:cNvPr id="73" name="Oval 72"/>
          <p:cNvSpPr/>
          <p:nvPr/>
        </p:nvSpPr>
        <p:spPr>
          <a:xfrm>
            <a:off x="4997604" y="303853"/>
            <a:ext cx="90767" cy="74303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 sz="1350" dirty="0"/>
          </a:p>
        </p:txBody>
      </p:sp>
      <p:sp>
        <p:nvSpPr>
          <p:cNvPr id="74" name="Oval 73"/>
          <p:cNvSpPr/>
          <p:nvPr/>
        </p:nvSpPr>
        <p:spPr>
          <a:xfrm>
            <a:off x="5181869" y="303853"/>
            <a:ext cx="90767" cy="74303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 sz="1350" dirty="0"/>
          </a:p>
        </p:txBody>
      </p:sp>
      <p:sp>
        <p:nvSpPr>
          <p:cNvPr id="75" name="Oval 74"/>
          <p:cNvSpPr/>
          <p:nvPr/>
        </p:nvSpPr>
        <p:spPr>
          <a:xfrm>
            <a:off x="5334269" y="303853"/>
            <a:ext cx="90767" cy="74303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 sz="1350" dirty="0"/>
          </a:p>
        </p:txBody>
      </p:sp>
      <p:sp>
        <p:nvSpPr>
          <p:cNvPr id="76" name="Oval 75"/>
          <p:cNvSpPr/>
          <p:nvPr/>
        </p:nvSpPr>
        <p:spPr>
          <a:xfrm>
            <a:off x="814454" y="303853"/>
            <a:ext cx="90767" cy="74303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 sz="1350" dirty="0"/>
          </a:p>
        </p:txBody>
      </p:sp>
      <p:sp>
        <p:nvSpPr>
          <p:cNvPr id="77" name="Oval 76"/>
          <p:cNvSpPr/>
          <p:nvPr/>
        </p:nvSpPr>
        <p:spPr>
          <a:xfrm>
            <a:off x="2381420" y="303853"/>
            <a:ext cx="90767" cy="74303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 sz="1350" dirty="0"/>
          </a:p>
        </p:txBody>
      </p:sp>
      <p:sp>
        <p:nvSpPr>
          <p:cNvPr id="78" name="Oval 77"/>
          <p:cNvSpPr/>
          <p:nvPr/>
        </p:nvSpPr>
        <p:spPr>
          <a:xfrm>
            <a:off x="2549371" y="303853"/>
            <a:ext cx="90767" cy="74303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 sz="1350" dirty="0"/>
          </a:p>
        </p:txBody>
      </p:sp>
      <p:sp>
        <p:nvSpPr>
          <p:cNvPr id="79" name="Oval 78"/>
          <p:cNvSpPr/>
          <p:nvPr/>
        </p:nvSpPr>
        <p:spPr>
          <a:xfrm>
            <a:off x="992590" y="303853"/>
            <a:ext cx="90767" cy="74303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 sz="1350" dirty="0"/>
          </a:p>
        </p:txBody>
      </p:sp>
      <p:sp>
        <p:nvSpPr>
          <p:cNvPr id="80" name="Oval 79"/>
          <p:cNvSpPr/>
          <p:nvPr/>
        </p:nvSpPr>
        <p:spPr>
          <a:xfrm>
            <a:off x="2733636" y="303853"/>
            <a:ext cx="90767" cy="74303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 sz="1350" dirty="0"/>
          </a:p>
        </p:txBody>
      </p:sp>
      <p:sp>
        <p:nvSpPr>
          <p:cNvPr id="81" name="Oval 80"/>
          <p:cNvSpPr/>
          <p:nvPr/>
        </p:nvSpPr>
        <p:spPr>
          <a:xfrm>
            <a:off x="2901587" y="303853"/>
            <a:ext cx="90767" cy="74303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 sz="1350" dirty="0"/>
          </a:p>
        </p:txBody>
      </p:sp>
      <p:sp>
        <p:nvSpPr>
          <p:cNvPr id="82" name="Oval 81"/>
          <p:cNvSpPr/>
          <p:nvPr/>
        </p:nvSpPr>
        <p:spPr>
          <a:xfrm>
            <a:off x="3085884" y="303853"/>
            <a:ext cx="90767" cy="74303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 sz="1350" dirty="0"/>
          </a:p>
        </p:txBody>
      </p:sp>
      <p:sp>
        <p:nvSpPr>
          <p:cNvPr id="83" name="Oval 82"/>
          <p:cNvSpPr/>
          <p:nvPr/>
        </p:nvSpPr>
        <p:spPr>
          <a:xfrm>
            <a:off x="6802536" y="303853"/>
            <a:ext cx="90767" cy="74303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 sz="1350" dirty="0"/>
          </a:p>
        </p:txBody>
      </p:sp>
      <p:sp>
        <p:nvSpPr>
          <p:cNvPr id="84" name="Oval 83"/>
          <p:cNvSpPr/>
          <p:nvPr/>
        </p:nvSpPr>
        <p:spPr>
          <a:xfrm>
            <a:off x="6980416" y="303853"/>
            <a:ext cx="90767" cy="74303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 sz="1350" dirty="0"/>
          </a:p>
        </p:txBody>
      </p:sp>
      <p:sp>
        <p:nvSpPr>
          <p:cNvPr id="85" name="Oval 84"/>
          <p:cNvSpPr/>
          <p:nvPr/>
        </p:nvSpPr>
        <p:spPr>
          <a:xfrm>
            <a:off x="7148367" y="303853"/>
            <a:ext cx="90767" cy="74303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 sz="1350" dirty="0"/>
          </a:p>
        </p:txBody>
      </p:sp>
    </p:spTree>
    <p:extLst>
      <p:ext uri="{BB962C8B-B14F-4D97-AF65-F5344CB8AC3E}">
        <p14:creationId xmlns:p14="http://schemas.microsoft.com/office/powerpoint/2010/main" val="10931233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0" y="485733"/>
            <a:ext cx="9144000" cy="27699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endParaRPr lang="en-SG" sz="1050" dirty="0">
              <a:solidFill>
                <a:schemeClr val="bg1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6457950" y="6214593"/>
            <a:ext cx="2057400" cy="365125"/>
          </a:xfrm>
        </p:spPr>
        <p:txBody>
          <a:bodyPr/>
          <a:lstStyle/>
          <a:p>
            <a:fld id="{3945BCA7-BE1F-44EA-8FAA-E97CADA8B770}" type="slidenum">
              <a:rPr lang="en-SG" smtClean="0"/>
              <a:t>3</a:t>
            </a:fld>
            <a:endParaRPr lang="en-SG" dirty="0"/>
          </a:p>
        </p:txBody>
      </p:sp>
      <p:sp>
        <p:nvSpPr>
          <p:cNvPr id="37" name="TextBox 36"/>
          <p:cNvSpPr txBox="1"/>
          <p:nvPr/>
        </p:nvSpPr>
        <p:spPr>
          <a:xfrm>
            <a:off x="0" y="495504"/>
            <a:ext cx="9144000" cy="303577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r>
              <a:rPr lang="en-SG" sz="1400" dirty="0">
                <a:solidFill>
                  <a:schemeClr val="bg1"/>
                </a:solidFill>
              </a:rPr>
              <a:t>10.1 Definitions and Basic Properties</a:t>
            </a:r>
            <a:endParaRPr lang="en-SG" sz="11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3975" y="116401"/>
            <a:ext cx="24632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Summary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578761" y="911774"/>
                <a:ext cx="8037149" cy="1348126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/>
                  <a:t>An </a:t>
                </a:r>
                <a:r>
                  <a:rPr lang="en-US" sz="2000" b="1" dirty="0"/>
                  <a:t>undirected graph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=(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/>
                  <a:t> consists of </a:t>
                </a:r>
              </a:p>
              <a:p>
                <a:pPr marL="404813" indent="-234950">
                  <a:buFont typeface="Wingdings" panose="05000000000000000000" pitchFamily="2" charset="2"/>
                  <a:buChar char="§"/>
                </a:pPr>
                <a:r>
                  <a:rPr lang="en-US" sz="2000" dirty="0"/>
                  <a:t>a set of vertices </a:t>
                </a:r>
                <a14:m>
                  <m:oMath xmlns:m="http://schemas.openxmlformats.org/officeDocument/2006/math">
                    <m:r>
                      <a:rPr lang="en-SG" sz="2000" i="1" dirty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={</m:t>
                    </m:r>
                    <m:sSub>
                      <m:sSub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i="1" dirty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000" i="1" dirty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0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⋯,</m:t>
                    </m:r>
                    <m:sSub>
                      <m:sSubPr>
                        <m:ctrlPr>
                          <a:rPr lang="en-US" sz="20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sz="20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sz="2000" i="1" dirty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en-SG" sz="2000" dirty="0"/>
                  <a:t> </a:t>
                </a:r>
                <a:r>
                  <a:rPr lang="en-US" sz="2000" dirty="0"/>
                  <a:t>, and </a:t>
                </a:r>
              </a:p>
              <a:p>
                <a:pPr marL="404813" indent="-234950">
                  <a:buFont typeface="Wingdings" panose="05000000000000000000" pitchFamily="2" charset="2"/>
                  <a:buChar char="§"/>
                </a:pPr>
                <a:r>
                  <a:rPr lang="en-US" sz="2000" dirty="0"/>
                  <a:t>a set of (undirected) edges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={</m:t>
                    </m:r>
                    <m:sSub>
                      <m:sSub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i="1" dirty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000" i="1" dirty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0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⋯,</m:t>
                    </m:r>
                    <m:sSub>
                      <m:sSubPr>
                        <m:ctrlPr>
                          <a:rPr lang="en-US" sz="20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sz="20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sz="2000" i="1" dirty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en-US" sz="2000" dirty="0"/>
                  <a:t>.</a:t>
                </a:r>
              </a:p>
              <a:p>
                <a:pPr marL="404813" indent="-234950">
                  <a:buFont typeface="Wingdings" panose="05000000000000000000" pitchFamily="2" charset="2"/>
                  <a:buChar char="§"/>
                </a:pPr>
                <a:r>
                  <a:rPr lang="en-US" sz="2000" dirty="0"/>
                  <a:t>An (undirected) edge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r>
                  <a:rPr lang="en-US" sz="2000" dirty="0"/>
                  <a:t> connecting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000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sz="2000" dirty="0"/>
                  <a:t> is denoted as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𝑒</m:t>
                        </m:r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={</m:t>
                        </m:r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000" i="1" dirty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sz="2000" i="1" dirty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en-US" sz="2000" dirty="0"/>
                  <a:t>.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761" y="911774"/>
                <a:ext cx="8037149" cy="1348126"/>
              </a:xfrm>
              <a:prstGeom prst="rect">
                <a:avLst/>
              </a:prstGeom>
              <a:blipFill>
                <a:blip r:embed="rId3"/>
                <a:stretch>
                  <a:fillRect l="-758" t="-2242" b="-5381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7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60" r="59047"/>
          <a:stretch/>
        </p:blipFill>
        <p:spPr bwMode="auto">
          <a:xfrm>
            <a:off x="515865" y="2372594"/>
            <a:ext cx="2464233" cy="3885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4994774" y="2417708"/>
            <a:ext cx="2926351" cy="7078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i="1" dirty="0"/>
              <a:t>V</a:t>
            </a:r>
            <a:r>
              <a:rPr lang="en-US" sz="2000" dirty="0"/>
              <a:t> = {</a:t>
            </a:r>
            <a:r>
              <a:rPr lang="en-US" sz="2000" i="1" dirty="0"/>
              <a:t>v</a:t>
            </a:r>
            <a:r>
              <a:rPr lang="en-US" sz="2000" baseline="-25000" dirty="0"/>
              <a:t>1</a:t>
            </a:r>
            <a:r>
              <a:rPr lang="en-US" sz="2000" dirty="0"/>
              <a:t>, </a:t>
            </a:r>
            <a:r>
              <a:rPr lang="en-US" sz="2000" i="1" dirty="0"/>
              <a:t>v</a:t>
            </a:r>
            <a:r>
              <a:rPr lang="en-US" sz="2000" baseline="-25000" dirty="0"/>
              <a:t>2</a:t>
            </a:r>
            <a:r>
              <a:rPr lang="en-US" sz="2000" dirty="0"/>
              <a:t>, </a:t>
            </a:r>
            <a:r>
              <a:rPr lang="en-US" sz="2000" i="1" dirty="0"/>
              <a:t>v</a:t>
            </a:r>
            <a:r>
              <a:rPr lang="en-US" sz="2000" baseline="-25000" dirty="0"/>
              <a:t>3</a:t>
            </a:r>
            <a:r>
              <a:rPr lang="en-US" sz="2000" dirty="0"/>
              <a:t>, </a:t>
            </a:r>
            <a:r>
              <a:rPr lang="en-US" sz="2000" i="1" dirty="0"/>
              <a:t>v</a:t>
            </a:r>
            <a:r>
              <a:rPr lang="en-US" sz="2000" baseline="-25000" dirty="0"/>
              <a:t>4</a:t>
            </a:r>
            <a:r>
              <a:rPr lang="en-US" sz="2000" dirty="0"/>
              <a:t>, </a:t>
            </a:r>
            <a:r>
              <a:rPr lang="en-US" sz="2000" i="1" dirty="0"/>
              <a:t>v</a:t>
            </a:r>
            <a:r>
              <a:rPr lang="en-US" sz="2000" baseline="-25000" dirty="0"/>
              <a:t>5</a:t>
            </a:r>
            <a:r>
              <a:rPr lang="en-US" sz="2000" dirty="0"/>
              <a:t>, </a:t>
            </a:r>
            <a:r>
              <a:rPr lang="en-US" sz="2000" i="1" dirty="0"/>
              <a:t>v</a:t>
            </a:r>
            <a:r>
              <a:rPr lang="en-US" sz="2000" baseline="-25000" dirty="0"/>
              <a:t>6</a:t>
            </a:r>
            <a:r>
              <a:rPr lang="en-US" sz="2000" dirty="0"/>
              <a:t>, </a:t>
            </a:r>
            <a:r>
              <a:rPr lang="en-US" sz="2000" i="1" dirty="0"/>
              <a:t>v</a:t>
            </a:r>
            <a:r>
              <a:rPr lang="en-US" sz="2000" baseline="-25000" dirty="0"/>
              <a:t>7</a:t>
            </a:r>
            <a:r>
              <a:rPr lang="en-US" sz="2000" dirty="0"/>
              <a:t>}</a:t>
            </a:r>
          </a:p>
          <a:p>
            <a:r>
              <a:rPr lang="en-US" sz="2000" i="1" dirty="0"/>
              <a:t>E</a:t>
            </a:r>
            <a:r>
              <a:rPr lang="en-US" sz="2000" dirty="0"/>
              <a:t> = {</a:t>
            </a:r>
            <a:r>
              <a:rPr lang="en-US" sz="2000" i="1" dirty="0"/>
              <a:t>e</a:t>
            </a:r>
            <a:r>
              <a:rPr lang="en-US" sz="2000" baseline="-25000" dirty="0"/>
              <a:t>1</a:t>
            </a:r>
            <a:r>
              <a:rPr lang="en-US" sz="2000" dirty="0"/>
              <a:t>, </a:t>
            </a:r>
            <a:r>
              <a:rPr lang="en-US" sz="2000" i="1" dirty="0"/>
              <a:t>e</a:t>
            </a:r>
            <a:r>
              <a:rPr lang="en-US" sz="2000" baseline="-25000" dirty="0"/>
              <a:t>2</a:t>
            </a:r>
            <a:r>
              <a:rPr lang="en-US" sz="2000" dirty="0"/>
              <a:t>, </a:t>
            </a:r>
            <a:r>
              <a:rPr lang="en-US" sz="2000" i="1" dirty="0"/>
              <a:t>e</a:t>
            </a:r>
            <a:r>
              <a:rPr lang="en-US" sz="2000" baseline="-25000" dirty="0"/>
              <a:t>3</a:t>
            </a:r>
            <a:r>
              <a:rPr lang="en-US" sz="2000" dirty="0"/>
              <a:t>, </a:t>
            </a:r>
            <a:r>
              <a:rPr lang="en-US" sz="2000" i="1" dirty="0"/>
              <a:t>e</a:t>
            </a:r>
            <a:r>
              <a:rPr lang="en-US" sz="2000" baseline="-25000" dirty="0"/>
              <a:t>4</a:t>
            </a:r>
            <a:r>
              <a:rPr lang="en-US" sz="2000" dirty="0"/>
              <a:t>, </a:t>
            </a:r>
            <a:r>
              <a:rPr lang="en-US" sz="2000" i="1" dirty="0"/>
              <a:t>e</a:t>
            </a:r>
            <a:r>
              <a:rPr lang="en-US" sz="2000" baseline="-25000" dirty="0"/>
              <a:t>5</a:t>
            </a:r>
            <a:r>
              <a:rPr lang="en-US" sz="2000" dirty="0"/>
              <a:t>, </a:t>
            </a:r>
            <a:r>
              <a:rPr lang="en-US" sz="2000" i="1" dirty="0"/>
              <a:t>e</a:t>
            </a:r>
            <a:r>
              <a:rPr lang="en-US" sz="2000" baseline="-25000" dirty="0"/>
              <a:t>6</a:t>
            </a:r>
            <a:r>
              <a:rPr lang="en-US" sz="2000" dirty="0"/>
              <a:t>}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936215" y="3339583"/>
            <a:ext cx="1799500" cy="163121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i="1" dirty="0"/>
              <a:t>e</a:t>
            </a:r>
            <a:r>
              <a:rPr lang="en-US" sz="2000" baseline="-25000" dirty="0"/>
              <a:t>1</a:t>
            </a:r>
            <a:r>
              <a:rPr lang="en-US" sz="2000" dirty="0"/>
              <a:t> = {</a:t>
            </a:r>
            <a:r>
              <a:rPr lang="en-US" sz="2000" i="1" dirty="0"/>
              <a:t>v</a:t>
            </a:r>
            <a:r>
              <a:rPr lang="en-US" sz="2000" baseline="-25000" dirty="0"/>
              <a:t>1</a:t>
            </a:r>
            <a:r>
              <a:rPr lang="en-US" sz="2000" dirty="0"/>
              <a:t>, </a:t>
            </a:r>
            <a:r>
              <a:rPr lang="en-US" sz="2000" i="1" dirty="0"/>
              <a:t>v</a:t>
            </a:r>
            <a:r>
              <a:rPr lang="en-US" sz="2000" baseline="-25000" dirty="0"/>
              <a:t>4</a:t>
            </a:r>
            <a:r>
              <a:rPr lang="en-US" sz="2000" dirty="0"/>
              <a:t>}</a:t>
            </a:r>
          </a:p>
          <a:p>
            <a:r>
              <a:rPr lang="en-US" sz="2000" i="1" dirty="0"/>
              <a:t>e</a:t>
            </a:r>
            <a:r>
              <a:rPr lang="en-US" sz="2000" baseline="-25000" dirty="0"/>
              <a:t>2</a:t>
            </a:r>
            <a:r>
              <a:rPr lang="en-US" sz="2000" dirty="0"/>
              <a:t> =</a:t>
            </a:r>
            <a:r>
              <a:rPr lang="en-US" sz="2000" i="1" dirty="0"/>
              <a:t> e</a:t>
            </a:r>
            <a:r>
              <a:rPr lang="en-US" sz="2000" baseline="-25000" dirty="0"/>
              <a:t>3</a:t>
            </a:r>
            <a:r>
              <a:rPr lang="en-US" sz="2000" dirty="0"/>
              <a:t> = {</a:t>
            </a:r>
            <a:r>
              <a:rPr lang="en-US" sz="2000" i="1" dirty="0"/>
              <a:t>v</a:t>
            </a:r>
            <a:r>
              <a:rPr lang="en-US" sz="2000" baseline="-25000" dirty="0"/>
              <a:t>2</a:t>
            </a:r>
            <a:r>
              <a:rPr lang="en-US" sz="2000" dirty="0"/>
              <a:t>, </a:t>
            </a:r>
            <a:r>
              <a:rPr lang="en-US" sz="2000" i="1" dirty="0"/>
              <a:t>v</a:t>
            </a:r>
            <a:r>
              <a:rPr lang="en-US" sz="2000" baseline="-25000" dirty="0"/>
              <a:t>3</a:t>
            </a:r>
            <a:r>
              <a:rPr lang="en-US" sz="2000" dirty="0"/>
              <a:t>}</a:t>
            </a:r>
          </a:p>
          <a:p>
            <a:r>
              <a:rPr lang="en-US" sz="2000" i="1" dirty="0"/>
              <a:t>e</a:t>
            </a:r>
            <a:r>
              <a:rPr lang="en-US" sz="2000" baseline="-25000" dirty="0"/>
              <a:t>4</a:t>
            </a:r>
            <a:r>
              <a:rPr lang="en-US" sz="2000" dirty="0"/>
              <a:t> = {</a:t>
            </a:r>
            <a:r>
              <a:rPr lang="en-US" sz="2000" i="1" dirty="0"/>
              <a:t>v</a:t>
            </a:r>
            <a:r>
              <a:rPr lang="en-US" sz="2000" baseline="-25000" dirty="0"/>
              <a:t>3</a:t>
            </a:r>
            <a:r>
              <a:rPr lang="en-US" sz="2000" dirty="0"/>
              <a:t>, </a:t>
            </a:r>
            <a:r>
              <a:rPr lang="en-US" sz="2000" i="1" dirty="0"/>
              <a:t>v</a:t>
            </a:r>
            <a:r>
              <a:rPr lang="en-US" sz="2000" baseline="-25000" dirty="0"/>
              <a:t>4</a:t>
            </a:r>
            <a:r>
              <a:rPr lang="en-US" sz="2000" dirty="0"/>
              <a:t>}</a:t>
            </a:r>
          </a:p>
          <a:p>
            <a:r>
              <a:rPr lang="en-US" sz="2000" i="1" dirty="0"/>
              <a:t>e</a:t>
            </a:r>
            <a:r>
              <a:rPr lang="en-US" sz="2000" baseline="-25000" dirty="0"/>
              <a:t>5</a:t>
            </a:r>
            <a:r>
              <a:rPr lang="en-US" sz="2000" dirty="0"/>
              <a:t> = {</a:t>
            </a:r>
            <a:r>
              <a:rPr lang="en-US" sz="2000" i="1" dirty="0"/>
              <a:t>v</a:t>
            </a:r>
            <a:r>
              <a:rPr lang="en-US" sz="2000" baseline="-25000" dirty="0"/>
              <a:t>4</a:t>
            </a:r>
            <a:r>
              <a:rPr lang="en-US" sz="2000" dirty="0"/>
              <a:t>, </a:t>
            </a:r>
            <a:r>
              <a:rPr lang="en-US" sz="2000" i="1" dirty="0"/>
              <a:t>v</a:t>
            </a:r>
            <a:r>
              <a:rPr lang="en-US" sz="2000" baseline="-25000" dirty="0"/>
              <a:t>4</a:t>
            </a:r>
            <a:r>
              <a:rPr lang="en-US" sz="2000" dirty="0"/>
              <a:t>}</a:t>
            </a:r>
          </a:p>
          <a:p>
            <a:r>
              <a:rPr lang="en-US" sz="2000" i="1" dirty="0"/>
              <a:t>e</a:t>
            </a:r>
            <a:r>
              <a:rPr lang="en-US" sz="2000" baseline="-25000" dirty="0"/>
              <a:t>6</a:t>
            </a:r>
            <a:r>
              <a:rPr lang="en-US" sz="2000" dirty="0"/>
              <a:t> = {</a:t>
            </a:r>
            <a:r>
              <a:rPr lang="en-US" sz="2000" i="1" dirty="0"/>
              <a:t>v</a:t>
            </a:r>
            <a:r>
              <a:rPr lang="en-US" sz="2000" baseline="-25000" dirty="0"/>
              <a:t>6</a:t>
            </a:r>
            <a:r>
              <a:rPr lang="en-US" sz="2000" dirty="0"/>
              <a:t>, </a:t>
            </a:r>
            <a:r>
              <a:rPr lang="en-US" sz="2000" i="1" dirty="0"/>
              <a:t>v</a:t>
            </a:r>
            <a:r>
              <a:rPr lang="en-US" sz="2000" baseline="-25000" dirty="0"/>
              <a:t>7</a:t>
            </a:r>
            <a:r>
              <a:rPr lang="en-US" sz="2000" dirty="0"/>
              <a:t>}</a:t>
            </a:r>
          </a:p>
        </p:txBody>
      </p:sp>
      <p:pic>
        <p:nvPicPr>
          <p:cNvPr id="20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089" r="25047" b="54125"/>
          <a:stretch/>
        </p:blipFill>
        <p:spPr bwMode="auto">
          <a:xfrm>
            <a:off x="2980098" y="2372594"/>
            <a:ext cx="1591902" cy="17825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147" t="6922" r="1719" b="54125"/>
          <a:stretch/>
        </p:blipFill>
        <p:spPr bwMode="auto">
          <a:xfrm>
            <a:off x="3413621" y="3984171"/>
            <a:ext cx="914400" cy="1513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extBox 21"/>
          <p:cNvSpPr txBox="1"/>
          <p:nvPr/>
        </p:nvSpPr>
        <p:spPr>
          <a:xfrm>
            <a:off x="4597336" y="5177569"/>
            <a:ext cx="3942078" cy="101566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Edges </a:t>
            </a:r>
            <a:r>
              <a:rPr lang="en-US" sz="2000" dirty="0">
                <a:solidFill>
                  <a:srgbClr val="C00000"/>
                </a:solidFill>
              </a:rPr>
              <a:t>incident</a:t>
            </a:r>
            <a:r>
              <a:rPr lang="en-US" sz="2000" dirty="0"/>
              <a:t> on </a:t>
            </a:r>
            <a:r>
              <a:rPr lang="en-US" sz="2000" i="1" dirty="0"/>
              <a:t>v</a:t>
            </a:r>
            <a:r>
              <a:rPr lang="en-US" sz="2000" baseline="-25000" dirty="0"/>
              <a:t>4</a:t>
            </a:r>
            <a:r>
              <a:rPr lang="en-US" sz="2000" dirty="0"/>
              <a:t>: </a:t>
            </a:r>
            <a:r>
              <a:rPr lang="en-US" sz="2000" i="1" dirty="0"/>
              <a:t>e</a:t>
            </a:r>
            <a:r>
              <a:rPr lang="en-US" sz="2000" baseline="-25000" dirty="0"/>
              <a:t>1</a:t>
            </a:r>
            <a:r>
              <a:rPr lang="en-US" sz="2000" dirty="0"/>
              <a:t>, </a:t>
            </a:r>
            <a:r>
              <a:rPr lang="en-US" sz="2000" i="1" dirty="0"/>
              <a:t>e</a:t>
            </a:r>
            <a:r>
              <a:rPr lang="en-US" sz="2000" baseline="-25000" dirty="0"/>
              <a:t>4</a:t>
            </a:r>
            <a:r>
              <a:rPr lang="en-US" sz="2000" dirty="0"/>
              <a:t> and </a:t>
            </a:r>
            <a:r>
              <a:rPr lang="en-US" sz="2000" i="1" dirty="0"/>
              <a:t>e</a:t>
            </a:r>
            <a:r>
              <a:rPr lang="en-US" sz="2000" baseline="-25000" dirty="0"/>
              <a:t>5.</a:t>
            </a:r>
            <a:endParaRPr lang="en-US" sz="2000" dirty="0"/>
          </a:p>
          <a:p>
            <a:r>
              <a:rPr lang="en-US" sz="2000" dirty="0"/>
              <a:t>Vertices </a:t>
            </a:r>
            <a:r>
              <a:rPr lang="en-US" sz="2000" dirty="0">
                <a:solidFill>
                  <a:srgbClr val="C00000"/>
                </a:solidFill>
              </a:rPr>
              <a:t>adjacent</a:t>
            </a:r>
            <a:r>
              <a:rPr lang="en-US" sz="2000" dirty="0"/>
              <a:t> to </a:t>
            </a:r>
            <a:r>
              <a:rPr lang="en-US" sz="2000" i="1" dirty="0"/>
              <a:t>v</a:t>
            </a:r>
            <a:r>
              <a:rPr lang="en-US" sz="2000" baseline="-25000" dirty="0"/>
              <a:t>4</a:t>
            </a:r>
            <a:r>
              <a:rPr lang="en-US" sz="2000" dirty="0"/>
              <a:t>: </a:t>
            </a:r>
            <a:r>
              <a:rPr lang="en-US" sz="2000" i="1" dirty="0"/>
              <a:t>v</a:t>
            </a:r>
            <a:r>
              <a:rPr lang="en-US" sz="2000" baseline="-25000" dirty="0"/>
              <a:t>1</a:t>
            </a:r>
            <a:r>
              <a:rPr lang="en-US" sz="2000" dirty="0"/>
              <a:t>, </a:t>
            </a:r>
            <a:r>
              <a:rPr lang="en-US" sz="2000" i="1" dirty="0"/>
              <a:t>v</a:t>
            </a:r>
            <a:r>
              <a:rPr lang="en-US" sz="2000" baseline="-25000" dirty="0"/>
              <a:t>3</a:t>
            </a:r>
            <a:r>
              <a:rPr lang="en-US" sz="2000" dirty="0"/>
              <a:t> and </a:t>
            </a:r>
            <a:r>
              <a:rPr lang="en-US" sz="2000" i="1" dirty="0"/>
              <a:t>v</a:t>
            </a:r>
            <a:r>
              <a:rPr lang="en-US" sz="2000" baseline="-25000" dirty="0"/>
              <a:t>4.</a:t>
            </a:r>
            <a:endParaRPr lang="en-US" sz="2000" dirty="0"/>
          </a:p>
          <a:p>
            <a:r>
              <a:rPr lang="en-US" sz="2000" dirty="0"/>
              <a:t>Edges </a:t>
            </a:r>
            <a:r>
              <a:rPr lang="en-US" sz="2000" dirty="0">
                <a:solidFill>
                  <a:srgbClr val="C00000"/>
                </a:solidFill>
              </a:rPr>
              <a:t>adjacent</a:t>
            </a:r>
            <a:r>
              <a:rPr lang="en-US" sz="2000" dirty="0"/>
              <a:t> to </a:t>
            </a:r>
            <a:r>
              <a:rPr lang="en-US" sz="2000" i="1" dirty="0"/>
              <a:t>e</a:t>
            </a:r>
            <a:r>
              <a:rPr lang="en-US" sz="2000" baseline="-25000" dirty="0"/>
              <a:t>2</a:t>
            </a:r>
            <a:r>
              <a:rPr lang="en-US" sz="2000" dirty="0"/>
              <a:t>: </a:t>
            </a:r>
            <a:r>
              <a:rPr lang="en-US" sz="2000" i="1" dirty="0"/>
              <a:t>e</a:t>
            </a:r>
            <a:r>
              <a:rPr lang="en-US" sz="2000" baseline="-25000" dirty="0"/>
              <a:t>3</a:t>
            </a:r>
            <a:r>
              <a:rPr lang="en-US" sz="2000" dirty="0"/>
              <a:t> and </a:t>
            </a:r>
            <a:r>
              <a:rPr lang="en-US" sz="2000" i="1" dirty="0"/>
              <a:t>e</a:t>
            </a:r>
            <a:r>
              <a:rPr lang="en-US" sz="2000" baseline="-25000" dirty="0"/>
              <a:t>4.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870673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0" y="485733"/>
            <a:ext cx="9144000" cy="27699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endParaRPr lang="en-SG" sz="1050" dirty="0">
              <a:solidFill>
                <a:schemeClr val="bg1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6457950" y="6214593"/>
            <a:ext cx="2057400" cy="365125"/>
          </a:xfrm>
        </p:spPr>
        <p:txBody>
          <a:bodyPr/>
          <a:lstStyle/>
          <a:p>
            <a:fld id="{3945BCA7-BE1F-44EA-8FAA-E97CADA8B770}" type="slidenum">
              <a:rPr lang="en-SG" smtClean="0"/>
              <a:t>4</a:t>
            </a:fld>
            <a:endParaRPr lang="en-SG" dirty="0"/>
          </a:p>
        </p:txBody>
      </p:sp>
      <p:sp>
        <p:nvSpPr>
          <p:cNvPr id="37" name="TextBox 36"/>
          <p:cNvSpPr txBox="1"/>
          <p:nvPr/>
        </p:nvSpPr>
        <p:spPr>
          <a:xfrm>
            <a:off x="0" y="495504"/>
            <a:ext cx="9144000" cy="303577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r>
              <a:rPr lang="en-SG" sz="1400" dirty="0">
                <a:solidFill>
                  <a:schemeClr val="bg1"/>
                </a:solidFill>
              </a:rPr>
              <a:t>10.1 Definitions and Basic Properties</a:t>
            </a:r>
            <a:endParaRPr lang="en-SG" sz="11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3975" y="116401"/>
            <a:ext cx="24632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Summary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446740" y="4596786"/>
            <a:ext cx="8250519" cy="1740860"/>
            <a:chOff x="993228" y="4598516"/>
            <a:chExt cx="8250519" cy="1740860"/>
          </a:xfrm>
        </p:grpSpPr>
        <p:sp>
          <p:nvSpPr>
            <p:cNvPr id="27" name="Rectangle 26"/>
            <p:cNvSpPr/>
            <p:nvPr/>
          </p:nvSpPr>
          <p:spPr>
            <a:xfrm>
              <a:off x="993228" y="4598516"/>
              <a:ext cx="8250519" cy="174086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993228" y="4598517"/>
              <a:ext cx="8250519" cy="416459"/>
            </a:xfrm>
            <a:prstGeom prst="rect">
              <a:avLst/>
            </a:prstGeom>
            <a:solidFill>
              <a:srgbClr val="0000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109374" y="4645644"/>
              <a:ext cx="42358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>
                  <a:solidFill>
                    <a:schemeClr val="bg1"/>
                  </a:solidFill>
                </a:rPr>
                <a:t>Definition: Directed Graph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" name="TextBox 29"/>
                <p:cNvSpPr txBox="1"/>
                <p:nvPr/>
              </p:nvSpPr>
              <p:spPr>
                <a:xfrm>
                  <a:off x="1158064" y="5062103"/>
                  <a:ext cx="7984082" cy="127727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spcAft>
                      <a:spcPts val="600"/>
                    </a:spcAft>
                  </a:pPr>
                  <a:r>
                    <a:rPr lang="en-SG" dirty="0"/>
                    <a:t>A </a:t>
                  </a:r>
                  <a:r>
                    <a:rPr lang="en-SG" b="1" dirty="0"/>
                    <a:t>directed graph</a:t>
                  </a:r>
                  <a:r>
                    <a:rPr lang="en-SG" dirty="0"/>
                    <a:t>, or </a:t>
                  </a:r>
                  <a:r>
                    <a:rPr lang="en-SG" b="1" dirty="0"/>
                    <a:t>digraph</a:t>
                  </a:r>
                  <a:r>
                    <a:rPr lang="en-SG" dirty="0"/>
                    <a:t>, </a:t>
                  </a:r>
                  <a:r>
                    <a:rPr lang="en-SG" i="1" dirty="0"/>
                    <a:t>G</a:t>
                  </a:r>
                  <a:r>
                    <a:rPr lang="en-SG" dirty="0"/>
                    <a:t>, consists of 2 finite sets: a nonempty set </a:t>
                  </a:r>
                  <a:r>
                    <a:rPr lang="en-SG" i="1" dirty="0"/>
                    <a:t>V</a:t>
                  </a:r>
                  <a:r>
                    <a:rPr lang="en-SG" dirty="0"/>
                    <a:t> of </a:t>
                  </a:r>
                  <a:r>
                    <a:rPr lang="en-SG" b="1" dirty="0"/>
                    <a:t>vertices</a:t>
                  </a:r>
                  <a:r>
                    <a:rPr lang="en-SG" dirty="0"/>
                    <a:t> and a set </a:t>
                  </a:r>
                  <a:r>
                    <a:rPr lang="en-SG" i="1" dirty="0"/>
                    <a:t>E</a:t>
                  </a:r>
                  <a:r>
                    <a:rPr lang="en-SG" dirty="0"/>
                    <a:t> of </a:t>
                  </a:r>
                  <a:r>
                    <a:rPr lang="en-SG" b="1" dirty="0"/>
                    <a:t>directed edges</a:t>
                  </a:r>
                  <a:r>
                    <a:rPr lang="en-SG" dirty="0"/>
                    <a:t>, where each (directed) edge is associated with an </a:t>
                  </a:r>
                  <a:r>
                    <a:rPr lang="en-SG" dirty="0">
                      <a:solidFill>
                        <a:srgbClr val="C00000"/>
                      </a:solidFill>
                    </a:rPr>
                    <a:t>ordered pair </a:t>
                  </a:r>
                  <a:r>
                    <a:rPr lang="en-SG" dirty="0"/>
                    <a:t>of vertices called its </a:t>
                  </a:r>
                  <a:r>
                    <a:rPr lang="en-SG" b="1" dirty="0"/>
                    <a:t>endpoints</a:t>
                  </a:r>
                  <a:r>
                    <a:rPr lang="en-SG" dirty="0"/>
                    <a:t>. </a:t>
                  </a:r>
                </a:p>
                <a:p>
                  <a:pPr>
                    <a:spcAft>
                      <a:spcPts val="600"/>
                    </a:spcAft>
                  </a:pPr>
                  <a:r>
                    <a:rPr lang="en-SG" dirty="0"/>
                    <a:t>We write </a:t>
                  </a:r>
                  <a:r>
                    <a:rPr lang="en-SG" i="1" dirty="0">
                      <a:solidFill>
                        <a:srgbClr val="0000FF"/>
                      </a:solidFill>
                    </a:rPr>
                    <a:t>e</a:t>
                  </a:r>
                  <a:r>
                    <a:rPr lang="en-SG" dirty="0">
                      <a:solidFill>
                        <a:srgbClr val="0000FF"/>
                      </a:solidFill>
                    </a:rPr>
                    <a:t> = (</a:t>
                  </a:r>
                  <a:r>
                    <a:rPr lang="en-SG" i="1" dirty="0">
                      <a:solidFill>
                        <a:srgbClr val="0000FF"/>
                      </a:solidFill>
                    </a:rPr>
                    <a:t>v</a:t>
                  </a:r>
                  <a:r>
                    <a:rPr lang="en-SG" dirty="0">
                      <a:solidFill>
                        <a:srgbClr val="0000FF"/>
                      </a:solidFill>
                    </a:rPr>
                    <a:t>, </a:t>
                  </a:r>
                  <a:r>
                    <a:rPr lang="en-SG" i="1" dirty="0">
                      <a:solidFill>
                        <a:srgbClr val="0000FF"/>
                      </a:solidFill>
                    </a:rPr>
                    <a:t>w</a:t>
                  </a:r>
                  <a:r>
                    <a:rPr lang="en-SG" dirty="0">
                      <a:solidFill>
                        <a:srgbClr val="0000FF"/>
                      </a:solidFill>
                    </a:rPr>
                    <a:t>) </a:t>
                  </a:r>
                  <a:r>
                    <a:rPr lang="en-SG" dirty="0"/>
                    <a:t>for a directed edge </a:t>
                  </a:r>
                  <a:r>
                    <a:rPr lang="en-SG" i="1" dirty="0"/>
                    <a:t>e</a:t>
                  </a:r>
                  <a:r>
                    <a:rPr lang="en-SG" dirty="0"/>
                    <a:t> from vertex </a:t>
                  </a:r>
                  <a14:m>
                    <m:oMath xmlns:m="http://schemas.openxmlformats.org/officeDocument/2006/math">
                      <m:r>
                        <a:rPr lang="en-SG" i="1" dirty="0" smtClean="0">
                          <a:latin typeface="Cambria Math" panose="02040503050406030204" pitchFamily="18" charset="0"/>
                        </a:rPr>
                        <m:t>𝑣</m:t>
                      </m:r>
                    </m:oMath>
                  </a14:m>
                  <a:r>
                    <a:rPr lang="en-SG" dirty="0"/>
                    <a:t> to vertex </a:t>
                  </a:r>
                  <a14:m>
                    <m:oMath xmlns:m="http://schemas.openxmlformats.org/officeDocument/2006/math">
                      <m:r>
                        <a:rPr lang="en-SG" i="1" dirty="0" smtClean="0">
                          <a:latin typeface="Cambria Math" panose="02040503050406030204" pitchFamily="18" charset="0"/>
                        </a:rPr>
                        <m:t>𝑤</m:t>
                      </m:r>
                    </m:oMath>
                  </a14:m>
                  <a:r>
                    <a:rPr lang="en-SG" dirty="0"/>
                    <a:t>. </a:t>
                  </a:r>
                </a:p>
              </p:txBody>
            </p:sp>
          </mc:Choice>
          <mc:Fallback xmlns="">
            <p:sp>
              <p:nvSpPr>
                <p:cNvPr id="30" name="TextBox 2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58064" y="5062103"/>
                  <a:ext cx="7984082" cy="1277273"/>
                </a:xfrm>
                <a:prstGeom prst="rect">
                  <a:avLst/>
                </a:prstGeom>
                <a:blipFill>
                  <a:blip r:embed="rId3"/>
                  <a:stretch>
                    <a:fillRect l="-611" t="-2381" b="-6667"/>
                  </a:stretch>
                </a:blipFill>
              </p:spPr>
              <p:txBody>
                <a:bodyPr/>
                <a:lstStyle/>
                <a:p>
                  <a:r>
                    <a:rPr lang="en-SG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1" name="Group 30"/>
          <p:cNvGrpSpPr/>
          <p:nvPr/>
        </p:nvGrpSpPr>
        <p:grpSpPr>
          <a:xfrm>
            <a:off x="446739" y="992121"/>
            <a:ext cx="8299210" cy="3322119"/>
            <a:chOff x="993228" y="4598517"/>
            <a:chExt cx="8299210" cy="3322119"/>
          </a:xfrm>
        </p:grpSpPr>
        <p:sp>
          <p:nvSpPr>
            <p:cNvPr id="32" name="Rectangle 31"/>
            <p:cNvSpPr/>
            <p:nvPr/>
          </p:nvSpPr>
          <p:spPr>
            <a:xfrm>
              <a:off x="993228" y="4598517"/>
              <a:ext cx="8250519" cy="3322119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993228" y="4598517"/>
              <a:ext cx="8250519" cy="416459"/>
            </a:xfrm>
            <a:prstGeom prst="rect">
              <a:avLst/>
            </a:prstGeom>
            <a:solidFill>
              <a:srgbClr val="0000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1109374" y="4645644"/>
              <a:ext cx="42358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>
                  <a:solidFill>
                    <a:schemeClr val="bg1"/>
                  </a:solidFill>
                </a:rPr>
                <a:t>Definition: Undirected Graph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1158065" y="5104480"/>
              <a:ext cx="8134373" cy="28161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SG" dirty="0"/>
                <a:t>An undirected </a:t>
              </a:r>
              <a:r>
                <a:rPr lang="en-SG" b="1" dirty="0"/>
                <a:t>graph</a:t>
              </a:r>
              <a:r>
                <a:rPr lang="en-SG" dirty="0"/>
                <a:t> </a:t>
              </a:r>
              <a:r>
                <a:rPr lang="en-SG" i="1" dirty="0"/>
                <a:t>G</a:t>
              </a:r>
              <a:r>
                <a:rPr lang="en-SG" dirty="0"/>
                <a:t> consists of 2 finite sets: a nonempty set </a:t>
              </a:r>
              <a:r>
                <a:rPr lang="en-SG" i="1" dirty="0"/>
                <a:t>V</a:t>
              </a:r>
              <a:r>
                <a:rPr lang="en-SG" dirty="0"/>
                <a:t> of </a:t>
              </a:r>
              <a:r>
                <a:rPr lang="en-SG" b="1" dirty="0"/>
                <a:t>vertices</a:t>
              </a:r>
              <a:r>
                <a:rPr lang="en-SG" dirty="0"/>
                <a:t> and a set </a:t>
              </a:r>
              <a:r>
                <a:rPr lang="en-SG" i="1" dirty="0"/>
                <a:t>E</a:t>
              </a:r>
              <a:r>
                <a:rPr lang="en-SG" dirty="0"/>
                <a:t> of </a:t>
              </a:r>
              <a:r>
                <a:rPr lang="en-SG" b="1" dirty="0"/>
                <a:t>edges</a:t>
              </a:r>
              <a:r>
                <a:rPr lang="en-SG" dirty="0"/>
                <a:t>, where each (undirected) edge is associated with a set consisting of either one or two vertices called its </a:t>
              </a:r>
              <a:r>
                <a:rPr lang="en-SG" b="1" dirty="0"/>
                <a:t>endpoints</a:t>
              </a:r>
              <a:r>
                <a:rPr lang="en-SG" dirty="0"/>
                <a:t>.</a:t>
              </a:r>
            </a:p>
            <a:p>
              <a:pPr>
                <a:spcAft>
                  <a:spcPts val="600"/>
                </a:spcAft>
              </a:pPr>
              <a:r>
                <a:rPr lang="en-SG" dirty="0"/>
                <a:t>An edge is said to </a:t>
              </a:r>
              <a:r>
                <a:rPr lang="en-SG" b="1" dirty="0"/>
                <a:t>connect</a:t>
              </a:r>
              <a:r>
                <a:rPr lang="en-SG" dirty="0"/>
                <a:t> its endpoints; two vertices that are connected by an edge are called </a:t>
              </a:r>
              <a:r>
                <a:rPr lang="en-SG" b="1" dirty="0"/>
                <a:t>adjacent vertices</a:t>
              </a:r>
              <a:r>
                <a:rPr lang="en-SG" dirty="0"/>
                <a:t>; and a vertex that is an endpoint of a loop is said to be </a:t>
              </a:r>
              <a:r>
                <a:rPr lang="en-SG" b="1" dirty="0"/>
                <a:t>adjacent to itself</a:t>
              </a:r>
              <a:r>
                <a:rPr lang="en-SG" dirty="0"/>
                <a:t>.</a:t>
              </a:r>
            </a:p>
            <a:p>
              <a:pPr>
                <a:spcAft>
                  <a:spcPts val="600"/>
                </a:spcAft>
              </a:pPr>
              <a:r>
                <a:rPr lang="en-SG" dirty="0"/>
                <a:t>An edge is said to be </a:t>
              </a:r>
              <a:r>
                <a:rPr lang="en-SG" b="1" dirty="0"/>
                <a:t>incident on</a:t>
              </a:r>
              <a:r>
                <a:rPr lang="en-SG" dirty="0"/>
                <a:t> each of its endpoints, and two edges incident on the same endpoint are called </a:t>
              </a:r>
              <a:r>
                <a:rPr lang="en-SG" b="1" dirty="0"/>
                <a:t>adjacent edges</a:t>
              </a:r>
              <a:r>
                <a:rPr lang="en-SG" dirty="0"/>
                <a:t>.</a:t>
              </a:r>
            </a:p>
            <a:p>
              <a:pPr>
                <a:spcAft>
                  <a:spcPts val="600"/>
                </a:spcAft>
              </a:pPr>
              <a:r>
                <a:rPr lang="en-SG" dirty="0"/>
                <a:t>We write </a:t>
              </a:r>
              <a:r>
                <a:rPr lang="en-SG" i="1" dirty="0">
                  <a:solidFill>
                    <a:srgbClr val="0000FF"/>
                  </a:solidFill>
                </a:rPr>
                <a:t>e</a:t>
              </a:r>
              <a:r>
                <a:rPr lang="en-SG" dirty="0">
                  <a:solidFill>
                    <a:srgbClr val="0000FF"/>
                  </a:solidFill>
                </a:rPr>
                <a:t> = {</a:t>
              </a:r>
              <a:r>
                <a:rPr lang="en-SG" i="1" dirty="0">
                  <a:solidFill>
                    <a:srgbClr val="0000FF"/>
                  </a:solidFill>
                </a:rPr>
                <a:t>v</a:t>
              </a:r>
              <a:r>
                <a:rPr lang="en-SG" dirty="0">
                  <a:solidFill>
                    <a:srgbClr val="0000FF"/>
                  </a:solidFill>
                </a:rPr>
                <a:t>, </a:t>
              </a:r>
              <a:r>
                <a:rPr lang="en-SG" i="1" dirty="0">
                  <a:solidFill>
                    <a:srgbClr val="0000FF"/>
                  </a:solidFill>
                </a:rPr>
                <a:t>w</a:t>
              </a:r>
              <a:r>
                <a:rPr lang="en-SG" dirty="0">
                  <a:solidFill>
                    <a:srgbClr val="0000FF"/>
                  </a:solidFill>
                </a:rPr>
                <a:t>} </a:t>
              </a:r>
              <a:r>
                <a:rPr lang="en-SG" dirty="0"/>
                <a:t>for an undirected edge </a:t>
              </a:r>
              <a:r>
                <a:rPr lang="en-SG" i="1" dirty="0"/>
                <a:t>e </a:t>
              </a:r>
              <a:r>
                <a:rPr lang="en-SG" dirty="0"/>
                <a:t>incident on vertices </a:t>
              </a:r>
              <a:r>
                <a:rPr lang="en-SG" i="1" dirty="0"/>
                <a:t>v</a:t>
              </a:r>
              <a:r>
                <a:rPr lang="en-SG" dirty="0"/>
                <a:t> and </a:t>
              </a:r>
              <a:r>
                <a:rPr lang="en-SG" i="1" dirty="0"/>
                <a:t>w</a:t>
              </a:r>
              <a:r>
                <a:rPr lang="en-SG" dirty="0"/>
                <a:t>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59473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0" y="485733"/>
            <a:ext cx="9144000" cy="27699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endParaRPr lang="en-SG" sz="1050" dirty="0">
              <a:solidFill>
                <a:schemeClr val="bg1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6457950" y="6214593"/>
            <a:ext cx="2057400" cy="365125"/>
          </a:xfrm>
        </p:spPr>
        <p:txBody>
          <a:bodyPr/>
          <a:lstStyle/>
          <a:p>
            <a:fld id="{3945BCA7-BE1F-44EA-8FAA-E97CADA8B770}" type="slidenum">
              <a:rPr lang="en-SG" smtClean="0"/>
              <a:t>5</a:t>
            </a:fld>
            <a:endParaRPr lang="en-SG" dirty="0"/>
          </a:p>
        </p:txBody>
      </p:sp>
      <p:sp>
        <p:nvSpPr>
          <p:cNvPr id="37" name="TextBox 36"/>
          <p:cNvSpPr txBox="1"/>
          <p:nvPr/>
        </p:nvSpPr>
        <p:spPr>
          <a:xfrm>
            <a:off x="0" y="495504"/>
            <a:ext cx="9144000" cy="303577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r>
              <a:rPr lang="en-SG" sz="1400" dirty="0">
                <a:solidFill>
                  <a:schemeClr val="bg1"/>
                </a:solidFill>
              </a:rPr>
              <a:t>10.1 Definitions and Basic Properties</a:t>
            </a:r>
            <a:endParaRPr lang="en-SG" sz="11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3975" y="116401"/>
            <a:ext cx="24632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Summary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321997" y="881428"/>
            <a:ext cx="8315507" cy="1062791"/>
            <a:chOff x="993228" y="4598517"/>
            <a:chExt cx="8315507" cy="1062791"/>
          </a:xfrm>
        </p:grpSpPr>
        <p:sp>
          <p:nvSpPr>
            <p:cNvPr id="17" name="Rectangle 16"/>
            <p:cNvSpPr/>
            <p:nvPr/>
          </p:nvSpPr>
          <p:spPr>
            <a:xfrm>
              <a:off x="993228" y="4598518"/>
              <a:ext cx="8315507" cy="106279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993228" y="4598517"/>
              <a:ext cx="8315507" cy="416459"/>
            </a:xfrm>
            <a:prstGeom prst="rect">
              <a:avLst/>
            </a:prstGeom>
            <a:solidFill>
              <a:srgbClr val="0000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109374" y="4619294"/>
              <a:ext cx="42358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>
                  <a:solidFill>
                    <a:schemeClr val="bg1"/>
                  </a:solidFill>
                </a:rPr>
                <a:t>Definition: Simple Graph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109374" y="5014976"/>
              <a:ext cx="819936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SG" dirty="0"/>
                <a:t>A </a:t>
              </a:r>
              <a:r>
                <a:rPr lang="en-SG" b="1" dirty="0"/>
                <a:t>simple graph</a:t>
              </a:r>
              <a:r>
                <a:rPr lang="en-SG" dirty="0"/>
                <a:t> is an undirected graph that does </a:t>
              </a:r>
              <a:r>
                <a:rPr lang="en-SG" u="sng" dirty="0"/>
                <a:t>not</a:t>
              </a:r>
              <a:r>
                <a:rPr lang="en-SG" dirty="0"/>
                <a:t> have any loops or parallel edges. (That is, there is at most one edge between each pair of distinct vertices.)  </a:t>
              </a: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321997" y="2068489"/>
            <a:ext cx="8315507" cy="1062791"/>
            <a:chOff x="993228" y="4598517"/>
            <a:chExt cx="8315507" cy="1062791"/>
          </a:xfrm>
        </p:grpSpPr>
        <p:sp>
          <p:nvSpPr>
            <p:cNvPr id="22" name="Rectangle 21"/>
            <p:cNvSpPr/>
            <p:nvPr/>
          </p:nvSpPr>
          <p:spPr>
            <a:xfrm>
              <a:off x="993228" y="4598518"/>
              <a:ext cx="8315507" cy="106279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993228" y="4598517"/>
              <a:ext cx="8315507" cy="416459"/>
            </a:xfrm>
            <a:prstGeom prst="rect">
              <a:avLst/>
            </a:prstGeom>
            <a:solidFill>
              <a:srgbClr val="0000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109374" y="4619294"/>
              <a:ext cx="42358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>
                  <a:solidFill>
                    <a:schemeClr val="bg1"/>
                  </a:solidFill>
                </a:rPr>
                <a:t>Definition: Complete Graph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109374" y="5014976"/>
              <a:ext cx="803529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SG" dirty="0"/>
                <a:t>A </a:t>
              </a:r>
              <a:r>
                <a:rPr lang="en-SG" b="1" dirty="0"/>
                <a:t>complete graph</a:t>
              </a:r>
              <a:r>
                <a:rPr lang="en-SG" dirty="0"/>
                <a:t> on </a:t>
              </a:r>
              <a:r>
                <a:rPr lang="en-SG" b="1" i="1" dirty="0"/>
                <a:t>n </a:t>
              </a:r>
              <a:r>
                <a:rPr lang="en-SG" b="1" dirty="0"/>
                <a:t>vertices</a:t>
              </a:r>
              <a:r>
                <a:rPr lang="en-SG" dirty="0"/>
                <a:t>, </a:t>
              </a:r>
              <a:r>
                <a:rPr lang="en-SG" i="1" dirty="0"/>
                <a:t>n </a:t>
              </a:r>
              <a:r>
                <a:rPr lang="en-SG" dirty="0"/>
                <a:t>&gt; 0, denoted </a:t>
              </a:r>
              <a:r>
                <a:rPr lang="en-SG" b="1" i="1" dirty="0" err="1"/>
                <a:t>K</a:t>
              </a:r>
              <a:r>
                <a:rPr lang="en-SG" b="1" i="1" baseline="-25000" dirty="0" err="1"/>
                <a:t>n</a:t>
              </a:r>
              <a:r>
                <a:rPr lang="en-SG" dirty="0"/>
                <a:t>, is a simple graph with </a:t>
              </a:r>
              <a:r>
                <a:rPr lang="en-SG" i="1" dirty="0"/>
                <a:t>n</a:t>
              </a:r>
              <a:r>
                <a:rPr lang="en-SG" dirty="0"/>
                <a:t> vertices and exactly one edge connecting each pair of distinct vertices. </a:t>
              </a: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321997" y="3255550"/>
            <a:ext cx="8315507" cy="1241800"/>
            <a:chOff x="993228" y="4598516"/>
            <a:chExt cx="8315507" cy="1241800"/>
          </a:xfrm>
        </p:grpSpPr>
        <p:sp>
          <p:nvSpPr>
            <p:cNvPr id="27" name="Rectangle 26"/>
            <p:cNvSpPr/>
            <p:nvPr/>
          </p:nvSpPr>
          <p:spPr>
            <a:xfrm>
              <a:off x="993229" y="4598516"/>
              <a:ext cx="8315506" cy="12418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993228" y="4598517"/>
              <a:ext cx="8315507" cy="452841"/>
            </a:xfrm>
            <a:prstGeom prst="rect">
              <a:avLst/>
            </a:prstGeom>
            <a:solidFill>
              <a:srgbClr val="0000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109374" y="4645644"/>
              <a:ext cx="62943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>
                  <a:solidFill>
                    <a:schemeClr val="bg1"/>
                  </a:solidFill>
                </a:rPr>
                <a:t>Definition: Bipartite Graph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" name="TextBox 29"/>
                <p:cNvSpPr txBox="1"/>
                <p:nvPr/>
              </p:nvSpPr>
              <p:spPr>
                <a:xfrm>
                  <a:off x="1109374" y="5133705"/>
                  <a:ext cx="8035296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spcAft>
                      <a:spcPts val="600"/>
                    </a:spcAft>
                  </a:pPr>
                  <a:r>
                    <a:rPr lang="en-SG" dirty="0"/>
                    <a:t>A </a:t>
                  </a:r>
                  <a:r>
                    <a:rPr lang="en-SG" b="1" dirty="0"/>
                    <a:t>bipartite graph</a:t>
                  </a:r>
                  <a:r>
                    <a:rPr lang="en-SG" dirty="0"/>
                    <a:t> (or </a:t>
                  </a:r>
                  <a:r>
                    <a:rPr lang="en-SG" dirty="0" err="1"/>
                    <a:t>bigraph</a:t>
                  </a:r>
                  <a:r>
                    <a:rPr lang="en-SG" dirty="0"/>
                    <a:t>) is a simple graph whose vertices can be divided into two disjoint sets </a:t>
                  </a:r>
                  <a14:m>
                    <m:oMath xmlns:m="http://schemas.openxmlformats.org/officeDocument/2006/math">
                      <m:r>
                        <a:rPr lang="en-SG" i="1" dirty="0" smtClean="0">
                          <a:latin typeface="Cambria Math" panose="02040503050406030204" pitchFamily="18" charset="0"/>
                        </a:rPr>
                        <m:t>𝑈</m:t>
                      </m:r>
                    </m:oMath>
                  </a14:m>
                  <a:r>
                    <a:rPr lang="en-SG" dirty="0"/>
                    <a:t> and </a:t>
                  </a:r>
                  <a14:m>
                    <m:oMath xmlns:m="http://schemas.openxmlformats.org/officeDocument/2006/math">
                      <m:r>
                        <a:rPr lang="en-SG" i="1" dirty="0" smtClean="0">
                          <a:latin typeface="Cambria Math" panose="02040503050406030204" pitchFamily="18" charset="0"/>
                        </a:rPr>
                        <m:t>𝑉</m:t>
                      </m:r>
                    </m:oMath>
                  </a14:m>
                  <a:r>
                    <a:rPr lang="en-SG" dirty="0"/>
                    <a:t> such that every edge connects a vertex in </a:t>
                  </a:r>
                  <a14:m>
                    <m:oMath xmlns:m="http://schemas.openxmlformats.org/officeDocument/2006/math">
                      <m:r>
                        <a:rPr lang="en-SG" i="1" dirty="0" smtClean="0">
                          <a:latin typeface="Cambria Math" panose="02040503050406030204" pitchFamily="18" charset="0"/>
                        </a:rPr>
                        <m:t>𝑈</m:t>
                      </m:r>
                    </m:oMath>
                  </a14:m>
                  <a:r>
                    <a:rPr lang="en-SG" dirty="0"/>
                    <a:t> to one in </a:t>
                  </a:r>
                  <a14:m>
                    <m:oMath xmlns:m="http://schemas.openxmlformats.org/officeDocument/2006/math">
                      <m:r>
                        <a:rPr lang="en-SG" i="1" dirty="0" smtClean="0">
                          <a:latin typeface="Cambria Math" panose="02040503050406030204" pitchFamily="18" charset="0"/>
                        </a:rPr>
                        <m:t>𝑉</m:t>
                      </m:r>
                    </m:oMath>
                  </a14:m>
                  <a:r>
                    <a:rPr lang="en-SG" dirty="0"/>
                    <a:t>.  </a:t>
                  </a:r>
                </a:p>
              </p:txBody>
            </p:sp>
          </mc:Choice>
          <mc:Fallback xmlns="">
            <p:sp>
              <p:nvSpPr>
                <p:cNvPr id="30" name="TextBox 2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09374" y="5133705"/>
                  <a:ext cx="8035296" cy="646331"/>
                </a:xfrm>
                <a:prstGeom prst="rect">
                  <a:avLst/>
                </a:prstGeom>
                <a:blipFill>
                  <a:blip r:embed="rId3"/>
                  <a:stretch>
                    <a:fillRect l="-683" t="-5660" b="-14151"/>
                  </a:stretch>
                </a:blipFill>
              </p:spPr>
              <p:txBody>
                <a:bodyPr/>
                <a:lstStyle/>
                <a:p>
                  <a:r>
                    <a:rPr lang="en-SG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1" name="Group 30"/>
          <p:cNvGrpSpPr/>
          <p:nvPr/>
        </p:nvGrpSpPr>
        <p:grpSpPr>
          <a:xfrm>
            <a:off x="321997" y="4621672"/>
            <a:ext cx="8315507" cy="1607925"/>
            <a:chOff x="993227" y="4598516"/>
            <a:chExt cx="8315507" cy="1607925"/>
          </a:xfrm>
        </p:grpSpPr>
        <p:sp>
          <p:nvSpPr>
            <p:cNvPr id="32" name="Rectangle 31"/>
            <p:cNvSpPr/>
            <p:nvPr/>
          </p:nvSpPr>
          <p:spPr>
            <a:xfrm>
              <a:off x="993228" y="4598516"/>
              <a:ext cx="8315506" cy="1607925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993227" y="4598517"/>
              <a:ext cx="8315507" cy="471196"/>
            </a:xfrm>
            <a:prstGeom prst="rect">
              <a:avLst/>
            </a:prstGeom>
            <a:solidFill>
              <a:srgbClr val="0000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1109374" y="4645644"/>
              <a:ext cx="590999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>
                  <a:solidFill>
                    <a:schemeClr val="bg1"/>
                  </a:solidFill>
                </a:rPr>
                <a:t>Definition: Complete Bipartite Graph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TextBox 34"/>
                <p:cNvSpPr txBox="1"/>
                <p:nvPr/>
              </p:nvSpPr>
              <p:spPr>
                <a:xfrm>
                  <a:off x="1109373" y="5193984"/>
                  <a:ext cx="8077207" cy="101245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spcAft>
                      <a:spcPts val="600"/>
                    </a:spcAft>
                  </a:pPr>
                  <a:r>
                    <a:rPr lang="en-SG" dirty="0"/>
                    <a:t>A </a:t>
                  </a:r>
                  <a:r>
                    <a:rPr lang="en-SG" b="1" dirty="0"/>
                    <a:t>complete bipartite graph</a:t>
                  </a:r>
                  <a:r>
                    <a:rPr lang="en-SG" dirty="0"/>
                    <a:t> is a bipartite graph on two disjoint sets </a:t>
                  </a:r>
                  <a14:m>
                    <m:oMath xmlns:m="http://schemas.openxmlformats.org/officeDocument/2006/math">
                      <m:r>
                        <a:rPr lang="en-SG" i="1" dirty="0">
                          <a:latin typeface="Cambria Math" panose="02040503050406030204" pitchFamily="18" charset="0"/>
                        </a:rPr>
                        <m:t>𝑈</m:t>
                      </m:r>
                    </m:oMath>
                  </a14:m>
                  <a:r>
                    <a:rPr lang="en-SG" dirty="0"/>
                    <a:t> and </a:t>
                  </a:r>
                  <a14:m>
                    <m:oMath xmlns:m="http://schemas.openxmlformats.org/officeDocument/2006/math">
                      <m:r>
                        <a:rPr lang="en-SG" i="1" dirty="0">
                          <a:latin typeface="Cambria Math" panose="02040503050406030204" pitchFamily="18" charset="0"/>
                        </a:rPr>
                        <m:t>𝑉</m:t>
                      </m:r>
                    </m:oMath>
                  </a14:m>
                  <a:r>
                    <a:rPr lang="en-SG" dirty="0"/>
                    <a:t> such that every vertex in </a:t>
                  </a:r>
                  <a14:m>
                    <m:oMath xmlns:m="http://schemas.openxmlformats.org/officeDocument/2006/math">
                      <m:r>
                        <a:rPr lang="en-SG" i="1" dirty="0" smtClean="0">
                          <a:latin typeface="Cambria Math" panose="02040503050406030204" pitchFamily="18" charset="0"/>
                        </a:rPr>
                        <m:t>𝑈</m:t>
                      </m:r>
                    </m:oMath>
                  </a14:m>
                  <a:r>
                    <a:rPr lang="en-SG" dirty="0"/>
                    <a:t> connects to every vertex in </a:t>
                  </a:r>
                  <a14:m>
                    <m:oMath xmlns:m="http://schemas.openxmlformats.org/officeDocument/2006/math">
                      <m:r>
                        <a:rPr lang="en-SG" i="1" dirty="0" smtClean="0">
                          <a:latin typeface="Cambria Math" panose="02040503050406030204" pitchFamily="18" charset="0"/>
                        </a:rPr>
                        <m:t>𝑉</m:t>
                      </m:r>
                    </m:oMath>
                  </a14:m>
                  <a:r>
                    <a:rPr lang="en-SG" dirty="0"/>
                    <a:t>. </a:t>
                  </a:r>
                </a:p>
                <a:p>
                  <a:pPr>
                    <a:spcAft>
                      <a:spcPts val="600"/>
                    </a:spcAft>
                  </a:pPr>
                  <a:r>
                    <a:rPr lang="en-SG" dirty="0"/>
                    <a:t>If </a:t>
                  </a:r>
                  <a14:m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𝑚</m:t>
                      </m:r>
                    </m:oMath>
                  </a14:m>
                  <a:r>
                    <a:rPr lang="en-SG" dirty="0"/>
                    <a:t> and </a:t>
                  </a:r>
                  <a14:m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𝑛</m:t>
                      </m:r>
                    </m:oMath>
                  </a14:m>
                  <a:r>
                    <a:rPr lang="en-SG" dirty="0"/>
                    <a:t>, the complete bipartite graph is denoted as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SG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.</m:t>
                      </m:r>
                    </m:oMath>
                  </a14:m>
                  <a:r>
                    <a:rPr lang="en-SG" dirty="0"/>
                    <a:t> </a:t>
                  </a:r>
                </a:p>
              </p:txBody>
            </p:sp>
          </mc:Choice>
          <mc:Fallback xmlns="">
            <p:sp>
              <p:nvSpPr>
                <p:cNvPr id="35" name="TextBox 3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09373" y="5193984"/>
                  <a:ext cx="8077207" cy="1012457"/>
                </a:xfrm>
                <a:prstGeom prst="rect">
                  <a:avLst/>
                </a:prstGeom>
                <a:blipFill>
                  <a:blip r:embed="rId4"/>
                  <a:stretch>
                    <a:fillRect l="-679" t="-3614" b="-7831"/>
                  </a:stretch>
                </a:blipFill>
              </p:spPr>
              <p:txBody>
                <a:bodyPr/>
                <a:lstStyle/>
                <a:p>
                  <a:r>
                    <a:rPr lang="en-SG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31796007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0" y="485733"/>
            <a:ext cx="9144000" cy="27699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endParaRPr lang="en-SG" sz="1050" dirty="0">
              <a:solidFill>
                <a:schemeClr val="bg1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6457950" y="6214593"/>
            <a:ext cx="2057400" cy="365125"/>
          </a:xfrm>
        </p:spPr>
        <p:txBody>
          <a:bodyPr/>
          <a:lstStyle/>
          <a:p>
            <a:fld id="{3945BCA7-BE1F-44EA-8FAA-E97CADA8B770}" type="slidenum">
              <a:rPr lang="en-SG" smtClean="0"/>
              <a:t>6</a:t>
            </a:fld>
            <a:endParaRPr lang="en-SG" dirty="0"/>
          </a:p>
        </p:txBody>
      </p:sp>
      <p:sp>
        <p:nvSpPr>
          <p:cNvPr id="37" name="TextBox 36"/>
          <p:cNvSpPr txBox="1"/>
          <p:nvPr/>
        </p:nvSpPr>
        <p:spPr>
          <a:xfrm>
            <a:off x="0" y="495504"/>
            <a:ext cx="9144000" cy="303577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r>
              <a:rPr lang="en-SG" sz="1400" dirty="0">
                <a:solidFill>
                  <a:schemeClr val="bg1"/>
                </a:solidFill>
              </a:rPr>
              <a:t>10.1 Definitions and Basic Properties</a:t>
            </a:r>
            <a:endParaRPr lang="en-SG" sz="11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3975" y="116401"/>
            <a:ext cx="24632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Summary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321999" y="885843"/>
            <a:ext cx="8315507" cy="1339789"/>
            <a:chOff x="993228" y="4598517"/>
            <a:chExt cx="8315507" cy="1339789"/>
          </a:xfrm>
        </p:grpSpPr>
        <p:sp>
          <p:nvSpPr>
            <p:cNvPr id="17" name="Rectangle 16"/>
            <p:cNvSpPr/>
            <p:nvPr/>
          </p:nvSpPr>
          <p:spPr>
            <a:xfrm>
              <a:off x="993228" y="4598518"/>
              <a:ext cx="8315507" cy="1339788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993228" y="4598517"/>
              <a:ext cx="8315507" cy="416459"/>
            </a:xfrm>
            <a:prstGeom prst="rect">
              <a:avLst/>
            </a:prstGeom>
            <a:solidFill>
              <a:srgbClr val="0000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109374" y="4619294"/>
              <a:ext cx="42358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>
                  <a:solidFill>
                    <a:schemeClr val="bg1"/>
                  </a:solidFill>
                </a:rPr>
                <a:t>Definition: Subgraph of a Graph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109374" y="5014976"/>
              <a:ext cx="8035295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SG" dirty="0"/>
                <a:t>A graph </a:t>
              </a:r>
              <a:r>
                <a:rPr lang="en-SG" i="1" dirty="0"/>
                <a:t>H </a:t>
              </a:r>
              <a:r>
                <a:rPr lang="en-SG" dirty="0"/>
                <a:t>is said to be a </a:t>
              </a:r>
              <a:r>
                <a:rPr lang="en-SG" b="1" dirty="0"/>
                <a:t>subgraph</a:t>
              </a:r>
              <a:r>
                <a:rPr lang="en-SG" dirty="0"/>
                <a:t> of graph </a:t>
              </a:r>
              <a:r>
                <a:rPr lang="en-SG" i="1" dirty="0"/>
                <a:t>G</a:t>
              </a:r>
              <a:r>
                <a:rPr lang="en-SG" dirty="0"/>
                <a:t> </a:t>
              </a:r>
              <a:r>
                <a:rPr lang="en-SG" dirty="0" err="1"/>
                <a:t>iff</a:t>
              </a:r>
              <a:r>
                <a:rPr lang="en-SG" dirty="0"/>
                <a:t> every vertex in </a:t>
              </a:r>
              <a:r>
                <a:rPr lang="en-SG" i="1" dirty="0"/>
                <a:t>H</a:t>
              </a:r>
              <a:r>
                <a:rPr lang="en-SG" dirty="0"/>
                <a:t> is also a vertex in </a:t>
              </a:r>
              <a:r>
                <a:rPr lang="en-SG" i="1" dirty="0"/>
                <a:t>H</a:t>
              </a:r>
              <a:r>
                <a:rPr lang="en-SG" dirty="0"/>
                <a:t>, every edge in </a:t>
              </a:r>
              <a:r>
                <a:rPr lang="en-SG" i="1" dirty="0"/>
                <a:t>H</a:t>
              </a:r>
              <a:r>
                <a:rPr lang="en-SG" dirty="0"/>
                <a:t> is also an edge in </a:t>
              </a:r>
              <a:r>
                <a:rPr lang="en-SG" i="1" dirty="0"/>
                <a:t>G</a:t>
              </a:r>
              <a:r>
                <a:rPr lang="en-SG" dirty="0"/>
                <a:t>, and every edge in </a:t>
              </a:r>
              <a:r>
                <a:rPr lang="en-SG" i="1" dirty="0"/>
                <a:t>H</a:t>
              </a:r>
              <a:r>
                <a:rPr lang="en-SG" dirty="0"/>
                <a:t> has the same endpoints as it has in </a:t>
              </a:r>
              <a:r>
                <a:rPr lang="en-SG" i="1" dirty="0"/>
                <a:t>G</a:t>
              </a:r>
              <a:r>
                <a:rPr lang="en-SG" dirty="0"/>
                <a:t>.</a:t>
              </a: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321999" y="2339964"/>
            <a:ext cx="8315507" cy="1416733"/>
            <a:chOff x="993228" y="4598517"/>
            <a:chExt cx="8315507" cy="1416733"/>
          </a:xfrm>
        </p:grpSpPr>
        <p:sp>
          <p:nvSpPr>
            <p:cNvPr id="22" name="Rectangle 21"/>
            <p:cNvSpPr/>
            <p:nvPr/>
          </p:nvSpPr>
          <p:spPr>
            <a:xfrm>
              <a:off x="993228" y="4598518"/>
              <a:ext cx="8315507" cy="141673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993228" y="4598517"/>
              <a:ext cx="8315507" cy="416459"/>
            </a:xfrm>
            <a:prstGeom prst="rect">
              <a:avLst/>
            </a:prstGeom>
            <a:solidFill>
              <a:srgbClr val="0000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109374" y="4619294"/>
              <a:ext cx="689011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>
                  <a:solidFill>
                    <a:schemeClr val="bg1"/>
                  </a:solidFill>
                </a:rPr>
                <a:t>Definition: Degree of a Vertex and Total Degree of a Graph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109374" y="5014976"/>
              <a:ext cx="8035295" cy="10002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SG" dirty="0"/>
                <a:t>Let </a:t>
              </a:r>
              <a:r>
                <a:rPr lang="en-SG" i="1" dirty="0"/>
                <a:t>G </a:t>
              </a:r>
              <a:r>
                <a:rPr lang="en-SG" dirty="0"/>
                <a:t>be a graph and </a:t>
              </a:r>
              <a:r>
                <a:rPr lang="en-SG" i="1" dirty="0"/>
                <a:t>v</a:t>
              </a:r>
              <a:r>
                <a:rPr lang="en-SG" dirty="0"/>
                <a:t> a vertex of </a:t>
              </a:r>
              <a:r>
                <a:rPr lang="en-SG" i="1" dirty="0"/>
                <a:t>G</a:t>
              </a:r>
              <a:r>
                <a:rPr lang="en-SG" dirty="0"/>
                <a:t>. The </a:t>
              </a:r>
              <a:r>
                <a:rPr lang="en-SG" b="1" dirty="0"/>
                <a:t>degree</a:t>
              </a:r>
              <a:r>
                <a:rPr lang="en-SG" dirty="0"/>
                <a:t> of </a:t>
              </a:r>
              <a:r>
                <a:rPr lang="en-SG" i="1" dirty="0"/>
                <a:t>v</a:t>
              </a:r>
              <a:r>
                <a:rPr lang="en-SG" dirty="0"/>
                <a:t>, denoted </a:t>
              </a:r>
              <a:r>
                <a:rPr lang="en-SG" b="1" dirty="0" err="1"/>
                <a:t>deg</a:t>
              </a:r>
              <a:r>
                <a:rPr lang="en-SG" b="1" dirty="0"/>
                <a:t>(</a:t>
              </a:r>
              <a:r>
                <a:rPr lang="en-SG" b="1" i="1" dirty="0"/>
                <a:t>v</a:t>
              </a:r>
              <a:r>
                <a:rPr lang="en-SG" b="1" dirty="0"/>
                <a:t>)</a:t>
              </a:r>
              <a:r>
                <a:rPr lang="en-SG" dirty="0"/>
                <a:t>, equals the number of edges that are incident on </a:t>
              </a:r>
              <a:r>
                <a:rPr lang="en-SG" i="1" dirty="0"/>
                <a:t>v</a:t>
              </a:r>
              <a:r>
                <a:rPr lang="en-SG" dirty="0"/>
                <a:t>, with an edge that is a loop counted twice.</a:t>
              </a:r>
            </a:p>
            <a:p>
              <a:pPr>
                <a:spcAft>
                  <a:spcPts val="600"/>
                </a:spcAft>
              </a:pPr>
              <a:r>
                <a:rPr lang="en-SG" dirty="0"/>
                <a:t>The </a:t>
              </a:r>
              <a:r>
                <a:rPr lang="en-SG" b="1" dirty="0"/>
                <a:t>total degree of </a:t>
              </a:r>
              <a:r>
                <a:rPr lang="en-SG" b="1" i="1" dirty="0"/>
                <a:t>G</a:t>
              </a:r>
              <a:r>
                <a:rPr lang="en-SG" dirty="0"/>
                <a:t> is the sum of the degrees of all the vertices of </a:t>
              </a:r>
              <a:r>
                <a:rPr lang="en-SG" i="1" dirty="0"/>
                <a:t>G</a:t>
              </a:r>
              <a:r>
                <a:rPr lang="en-SG" dirty="0"/>
                <a:t>.</a:t>
              </a: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307159" y="3949221"/>
            <a:ext cx="8315507" cy="1249236"/>
            <a:chOff x="730522" y="4598517"/>
            <a:chExt cx="7980055" cy="1249236"/>
          </a:xfrm>
        </p:grpSpPr>
        <p:sp>
          <p:nvSpPr>
            <p:cNvPr id="27" name="Rectangle 26"/>
            <p:cNvSpPr/>
            <p:nvPr/>
          </p:nvSpPr>
          <p:spPr>
            <a:xfrm>
              <a:off x="730522" y="4598519"/>
              <a:ext cx="7980055" cy="1249234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730523" y="4598517"/>
              <a:ext cx="7980054" cy="416459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898473" y="4645644"/>
              <a:ext cx="70787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>
                  <a:solidFill>
                    <a:schemeClr val="bg1"/>
                  </a:solidFill>
                </a:rPr>
                <a:t>Theorem 10.1.1 The Handshake Theorem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795941" y="5066981"/>
              <a:ext cx="7757189" cy="7232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SG" dirty="0"/>
                <a:t>If the vertices of </a:t>
              </a:r>
              <a:r>
                <a:rPr lang="en-SG" i="1" dirty="0"/>
                <a:t>G</a:t>
              </a:r>
              <a:r>
                <a:rPr lang="en-SG" dirty="0"/>
                <a:t> are </a:t>
              </a:r>
              <a:r>
                <a:rPr lang="en-SG" i="1" dirty="0"/>
                <a:t>v</a:t>
              </a:r>
              <a:r>
                <a:rPr lang="en-SG" baseline="-25000" dirty="0"/>
                <a:t>1</a:t>
              </a:r>
              <a:r>
                <a:rPr lang="en-SG" dirty="0"/>
                <a:t>, </a:t>
              </a:r>
              <a:r>
                <a:rPr lang="en-SG" i="1" dirty="0"/>
                <a:t>v</a:t>
              </a:r>
              <a:r>
                <a:rPr lang="en-SG" baseline="-25000" dirty="0"/>
                <a:t>2</a:t>
              </a:r>
              <a:r>
                <a:rPr lang="en-SG" dirty="0"/>
                <a:t>, …, </a:t>
              </a:r>
              <a:r>
                <a:rPr lang="en-SG" i="1" dirty="0" err="1"/>
                <a:t>v</a:t>
              </a:r>
              <a:r>
                <a:rPr lang="en-SG" i="1" baseline="-25000" dirty="0" err="1"/>
                <a:t>n</a:t>
              </a:r>
              <a:r>
                <a:rPr lang="en-SG" dirty="0"/>
                <a:t>, where </a:t>
              </a:r>
              <a:r>
                <a:rPr lang="en-SG" i="1" dirty="0"/>
                <a:t>n</a:t>
              </a:r>
              <a:r>
                <a:rPr lang="en-SG" dirty="0"/>
                <a:t> </a:t>
              </a:r>
              <a:r>
                <a:rPr lang="en-SG" dirty="0">
                  <a:sym typeface="Symbol" panose="05050102010706020507" pitchFamily="18" charset="2"/>
                </a:rPr>
                <a:t> 0, then the </a:t>
              </a:r>
              <a:r>
                <a:rPr lang="en-SG" dirty="0">
                  <a:solidFill>
                    <a:srgbClr val="0000FF"/>
                  </a:solidFill>
                  <a:sym typeface="Symbol" panose="05050102010706020507" pitchFamily="18" charset="2"/>
                </a:rPr>
                <a:t>total degree of </a:t>
              </a:r>
              <a:r>
                <a:rPr lang="en-SG" i="1" dirty="0">
                  <a:solidFill>
                    <a:srgbClr val="0000FF"/>
                  </a:solidFill>
                  <a:sym typeface="Symbol" panose="05050102010706020507" pitchFamily="18" charset="2"/>
                </a:rPr>
                <a:t>G</a:t>
              </a:r>
              <a:r>
                <a:rPr lang="en-SG" dirty="0">
                  <a:solidFill>
                    <a:srgbClr val="0000FF"/>
                  </a:solidFill>
                  <a:sym typeface="Symbol" panose="05050102010706020507" pitchFamily="18" charset="2"/>
                </a:rPr>
                <a:t> </a:t>
              </a:r>
            </a:p>
            <a:p>
              <a:pPr>
                <a:spcAft>
                  <a:spcPts val="600"/>
                </a:spcAft>
              </a:pPr>
              <a:r>
                <a:rPr lang="en-SG" dirty="0">
                  <a:sym typeface="Symbol" panose="05050102010706020507" pitchFamily="18" charset="2"/>
                </a:rPr>
                <a:t>= </a:t>
              </a:r>
              <a:r>
                <a:rPr lang="en-SG" dirty="0" err="1">
                  <a:sym typeface="Symbol" panose="05050102010706020507" pitchFamily="18" charset="2"/>
                </a:rPr>
                <a:t>deg</a:t>
              </a:r>
              <a:r>
                <a:rPr lang="en-SG" dirty="0">
                  <a:sym typeface="Symbol" panose="05050102010706020507" pitchFamily="18" charset="2"/>
                </a:rPr>
                <a:t>(</a:t>
              </a:r>
              <a:r>
                <a:rPr lang="en-SG" i="1" dirty="0"/>
                <a:t>v</a:t>
              </a:r>
              <a:r>
                <a:rPr lang="en-SG" baseline="-25000" dirty="0"/>
                <a:t>1</a:t>
              </a:r>
              <a:r>
                <a:rPr lang="en-SG" dirty="0">
                  <a:sym typeface="Symbol" panose="05050102010706020507" pitchFamily="18" charset="2"/>
                </a:rPr>
                <a:t>) + </a:t>
              </a:r>
              <a:r>
                <a:rPr lang="en-SG" dirty="0" err="1">
                  <a:sym typeface="Symbol" panose="05050102010706020507" pitchFamily="18" charset="2"/>
                </a:rPr>
                <a:t>deg</a:t>
              </a:r>
              <a:r>
                <a:rPr lang="en-SG" dirty="0">
                  <a:sym typeface="Symbol" panose="05050102010706020507" pitchFamily="18" charset="2"/>
                </a:rPr>
                <a:t>(</a:t>
              </a:r>
              <a:r>
                <a:rPr lang="en-SG" i="1" dirty="0"/>
                <a:t>v</a:t>
              </a:r>
              <a:r>
                <a:rPr lang="en-SG" baseline="-25000" dirty="0"/>
                <a:t>2</a:t>
              </a:r>
              <a:r>
                <a:rPr lang="en-SG" dirty="0">
                  <a:sym typeface="Symbol" panose="05050102010706020507" pitchFamily="18" charset="2"/>
                </a:rPr>
                <a:t>) + … + </a:t>
              </a:r>
              <a:r>
                <a:rPr lang="en-SG" dirty="0" err="1">
                  <a:sym typeface="Symbol" panose="05050102010706020507" pitchFamily="18" charset="2"/>
                </a:rPr>
                <a:t>deg</a:t>
              </a:r>
              <a:r>
                <a:rPr lang="en-SG" dirty="0">
                  <a:sym typeface="Symbol" panose="05050102010706020507" pitchFamily="18" charset="2"/>
                </a:rPr>
                <a:t>(</a:t>
              </a:r>
              <a:r>
                <a:rPr lang="en-SG" i="1" dirty="0" err="1"/>
                <a:t>v</a:t>
              </a:r>
              <a:r>
                <a:rPr lang="en-SG" i="1" baseline="-25000" dirty="0" err="1"/>
                <a:t>n</a:t>
              </a:r>
              <a:r>
                <a:rPr lang="en-SG" dirty="0">
                  <a:sym typeface="Symbol" panose="05050102010706020507" pitchFamily="18" charset="2"/>
                </a:rPr>
                <a:t>) = </a:t>
              </a:r>
              <a:r>
                <a:rPr lang="en-SG" dirty="0">
                  <a:solidFill>
                    <a:srgbClr val="0000FF"/>
                  </a:solidFill>
                  <a:sym typeface="Symbol" panose="05050102010706020507" pitchFamily="18" charset="2"/>
                </a:rPr>
                <a:t>2</a:t>
              </a:r>
              <a:r>
                <a:rPr lang="en-SG" dirty="0">
                  <a:sym typeface="Symbol" panose="05050102010706020507" pitchFamily="18" charset="2"/>
                </a:rPr>
                <a:t>  </a:t>
              </a:r>
              <a:r>
                <a:rPr lang="en-SG" dirty="0">
                  <a:solidFill>
                    <a:srgbClr val="000099"/>
                  </a:solidFill>
                  <a:sym typeface="Symbol" panose="05050102010706020507" pitchFamily="18" charset="2"/>
                </a:rPr>
                <a:t>(</a:t>
              </a:r>
              <a:r>
                <a:rPr lang="en-SG" dirty="0">
                  <a:solidFill>
                    <a:srgbClr val="0000FF"/>
                  </a:solidFill>
                  <a:sym typeface="Symbol" panose="05050102010706020507" pitchFamily="18" charset="2"/>
                </a:rPr>
                <a:t>the number of edges of </a:t>
              </a:r>
              <a:r>
                <a:rPr lang="en-SG" i="1" dirty="0">
                  <a:solidFill>
                    <a:srgbClr val="0000FF"/>
                  </a:solidFill>
                  <a:sym typeface="Symbol" panose="05050102010706020507" pitchFamily="18" charset="2"/>
                </a:rPr>
                <a:t>G</a:t>
              </a:r>
              <a:r>
                <a:rPr lang="en-SG" dirty="0">
                  <a:solidFill>
                    <a:srgbClr val="000099"/>
                  </a:solidFill>
                  <a:sym typeface="Symbol" panose="05050102010706020507" pitchFamily="18" charset="2"/>
                </a:rPr>
                <a:t>)</a:t>
              </a:r>
              <a:r>
                <a:rPr lang="en-SG" dirty="0">
                  <a:sym typeface="Symbol" panose="05050102010706020507" pitchFamily="18" charset="2"/>
                </a:rPr>
                <a:t>.</a:t>
              </a: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321998" y="5383156"/>
            <a:ext cx="3592757" cy="1029676"/>
            <a:chOff x="730522" y="4598517"/>
            <a:chExt cx="3447823" cy="1029676"/>
          </a:xfrm>
        </p:grpSpPr>
        <p:sp>
          <p:nvSpPr>
            <p:cNvPr id="32" name="Rectangle 31"/>
            <p:cNvSpPr/>
            <p:nvPr/>
          </p:nvSpPr>
          <p:spPr>
            <a:xfrm>
              <a:off x="730522" y="4598519"/>
              <a:ext cx="3447823" cy="1029674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730523" y="4598517"/>
              <a:ext cx="3447822" cy="416459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898473" y="4645643"/>
              <a:ext cx="24326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>
                  <a:solidFill>
                    <a:schemeClr val="bg1"/>
                  </a:solidFill>
                </a:rPr>
                <a:t>Corollary 10.1.2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795942" y="5129309"/>
              <a:ext cx="333190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SG" dirty="0"/>
                <a:t>The total degree of a graph is even.</a:t>
              </a:r>
              <a:endParaRPr lang="en-SG" dirty="0">
                <a:sym typeface="Symbol" panose="05050102010706020507" pitchFamily="18" charset="2"/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4289904" y="5383156"/>
            <a:ext cx="3843444" cy="1230722"/>
            <a:chOff x="730524" y="4598517"/>
            <a:chExt cx="3688397" cy="1230722"/>
          </a:xfrm>
        </p:grpSpPr>
        <p:sp>
          <p:nvSpPr>
            <p:cNvPr id="38" name="Rectangle 37"/>
            <p:cNvSpPr/>
            <p:nvPr/>
          </p:nvSpPr>
          <p:spPr>
            <a:xfrm>
              <a:off x="730525" y="4598517"/>
              <a:ext cx="3688396" cy="1230722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730524" y="4598517"/>
              <a:ext cx="3688397" cy="416459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898473" y="4645644"/>
              <a:ext cx="290608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>
                  <a:solidFill>
                    <a:schemeClr val="bg1"/>
                  </a:solidFill>
                </a:rPr>
                <a:t>Proposition 10.1.3</a:t>
              </a: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795942" y="5066980"/>
              <a:ext cx="326649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SG" dirty="0"/>
                <a:t>In any graph there are an even number of vertices of odd degree.</a:t>
              </a:r>
              <a:endParaRPr lang="en-SG" dirty="0">
                <a:sym typeface="Symbol" panose="05050102010706020507" pitchFamily="18" charset="2"/>
              </a:endParaRPr>
            </a:p>
          </p:txBody>
        </p:sp>
      </p:grpSp>
      <p:pic>
        <p:nvPicPr>
          <p:cNvPr id="42" name="Picture 4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3977" y="3917527"/>
            <a:ext cx="1055282" cy="511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07796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0" y="485733"/>
            <a:ext cx="9144000" cy="27699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endParaRPr lang="en-SG" sz="1050" dirty="0">
              <a:solidFill>
                <a:schemeClr val="bg1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6457950" y="6214593"/>
            <a:ext cx="2057400" cy="365125"/>
          </a:xfrm>
        </p:spPr>
        <p:txBody>
          <a:bodyPr/>
          <a:lstStyle/>
          <a:p>
            <a:fld id="{3945BCA7-BE1F-44EA-8FAA-E97CADA8B770}" type="slidenum">
              <a:rPr lang="en-SG" smtClean="0"/>
              <a:t>7</a:t>
            </a:fld>
            <a:endParaRPr lang="en-SG" dirty="0"/>
          </a:p>
        </p:txBody>
      </p:sp>
      <p:sp>
        <p:nvSpPr>
          <p:cNvPr id="37" name="TextBox 36"/>
          <p:cNvSpPr txBox="1"/>
          <p:nvPr/>
        </p:nvSpPr>
        <p:spPr>
          <a:xfrm>
            <a:off x="0" y="495504"/>
            <a:ext cx="9144000" cy="303577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r>
              <a:rPr lang="en-SG" sz="1400" dirty="0">
                <a:solidFill>
                  <a:schemeClr val="bg1"/>
                </a:solidFill>
              </a:rPr>
              <a:t>10.1 Definitions and Basic Properties</a:t>
            </a:r>
            <a:endParaRPr lang="en-SG" sz="11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3975" y="116401"/>
            <a:ext cx="24632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Summary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414246" y="1389069"/>
            <a:ext cx="8315507" cy="2219509"/>
            <a:chOff x="993228" y="4598517"/>
            <a:chExt cx="8315507" cy="2219509"/>
          </a:xfrm>
        </p:grpSpPr>
        <p:sp>
          <p:nvSpPr>
            <p:cNvPr id="22" name="Rectangle 21"/>
            <p:cNvSpPr/>
            <p:nvPr/>
          </p:nvSpPr>
          <p:spPr>
            <a:xfrm>
              <a:off x="993228" y="4598517"/>
              <a:ext cx="8315507" cy="2219509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993228" y="4598517"/>
              <a:ext cx="8315507" cy="416459"/>
            </a:xfrm>
            <a:prstGeom prst="rect">
              <a:avLst/>
            </a:prstGeom>
            <a:solidFill>
              <a:srgbClr val="0000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109374" y="4619294"/>
              <a:ext cx="689011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sz="1800" dirty="0">
                  <a:solidFill>
                    <a:schemeClr val="bg1"/>
                  </a:solidFill>
                </a:rPr>
                <a:t>Definition: Indegree and outdegree of a Vertex of a Directed Graph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109374" y="5014976"/>
              <a:ext cx="8035295" cy="12772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SG" sz="1800" dirty="0"/>
                <a:t>Let </a:t>
              </a:r>
              <a:r>
                <a:rPr lang="en-SG" sz="1800" i="1" dirty="0"/>
                <a:t>G=</a:t>
              </a:r>
              <a:r>
                <a:rPr lang="en-SG" sz="1800" dirty="0"/>
                <a:t>(</a:t>
              </a:r>
              <a:r>
                <a:rPr lang="en-SG" sz="1800" i="1" dirty="0"/>
                <a:t>V,E</a:t>
              </a:r>
              <a:r>
                <a:rPr lang="en-SG" sz="1800" dirty="0"/>
                <a:t>)</a:t>
              </a:r>
              <a:r>
                <a:rPr lang="en-SG" sz="1800" i="1" dirty="0"/>
                <a:t> </a:t>
              </a:r>
              <a:r>
                <a:rPr lang="en-SG" sz="1800" dirty="0"/>
                <a:t>be a directed graph and </a:t>
              </a:r>
              <a:r>
                <a:rPr lang="en-SG" sz="1800" i="1" dirty="0"/>
                <a:t>v</a:t>
              </a:r>
              <a:r>
                <a:rPr lang="en-SG" sz="1800" dirty="0"/>
                <a:t> a vertex of </a:t>
              </a:r>
              <a:r>
                <a:rPr lang="en-SG" sz="1800" i="1" dirty="0"/>
                <a:t>G</a:t>
              </a:r>
              <a:r>
                <a:rPr lang="en-SG" sz="1800" dirty="0"/>
                <a:t>. The </a:t>
              </a:r>
              <a:r>
                <a:rPr lang="en-SG" sz="1800" b="1" dirty="0"/>
                <a:t>indegree</a:t>
              </a:r>
              <a:r>
                <a:rPr lang="en-SG" sz="1800" dirty="0"/>
                <a:t> of </a:t>
              </a:r>
              <a:r>
                <a:rPr lang="en-SG" sz="1800" i="1" dirty="0"/>
                <a:t>v</a:t>
              </a:r>
              <a:r>
                <a:rPr lang="en-SG" sz="1800" dirty="0"/>
                <a:t>, denoted </a:t>
              </a:r>
              <a:r>
                <a:rPr lang="en-SG" sz="1800" b="1" dirty="0" err="1"/>
                <a:t>deg</a:t>
              </a:r>
              <a:r>
                <a:rPr lang="en-SG" sz="1800" b="1" baseline="30000" dirty="0">
                  <a:sym typeface="Symbol" panose="05050102010706020507" pitchFamily="18" charset="2"/>
                </a:rPr>
                <a:t></a:t>
              </a:r>
              <a:r>
                <a:rPr lang="en-SG" sz="1800" b="1" dirty="0"/>
                <a:t>(</a:t>
              </a:r>
              <a:r>
                <a:rPr lang="en-SG" sz="1800" b="1" i="1" dirty="0"/>
                <a:t>v</a:t>
              </a:r>
              <a:r>
                <a:rPr lang="en-SG" sz="1800" b="1" dirty="0"/>
                <a:t>)</a:t>
              </a:r>
              <a:r>
                <a:rPr lang="en-SG" sz="1800" dirty="0"/>
                <a:t>, is the number of directed edges that end at </a:t>
              </a:r>
              <a:r>
                <a:rPr lang="en-SG" sz="1800" i="1" dirty="0"/>
                <a:t>v</a:t>
              </a:r>
              <a:r>
                <a:rPr lang="en-SG" sz="1800" dirty="0"/>
                <a:t>. The </a:t>
              </a:r>
              <a:r>
                <a:rPr lang="en-SG" sz="1800" b="1" dirty="0"/>
                <a:t>outdegree</a:t>
              </a:r>
              <a:r>
                <a:rPr lang="en-SG" sz="1800" dirty="0"/>
                <a:t> of </a:t>
              </a:r>
              <a:r>
                <a:rPr lang="en-SG" sz="1800" i="1" dirty="0"/>
                <a:t>v</a:t>
              </a:r>
              <a:r>
                <a:rPr lang="en-SG" sz="1800" dirty="0"/>
                <a:t>, denoted </a:t>
              </a:r>
              <a:r>
                <a:rPr lang="en-SG" sz="1800" b="1" dirty="0" err="1"/>
                <a:t>deg</a:t>
              </a:r>
              <a:r>
                <a:rPr lang="en-SG" sz="1800" b="1" baseline="30000" dirty="0">
                  <a:sym typeface="Symbol" panose="05050102010706020507" pitchFamily="18" charset="2"/>
                </a:rPr>
                <a:t></a:t>
              </a:r>
              <a:r>
                <a:rPr lang="en-SG" sz="1800" b="1" dirty="0"/>
                <a:t>(</a:t>
              </a:r>
              <a:r>
                <a:rPr lang="en-SG" sz="1800" b="1" i="1" dirty="0"/>
                <a:t>v</a:t>
              </a:r>
              <a:r>
                <a:rPr lang="en-SG" sz="1800" b="1" dirty="0"/>
                <a:t>)</a:t>
              </a:r>
              <a:r>
                <a:rPr lang="en-SG" sz="1800" dirty="0"/>
                <a:t>, is the number of directed edges that originate from </a:t>
              </a:r>
              <a:r>
                <a:rPr lang="en-SG" sz="1800" i="1" dirty="0"/>
                <a:t>v.</a:t>
              </a:r>
              <a:endParaRPr lang="en-SG" sz="1800" dirty="0"/>
            </a:p>
            <a:p>
              <a:pPr>
                <a:spcAft>
                  <a:spcPts val="600"/>
                </a:spcAft>
              </a:pPr>
              <a:r>
                <a:rPr lang="en-SG" sz="1800" dirty="0"/>
                <a:t>Note that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7B4B336F-F2E9-44AB-8762-A5B0901FBE9E}"/>
                  </a:ext>
                </a:extLst>
              </p:cNvPr>
              <p:cNvSpPr txBox="1"/>
              <p:nvPr/>
            </p:nvSpPr>
            <p:spPr>
              <a:xfrm>
                <a:off x="1596457" y="2688362"/>
                <a:ext cx="3764683" cy="8415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SG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∈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sub>
                        <m:sup/>
                        <m:e>
                          <m:sSup>
                            <m:sSupPr>
                              <m:ctrlPr>
                                <a:rPr lang="en-SG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𝑑𝑒𝑔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sup>
                          </m:sSup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nary>
                            <m:naryPr>
                              <m:chr m:val="∑"/>
                              <m:supHide m:val="on"/>
                              <m:ctrlPr>
                                <a:rPr lang="en-SG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7"/>
                                </m:rPr>
                                <a:rPr lang="en-US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∈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sub>
                            <m:sup/>
                            <m:e>
                              <m:sSup>
                                <m:sSupPr>
                                  <m:ctrlPr>
                                    <a:rPr lang="en-SG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𝑑𝑒𝑔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</m:sup>
                              </m:sSup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</m:d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</m:e>
                          </m:nary>
                        </m:e>
                      </m:nary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|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|</m:t>
                      </m:r>
                    </m:oMath>
                  </m:oMathPara>
                </a14:m>
                <a:endParaRPr lang="en-SG" sz="2400" dirty="0"/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7B4B336F-F2E9-44AB-8762-A5B0901FBE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6457" y="2688362"/>
                <a:ext cx="3764683" cy="8415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SG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059758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0" y="485733"/>
            <a:ext cx="9144000" cy="27699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endParaRPr lang="en-SG" sz="1050" dirty="0">
              <a:solidFill>
                <a:schemeClr val="bg1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8</a:t>
            </a:fld>
            <a:endParaRPr lang="en-SG" dirty="0"/>
          </a:p>
        </p:txBody>
      </p:sp>
      <p:sp>
        <p:nvSpPr>
          <p:cNvPr id="37" name="TextBox 36"/>
          <p:cNvSpPr txBox="1"/>
          <p:nvPr/>
        </p:nvSpPr>
        <p:spPr>
          <a:xfrm>
            <a:off x="0" y="495504"/>
            <a:ext cx="9144000" cy="303577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r>
              <a:rPr lang="en-SG" sz="1400" dirty="0">
                <a:solidFill>
                  <a:schemeClr val="bg1"/>
                </a:solidFill>
              </a:rPr>
              <a:t>10.2 Trails, Paths, and Circuits</a:t>
            </a:r>
            <a:endParaRPr lang="en-SG" sz="11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3975" y="116401"/>
            <a:ext cx="24632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Summary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237066" y="1006926"/>
            <a:ext cx="8669867" cy="5258282"/>
            <a:chOff x="804418" y="4598517"/>
            <a:chExt cx="8669867" cy="5258282"/>
          </a:xfrm>
        </p:grpSpPr>
        <p:sp>
          <p:nvSpPr>
            <p:cNvPr id="15" name="Rectangle 14"/>
            <p:cNvSpPr/>
            <p:nvPr/>
          </p:nvSpPr>
          <p:spPr>
            <a:xfrm>
              <a:off x="804418" y="4598517"/>
              <a:ext cx="8669867" cy="52582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804418" y="4598517"/>
              <a:ext cx="8669867" cy="447237"/>
            </a:xfrm>
            <a:prstGeom prst="rect">
              <a:avLst/>
            </a:prstGeom>
            <a:solidFill>
              <a:srgbClr val="0000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925574" y="4645644"/>
              <a:ext cx="81909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>
                  <a:solidFill>
                    <a:schemeClr val="bg1"/>
                  </a:solidFill>
                </a:rPr>
                <a:t>Definitions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925574" y="5171747"/>
              <a:ext cx="8328579" cy="45858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SG" dirty="0"/>
                <a:t>Let </a:t>
              </a:r>
              <a:r>
                <a:rPr lang="en-SG" i="1" dirty="0"/>
                <a:t>G </a:t>
              </a:r>
              <a:r>
                <a:rPr lang="en-SG" dirty="0"/>
                <a:t>be a graph, and let </a:t>
              </a:r>
              <a:r>
                <a:rPr lang="en-SG" i="1" dirty="0"/>
                <a:t>v</a:t>
              </a:r>
              <a:r>
                <a:rPr lang="en-SG" dirty="0"/>
                <a:t> and </a:t>
              </a:r>
              <a:r>
                <a:rPr lang="en-SG" i="1" dirty="0"/>
                <a:t>w</a:t>
              </a:r>
              <a:r>
                <a:rPr lang="en-SG" dirty="0"/>
                <a:t> be vertices of </a:t>
              </a:r>
              <a:r>
                <a:rPr lang="en-SG" i="1" dirty="0"/>
                <a:t>G</a:t>
              </a:r>
              <a:r>
                <a:rPr lang="en-SG" dirty="0"/>
                <a:t>. </a:t>
              </a:r>
            </a:p>
            <a:p>
              <a:pPr>
                <a:spcAft>
                  <a:spcPts val="600"/>
                </a:spcAft>
              </a:pPr>
              <a:r>
                <a:rPr lang="en-SG" dirty="0"/>
                <a:t>A </a:t>
              </a:r>
              <a:r>
                <a:rPr lang="en-SG" b="1" dirty="0"/>
                <a:t>walk from </a:t>
              </a:r>
              <a:r>
                <a:rPr lang="en-SG" b="1" i="1" dirty="0"/>
                <a:t>v</a:t>
              </a:r>
              <a:r>
                <a:rPr lang="en-SG" b="1" dirty="0"/>
                <a:t> to </a:t>
              </a:r>
              <a:r>
                <a:rPr lang="en-SG" b="1" i="1" dirty="0"/>
                <a:t>w</a:t>
              </a:r>
              <a:r>
                <a:rPr lang="en-SG" dirty="0"/>
                <a:t> is a finite alternating sequence of adjacent vertices and edges of </a:t>
              </a:r>
              <a:r>
                <a:rPr lang="en-SG" i="1" dirty="0"/>
                <a:t>G</a:t>
              </a:r>
              <a:r>
                <a:rPr lang="en-SG" dirty="0"/>
                <a:t>. Thus a walk has the form </a:t>
              </a:r>
              <a:r>
                <a:rPr lang="en-SG" i="1" dirty="0"/>
                <a:t>v</a:t>
              </a:r>
              <a:r>
                <a:rPr lang="en-SG" baseline="-25000" dirty="0"/>
                <a:t>0 </a:t>
              </a:r>
              <a:r>
                <a:rPr lang="en-SG" i="1" dirty="0"/>
                <a:t>e</a:t>
              </a:r>
              <a:r>
                <a:rPr lang="en-SG" baseline="-25000" dirty="0"/>
                <a:t>1 </a:t>
              </a:r>
              <a:r>
                <a:rPr lang="en-SG" i="1" dirty="0"/>
                <a:t>v</a:t>
              </a:r>
              <a:r>
                <a:rPr lang="en-SG" baseline="-25000" dirty="0"/>
                <a:t>1 </a:t>
              </a:r>
              <a:r>
                <a:rPr lang="en-SG" i="1" dirty="0"/>
                <a:t>e</a:t>
              </a:r>
              <a:r>
                <a:rPr lang="en-SG" baseline="-25000" dirty="0"/>
                <a:t>2</a:t>
              </a:r>
              <a:r>
                <a:rPr lang="en-SG" dirty="0"/>
                <a:t> … </a:t>
              </a:r>
              <a:r>
                <a:rPr lang="en-SG" i="1" dirty="0"/>
                <a:t>v</a:t>
              </a:r>
              <a:r>
                <a:rPr lang="en-SG" i="1" baseline="-25000" dirty="0"/>
                <a:t>n</a:t>
              </a:r>
              <a:r>
                <a:rPr lang="en-SG" baseline="-25000" dirty="0"/>
                <a:t>-1 </a:t>
              </a:r>
              <a:r>
                <a:rPr lang="en-SG" i="1" dirty="0" err="1"/>
                <a:t>e</a:t>
              </a:r>
              <a:r>
                <a:rPr lang="en-SG" i="1" baseline="-25000" dirty="0" err="1"/>
                <a:t>n</a:t>
              </a:r>
              <a:r>
                <a:rPr lang="en-SG" baseline="-25000" dirty="0"/>
                <a:t> </a:t>
              </a:r>
              <a:r>
                <a:rPr lang="en-SG" i="1" dirty="0" err="1"/>
                <a:t>v</a:t>
              </a:r>
              <a:r>
                <a:rPr lang="en-SG" i="1" baseline="-25000" dirty="0" err="1"/>
                <a:t>n</a:t>
              </a:r>
              <a:r>
                <a:rPr lang="en-SG" baseline="-25000" dirty="0"/>
                <a:t> </a:t>
              </a:r>
              <a:r>
                <a:rPr lang="en-SG" dirty="0"/>
                <a:t>, where the </a:t>
              </a:r>
              <a:r>
                <a:rPr lang="en-SG" i="1" dirty="0"/>
                <a:t>v</a:t>
              </a:r>
              <a:r>
                <a:rPr lang="en-SG" dirty="0"/>
                <a:t>’s represent vertices, the </a:t>
              </a:r>
              <a:r>
                <a:rPr lang="en-SG" i="1" dirty="0"/>
                <a:t>e</a:t>
              </a:r>
              <a:r>
                <a:rPr lang="en-SG" dirty="0"/>
                <a:t>’s represent edges, </a:t>
              </a:r>
              <a:r>
                <a:rPr lang="en-SG" i="1" dirty="0"/>
                <a:t>v</a:t>
              </a:r>
              <a:r>
                <a:rPr lang="en-SG" baseline="-25000" dirty="0"/>
                <a:t>0</a:t>
              </a:r>
              <a:r>
                <a:rPr lang="en-SG" dirty="0"/>
                <a:t>=</a:t>
              </a:r>
              <a:r>
                <a:rPr lang="en-SG" i="1" dirty="0"/>
                <a:t>v</a:t>
              </a:r>
              <a:r>
                <a:rPr lang="en-SG" dirty="0"/>
                <a:t>, </a:t>
              </a:r>
              <a:r>
                <a:rPr lang="en-SG" i="1" dirty="0" err="1"/>
                <a:t>v</a:t>
              </a:r>
              <a:r>
                <a:rPr lang="en-SG" i="1" baseline="-25000" dirty="0" err="1"/>
                <a:t>n</a:t>
              </a:r>
              <a:r>
                <a:rPr lang="en-SG" dirty="0"/>
                <a:t>=</a:t>
              </a:r>
              <a:r>
                <a:rPr lang="en-SG" i="1" dirty="0"/>
                <a:t>w</a:t>
              </a:r>
              <a:r>
                <a:rPr lang="en-SG" dirty="0"/>
                <a:t>, and for all </a:t>
              </a:r>
              <a:r>
                <a:rPr lang="en-SG" i="1" dirty="0" err="1"/>
                <a:t>i</a:t>
              </a:r>
              <a:r>
                <a:rPr lang="en-SG" dirty="0"/>
                <a:t> </a:t>
              </a:r>
              <a:r>
                <a:rPr lang="en-SG" dirty="0">
                  <a:sym typeface="Symbol" panose="05050102010706020507" pitchFamily="18" charset="2"/>
                </a:rPr>
                <a:t></a:t>
              </a:r>
              <a:r>
                <a:rPr lang="en-SG" dirty="0"/>
                <a:t> {1, 2, …, </a:t>
              </a:r>
              <a:r>
                <a:rPr lang="en-SG" i="1" dirty="0"/>
                <a:t>n</a:t>
              </a:r>
              <a:r>
                <a:rPr lang="en-SG" dirty="0"/>
                <a:t>}, </a:t>
              </a:r>
              <a:r>
                <a:rPr lang="en-SG" i="1" dirty="0"/>
                <a:t>v</a:t>
              </a:r>
              <a:r>
                <a:rPr lang="en-SG" i="1" baseline="-25000" dirty="0"/>
                <a:t>i</a:t>
              </a:r>
              <a:r>
                <a:rPr lang="en-SG" baseline="-25000" dirty="0"/>
                <a:t>-1 </a:t>
              </a:r>
              <a:r>
                <a:rPr lang="en-SG" dirty="0"/>
                <a:t>and </a:t>
              </a:r>
              <a:r>
                <a:rPr lang="en-SG" i="1" dirty="0"/>
                <a:t>v</a:t>
              </a:r>
              <a:r>
                <a:rPr lang="en-SG" i="1" baseline="-25000" dirty="0"/>
                <a:t>i</a:t>
              </a:r>
              <a:r>
                <a:rPr lang="en-SG" dirty="0"/>
                <a:t> are the endpoints of </a:t>
              </a:r>
              <a:r>
                <a:rPr lang="en-SG" i="1" dirty="0" err="1"/>
                <a:t>e</a:t>
              </a:r>
              <a:r>
                <a:rPr lang="en-SG" i="1" baseline="-25000" dirty="0" err="1"/>
                <a:t>i</a:t>
              </a:r>
              <a:r>
                <a:rPr lang="en-SG" dirty="0"/>
                <a:t>. The number of edges, </a:t>
              </a:r>
              <a:r>
                <a:rPr lang="en-SG" i="1" dirty="0"/>
                <a:t>n</a:t>
              </a:r>
              <a:r>
                <a:rPr lang="en-SG" dirty="0"/>
                <a:t>, is the </a:t>
              </a:r>
              <a:r>
                <a:rPr lang="en-SG" b="1" dirty="0"/>
                <a:t>length</a:t>
              </a:r>
              <a:r>
                <a:rPr lang="en-SG" dirty="0"/>
                <a:t> of the walk.</a:t>
              </a:r>
            </a:p>
            <a:p>
              <a:pPr>
                <a:spcAft>
                  <a:spcPts val="600"/>
                </a:spcAft>
              </a:pPr>
              <a:r>
                <a:rPr lang="en-SG" dirty="0"/>
                <a:t>The </a:t>
              </a:r>
              <a:r>
                <a:rPr lang="en-SG" b="1" dirty="0"/>
                <a:t>trivial walk </a:t>
              </a:r>
              <a:r>
                <a:rPr lang="en-SG" dirty="0"/>
                <a:t>from </a:t>
              </a:r>
              <a:r>
                <a:rPr lang="en-SG" i="1" dirty="0"/>
                <a:t>v</a:t>
              </a:r>
              <a:r>
                <a:rPr lang="en-SG" dirty="0"/>
                <a:t> to </a:t>
              </a:r>
              <a:r>
                <a:rPr lang="en-SG" i="1" dirty="0"/>
                <a:t>v</a:t>
              </a:r>
              <a:r>
                <a:rPr lang="en-SG" dirty="0"/>
                <a:t> consists of the single vertex </a:t>
              </a:r>
              <a:r>
                <a:rPr lang="en-SG" i="1" dirty="0"/>
                <a:t>v</a:t>
              </a:r>
              <a:r>
                <a:rPr lang="en-SG" dirty="0"/>
                <a:t>.</a:t>
              </a:r>
            </a:p>
            <a:p>
              <a:pPr>
                <a:spcAft>
                  <a:spcPts val="600"/>
                </a:spcAft>
              </a:pPr>
              <a:r>
                <a:rPr lang="en-SG" dirty="0"/>
                <a:t>A </a:t>
              </a:r>
              <a:r>
                <a:rPr lang="en-SG" b="1" dirty="0"/>
                <a:t>trail from </a:t>
              </a:r>
              <a:r>
                <a:rPr lang="en-SG" b="1" i="1" dirty="0"/>
                <a:t>v</a:t>
              </a:r>
              <a:r>
                <a:rPr lang="en-SG" b="1" dirty="0"/>
                <a:t> to </a:t>
              </a:r>
              <a:r>
                <a:rPr lang="en-SG" b="1" i="1" dirty="0"/>
                <a:t>w</a:t>
              </a:r>
              <a:r>
                <a:rPr lang="en-SG" dirty="0"/>
                <a:t> is a walk from </a:t>
              </a:r>
              <a:r>
                <a:rPr lang="en-SG" i="1" dirty="0"/>
                <a:t>v</a:t>
              </a:r>
              <a:r>
                <a:rPr lang="en-SG" dirty="0"/>
                <a:t> to </a:t>
              </a:r>
              <a:r>
                <a:rPr lang="en-SG" i="1" dirty="0"/>
                <a:t>w</a:t>
              </a:r>
              <a:r>
                <a:rPr lang="en-SG" dirty="0"/>
                <a:t> that does not contain a repeated edge.</a:t>
              </a:r>
            </a:p>
            <a:p>
              <a:pPr>
                <a:spcAft>
                  <a:spcPts val="600"/>
                </a:spcAft>
              </a:pPr>
              <a:r>
                <a:rPr lang="en-SG" dirty="0"/>
                <a:t>A </a:t>
              </a:r>
              <a:r>
                <a:rPr lang="en-SG" b="1" dirty="0"/>
                <a:t>path from </a:t>
              </a:r>
              <a:r>
                <a:rPr lang="en-SG" b="1" i="1" dirty="0"/>
                <a:t>v</a:t>
              </a:r>
              <a:r>
                <a:rPr lang="en-SG" b="1" dirty="0"/>
                <a:t> to </a:t>
              </a:r>
              <a:r>
                <a:rPr lang="en-SG" b="1" i="1" dirty="0"/>
                <a:t>w</a:t>
              </a:r>
              <a:r>
                <a:rPr lang="en-SG" b="1" dirty="0"/>
                <a:t> </a:t>
              </a:r>
              <a:r>
                <a:rPr lang="en-SG" dirty="0"/>
                <a:t>is a trail that does not contain a repeated vertex.</a:t>
              </a:r>
            </a:p>
            <a:p>
              <a:pPr>
                <a:spcAft>
                  <a:spcPts val="600"/>
                </a:spcAft>
              </a:pPr>
              <a:r>
                <a:rPr lang="en-SG" dirty="0"/>
                <a:t>A </a:t>
              </a:r>
              <a:r>
                <a:rPr lang="en-SG" b="1" dirty="0"/>
                <a:t>closed walk </a:t>
              </a:r>
              <a:r>
                <a:rPr lang="en-SG" dirty="0"/>
                <a:t>is a walk that starts and ends at the same vertex.</a:t>
              </a:r>
            </a:p>
            <a:p>
              <a:pPr>
                <a:spcAft>
                  <a:spcPts val="600"/>
                </a:spcAft>
              </a:pPr>
              <a:r>
                <a:rPr lang="en-SG" dirty="0"/>
                <a:t>A </a:t>
              </a:r>
              <a:r>
                <a:rPr lang="en-SG" b="1" dirty="0"/>
                <a:t>circuit</a:t>
              </a:r>
              <a:r>
                <a:rPr lang="en-SG" dirty="0"/>
                <a:t> (or </a:t>
              </a:r>
              <a:r>
                <a:rPr lang="en-SG" b="1" dirty="0"/>
                <a:t>cycle</a:t>
              </a:r>
              <a:r>
                <a:rPr lang="en-SG" dirty="0"/>
                <a:t>) is a closed walk of length at least 3 that does not contain a repeated edge.</a:t>
              </a:r>
            </a:p>
            <a:p>
              <a:pPr>
                <a:spcAft>
                  <a:spcPts val="600"/>
                </a:spcAft>
              </a:pPr>
              <a:r>
                <a:rPr lang="en-SG" dirty="0"/>
                <a:t>A </a:t>
              </a:r>
              <a:r>
                <a:rPr lang="en-SG" b="1" dirty="0"/>
                <a:t>simple circuit </a:t>
              </a:r>
              <a:r>
                <a:rPr lang="en-SG" dirty="0"/>
                <a:t>(or </a:t>
              </a:r>
              <a:r>
                <a:rPr lang="en-SG" b="1" dirty="0"/>
                <a:t>simple cycle</a:t>
              </a:r>
              <a:r>
                <a:rPr lang="en-SG" dirty="0"/>
                <a:t>) is a circuit that does not have any other repeated vertex except the first and last. </a:t>
              </a:r>
            </a:p>
            <a:p>
              <a:pPr>
                <a:spcAft>
                  <a:spcPts val="600"/>
                </a:spcAft>
              </a:pPr>
              <a:r>
                <a:rPr lang="en-SG" dirty="0"/>
                <a:t>An undirected graph is </a:t>
              </a:r>
              <a:r>
                <a:rPr lang="en-SG" b="1" dirty="0"/>
                <a:t>cyclic</a:t>
              </a:r>
              <a:r>
                <a:rPr lang="en-SG" dirty="0"/>
                <a:t> if it contains a loop or a cycle; otherwise, it is </a:t>
              </a:r>
              <a:r>
                <a:rPr lang="en-SG" b="1" dirty="0"/>
                <a:t>acyclic</a:t>
              </a:r>
              <a:r>
                <a:rPr lang="en-SG" dirty="0"/>
                <a:t>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535480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0" y="485733"/>
            <a:ext cx="9144000" cy="27699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endParaRPr lang="en-SG" sz="1050" dirty="0">
              <a:solidFill>
                <a:schemeClr val="bg1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9</a:t>
            </a:fld>
            <a:endParaRPr lang="en-SG" dirty="0"/>
          </a:p>
        </p:txBody>
      </p:sp>
      <p:sp>
        <p:nvSpPr>
          <p:cNvPr id="37" name="TextBox 36"/>
          <p:cNvSpPr txBox="1"/>
          <p:nvPr/>
        </p:nvSpPr>
        <p:spPr>
          <a:xfrm>
            <a:off x="0" y="495504"/>
            <a:ext cx="9144000" cy="303577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r>
              <a:rPr lang="en-SG" sz="1400" dirty="0">
                <a:solidFill>
                  <a:schemeClr val="bg1"/>
                </a:solidFill>
              </a:rPr>
              <a:t>10.2 Trails, Paths, and Circuits</a:t>
            </a:r>
            <a:endParaRPr lang="en-SG" sz="11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3975" y="116401"/>
            <a:ext cx="24632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Summary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406883" y="846207"/>
            <a:ext cx="8312150" cy="1447511"/>
            <a:chOff x="804418" y="4598517"/>
            <a:chExt cx="8312150" cy="1447511"/>
          </a:xfrm>
        </p:grpSpPr>
        <p:sp>
          <p:nvSpPr>
            <p:cNvPr id="8" name="Rectangle 7"/>
            <p:cNvSpPr/>
            <p:nvPr/>
          </p:nvSpPr>
          <p:spPr>
            <a:xfrm>
              <a:off x="804418" y="4598518"/>
              <a:ext cx="8312149" cy="144751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804418" y="4598517"/>
              <a:ext cx="8312149" cy="447237"/>
            </a:xfrm>
            <a:prstGeom prst="rect">
              <a:avLst/>
            </a:prstGeom>
            <a:solidFill>
              <a:srgbClr val="0000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925574" y="4645644"/>
              <a:ext cx="81909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>
                  <a:solidFill>
                    <a:schemeClr val="bg1"/>
                  </a:solidFill>
                </a:rPr>
                <a:t>Definition: Connectedness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925012" y="5045754"/>
              <a:ext cx="8157129" cy="10002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SG" b="1" dirty="0"/>
                <a:t>Two vertices </a:t>
              </a:r>
              <a:r>
                <a:rPr lang="en-SG" i="1" dirty="0"/>
                <a:t>v</a:t>
              </a:r>
              <a:r>
                <a:rPr lang="en-SG" dirty="0"/>
                <a:t> and </a:t>
              </a:r>
              <a:r>
                <a:rPr lang="en-SG" i="1" dirty="0"/>
                <a:t>w</a:t>
              </a:r>
              <a:r>
                <a:rPr lang="en-SG" dirty="0"/>
                <a:t> of a graph </a:t>
              </a:r>
              <a:r>
                <a:rPr lang="en-SG" i="1" dirty="0"/>
                <a:t>G</a:t>
              </a:r>
              <a:r>
                <a:rPr lang="en-SG" dirty="0"/>
                <a:t> are </a:t>
              </a:r>
              <a:r>
                <a:rPr lang="en-SG" b="1" dirty="0"/>
                <a:t>connected</a:t>
              </a:r>
              <a:r>
                <a:rPr lang="en-SG" dirty="0"/>
                <a:t> </a:t>
              </a:r>
              <a:r>
                <a:rPr lang="en-SG" dirty="0" err="1"/>
                <a:t>iff</a:t>
              </a:r>
              <a:r>
                <a:rPr lang="en-SG" dirty="0"/>
                <a:t> there is a walk from </a:t>
              </a:r>
              <a:r>
                <a:rPr lang="en-SG" i="1" dirty="0"/>
                <a:t>v</a:t>
              </a:r>
              <a:r>
                <a:rPr lang="en-SG" dirty="0"/>
                <a:t> to </a:t>
              </a:r>
              <a:r>
                <a:rPr lang="en-SG" i="1" dirty="0"/>
                <a:t>w</a:t>
              </a:r>
              <a:r>
                <a:rPr lang="en-SG" dirty="0"/>
                <a:t>.</a:t>
              </a:r>
            </a:p>
            <a:p>
              <a:pPr>
                <a:spcAft>
                  <a:spcPts val="600"/>
                </a:spcAft>
              </a:pPr>
              <a:r>
                <a:rPr lang="en-SG" b="1" dirty="0"/>
                <a:t>The graph </a:t>
              </a:r>
              <a:r>
                <a:rPr lang="en-SG" b="1" i="1" dirty="0"/>
                <a:t>G</a:t>
              </a:r>
              <a:r>
                <a:rPr lang="en-SG" b="1" dirty="0"/>
                <a:t> is connected </a:t>
              </a:r>
              <a:r>
                <a:rPr lang="en-SG" dirty="0" err="1"/>
                <a:t>iff</a:t>
              </a:r>
              <a:r>
                <a:rPr lang="en-SG" dirty="0"/>
                <a:t> given </a:t>
              </a:r>
              <a:r>
                <a:rPr lang="en-SG" i="1" dirty="0"/>
                <a:t>any</a:t>
              </a:r>
              <a:r>
                <a:rPr lang="en-SG" dirty="0"/>
                <a:t> two vertices </a:t>
              </a:r>
              <a:r>
                <a:rPr lang="en-SG" i="1" dirty="0"/>
                <a:t>v</a:t>
              </a:r>
              <a:r>
                <a:rPr lang="en-SG" dirty="0"/>
                <a:t> and </a:t>
              </a:r>
              <a:r>
                <a:rPr lang="en-SG" i="1" dirty="0"/>
                <a:t>w</a:t>
              </a:r>
              <a:r>
                <a:rPr lang="en-SG" dirty="0"/>
                <a:t> in </a:t>
              </a:r>
              <a:r>
                <a:rPr lang="en-SG" i="1" dirty="0"/>
                <a:t>G</a:t>
              </a:r>
              <a:r>
                <a:rPr lang="en-SG" dirty="0"/>
                <a:t>, there is a walk from </a:t>
              </a:r>
              <a:r>
                <a:rPr lang="en-SG" i="1" dirty="0"/>
                <a:t>v</a:t>
              </a:r>
              <a:r>
                <a:rPr lang="en-SG" dirty="0"/>
                <a:t> to </a:t>
              </a:r>
              <a:r>
                <a:rPr lang="en-SG" i="1" dirty="0"/>
                <a:t>w</a:t>
              </a:r>
              <a:r>
                <a:rPr lang="en-SG" dirty="0"/>
                <a:t>. Symbolically, </a:t>
              </a:r>
              <a:r>
                <a:rPr lang="en-SG" i="1" dirty="0"/>
                <a:t>G</a:t>
              </a:r>
              <a:r>
                <a:rPr lang="en-SG" dirty="0"/>
                <a:t> is connected </a:t>
              </a:r>
              <a:r>
                <a:rPr lang="en-SG" dirty="0" err="1"/>
                <a:t>iff</a:t>
              </a:r>
              <a:r>
                <a:rPr lang="en-SG" dirty="0"/>
                <a:t> </a:t>
              </a:r>
              <a:r>
                <a:rPr lang="en-SG" dirty="0">
                  <a:sym typeface="Symbol" panose="05050102010706020507" pitchFamily="18" charset="2"/>
                </a:rPr>
                <a:t> vertices </a:t>
              </a:r>
              <a:r>
                <a:rPr lang="en-SG" i="1" dirty="0">
                  <a:sym typeface="Symbol" panose="05050102010706020507" pitchFamily="18" charset="2"/>
                </a:rPr>
                <a:t>v</a:t>
              </a:r>
              <a:r>
                <a:rPr lang="en-SG" dirty="0">
                  <a:sym typeface="Symbol" panose="05050102010706020507" pitchFamily="18" charset="2"/>
                </a:rPr>
                <a:t>, </a:t>
              </a:r>
              <a:r>
                <a:rPr lang="en-SG" i="1" dirty="0">
                  <a:sym typeface="Symbol" panose="05050102010706020507" pitchFamily="18" charset="2"/>
                </a:rPr>
                <a:t>w</a:t>
              </a:r>
              <a:r>
                <a:rPr lang="en-SG" dirty="0">
                  <a:sym typeface="Symbol" panose="05050102010706020507" pitchFamily="18" charset="2"/>
                </a:rPr>
                <a:t> </a:t>
              </a:r>
              <a:r>
                <a:rPr lang="en-SG" i="1" dirty="0">
                  <a:sym typeface="Symbol" panose="05050102010706020507" pitchFamily="18" charset="2"/>
                </a:rPr>
                <a:t>V</a:t>
              </a:r>
              <a:r>
                <a:rPr lang="en-SG" dirty="0">
                  <a:sym typeface="Symbol" panose="05050102010706020507" pitchFamily="18" charset="2"/>
                </a:rPr>
                <a:t>(</a:t>
              </a:r>
              <a:r>
                <a:rPr lang="en-SG" i="1" dirty="0">
                  <a:sym typeface="Symbol" panose="05050102010706020507" pitchFamily="18" charset="2"/>
                </a:rPr>
                <a:t>G</a:t>
              </a:r>
              <a:r>
                <a:rPr lang="en-SG" dirty="0">
                  <a:sym typeface="Symbol" panose="05050102010706020507" pitchFamily="18" charset="2"/>
                </a:rPr>
                <a:t>),  a walk from </a:t>
              </a:r>
              <a:r>
                <a:rPr lang="en-SG" i="1" dirty="0">
                  <a:sym typeface="Symbol" panose="05050102010706020507" pitchFamily="18" charset="2"/>
                </a:rPr>
                <a:t>v</a:t>
              </a:r>
              <a:r>
                <a:rPr lang="en-SG" dirty="0">
                  <a:sym typeface="Symbol" panose="05050102010706020507" pitchFamily="18" charset="2"/>
                </a:rPr>
                <a:t> to </a:t>
              </a:r>
              <a:r>
                <a:rPr lang="en-SG" i="1" dirty="0">
                  <a:sym typeface="Symbol" panose="05050102010706020507" pitchFamily="18" charset="2"/>
                </a:rPr>
                <a:t>w</a:t>
              </a:r>
              <a:r>
                <a:rPr lang="en-SG" dirty="0">
                  <a:sym typeface="Symbol" panose="05050102010706020507" pitchFamily="18" charset="2"/>
                </a:rPr>
                <a:t>.</a:t>
              </a:r>
              <a:endParaRPr lang="en-SG" dirty="0">
                <a:latin typeface="Symbol" panose="05050102010706020507" pitchFamily="18" charset="2"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415925" y="4789024"/>
            <a:ext cx="8312149" cy="1940913"/>
            <a:chOff x="804419" y="4598517"/>
            <a:chExt cx="8350820" cy="1940913"/>
          </a:xfrm>
        </p:grpSpPr>
        <p:sp>
          <p:nvSpPr>
            <p:cNvPr id="22" name="Rectangle 21"/>
            <p:cNvSpPr/>
            <p:nvPr/>
          </p:nvSpPr>
          <p:spPr>
            <a:xfrm>
              <a:off x="804419" y="4598518"/>
              <a:ext cx="8350820" cy="194091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804419" y="4598517"/>
              <a:ext cx="8350820" cy="447237"/>
            </a:xfrm>
            <a:prstGeom prst="rect">
              <a:avLst/>
            </a:prstGeom>
            <a:solidFill>
              <a:srgbClr val="0000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925574" y="4645644"/>
              <a:ext cx="81909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>
                  <a:solidFill>
                    <a:schemeClr val="bg1"/>
                  </a:solidFill>
                </a:rPr>
                <a:t>Definition: Connected Component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925574" y="5062102"/>
              <a:ext cx="7861410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/>
                <a:t>A graph </a:t>
              </a:r>
              <a:r>
                <a:rPr lang="en-SG" i="1" dirty="0"/>
                <a:t>H</a:t>
              </a:r>
              <a:r>
                <a:rPr lang="en-SG" dirty="0"/>
                <a:t> is a </a:t>
              </a:r>
              <a:r>
                <a:rPr lang="en-SG" b="1" dirty="0"/>
                <a:t>connected component</a:t>
              </a:r>
              <a:r>
                <a:rPr lang="en-SG" dirty="0"/>
                <a:t> of a graph </a:t>
              </a:r>
              <a:r>
                <a:rPr lang="en-SG" i="1" dirty="0"/>
                <a:t>G</a:t>
              </a:r>
              <a:r>
                <a:rPr lang="en-SG" dirty="0"/>
                <a:t> </a:t>
              </a:r>
              <a:r>
                <a:rPr lang="en-SG" dirty="0" err="1"/>
                <a:t>iff</a:t>
              </a:r>
              <a:endParaRPr lang="en-SG" dirty="0"/>
            </a:p>
            <a:p>
              <a:pPr marL="627063" indent="-441325">
                <a:buFont typeface="+mj-lt"/>
                <a:buAutoNum type="arabicPeriod"/>
              </a:pPr>
              <a:r>
                <a:rPr lang="en-SG" dirty="0"/>
                <a:t>The graph </a:t>
              </a:r>
              <a:r>
                <a:rPr lang="en-SG" i="1" dirty="0"/>
                <a:t>H</a:t>
              </a:r>
              <a:r>
                <a:rPr lang="en-SG" dirty="0"/>
                <a:t> is a subgraph of </a:t>
              </a:r>
              <a:r>
                <a:rPr lang="en-SG" i="1" dirty="0"/>
                <a:t>G</a:t>
              </a:r>
              <a:r>
                <a:rPr lang="en-SG" dirty="0"/>
                <a:t>;</a:t>
              </a:r>
            </a:p>
            <a:p>
              <a:pPr marL="627063" indent="-441325">
                <a:buFont typeface="+mj-lt"/>
                <a:buAutoNum type="arabicPeriod"/>
              </a:pPr>
              <a:r>
                <a:rPr lang="en-SG" dirty="0"/>
                <a:t>The graph </a:t>
              </a:r>
              <a:r>
                <a:rPr lang="en-SG" i="1" dirty="0"/>
                <a:t>H</a:t>
              </a:r>
              <a:r>
                <a:rPr lang="en-SG" dirty="0"/>
                <a:t> is connected; and</a:t>
              </a:r>
            </a:p>
            <a:p>
              <a:pPr marL="627063" indent="-441325">
                <a:spcAft>
                  <a:spcPts val="600"/>
                </a:spcAft>
                <a:buFont typeface="+mj-lt"/>
                <a:buAutoNum type="arabicPeriod"/>
              </a:pPr>
              <a:r>
                <a:rPr lang="en-SG" dirty="0"/>
                <a:t>No connected subgraph of </a:t>
              </a:r>
              <a:r>
                <a:rPr lang="en-SG" i="1" dirty="0"/>
                <a:t>G</a:t>
              </a:r>
              <a:r>
                <a:rPr lang="en-SG" dirty="0"/>
                <a:t> has </a:t>
              </a:r>
              <a:r>
                <a:rPr lang="en-SG" i="1" dirty="0"/>
                <a:t>H</a:t>
              </a:r>
              <a:r>
                <a:rPr lang="en-SG" dirty="0"/>
                <a:t> as a subgraph and contains vertices or edges that are not in </a:t>
              </a:r>
              <a:r>
                <a:rPr lang="en-SG" i="1" dirty="0"/>
                <a:t>H</a:t>
              </a:r>
              <a:r>
                <a:rPr lang="en-SG" dirty="0"/>
                <a:t>.</a:t>
              </a: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406883" y="2382756"/>
            <a:ext cx="8321191" cy="2296226"/>
            <a:chOff x="730522" y="4598517"/>
            <a:chExt cx="8321191" cy="2296226"/>
          </a:xfrm>
        </p:grpSpPr>
        <p:sp>
          <p:nvSpPr>
            <p:cNvPr id="17" name="Rectangle 16"/>
            <p:cNvSpPr/>
            <p:nvPr/>
          </p:nvSpPr>
          <p:spPr>
            <a:xfrm>
              <a:off x="730522" y="4598518"/>
              <a:ext cx="8321191" cy="229622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730523" y="4598517"/>
              <a:ext cx="8321190" cy="46358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898474" y="4645644"/>
              <a:ext cx="29132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>
                  <a:solidFill>
                    <a:schemeClr val="bg1"/>
                  </a:solidFill>
                </a:rPr>
                <a:t>Lemma 10.2.1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791920" y="5102168"/>
              <a:ext cx="8189351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/>
                <a:t>Let </a:t>
              </a:r>
              <a:r>
                <a:rPr lang="en-SG" i="1" dirty="0"/>
                <a:t>G</a:t>
              </a:r>
              <a:r>
                <a:rPr lang="en-SG" dirty="0"/>
                <a:t> be a graph.</a:t>
              </a:r>
            </a:p>
            <a:p>
              <a:pPr marL="457200" indent="-457200">
                <a:buFont typeface="+mj-lt"/>
                <a:buAutoNum type="alphaLcPeriod"/>
              </a:pPr>
              <a:r>
                <a:rPr lang="en-SG" dirty="0">
                  <a:sym typeface="Symbol" panose="05050102010706020507" pitchFamily="18" charset="2"/>
                </a:rPr>
                <a:t>If </a:t>
              </a:r>
              <a:r>
                <a:rPr lang="en-SG" i="1" dirty="0">
                  <a:sym typeface="Symbol" panose="05050102010706020507" pitchFamily="18" charset="2"/>
                </a:rPr>
                <a:t>G</a:t>
              </a:r>
              <a:r>
                <a:rPr lang="en-SG" dirty="0">
                  <a:sym typeface="Symbol" panose="05050102010706020507" pitchFamily="18" charset="2"/>
                </a:rPr>
                <a:t> is connected, then any two distinct vertices of </a:t>
              </a:r>
              <a:r>
                <a:rPr lang="en-SG" i="1" dirty="0">
                  <a:sym typeface="Symbol" panose="05050102010706020507" pitchFamily="18" charset="2"/>
                </a:rPr>
                <a:t>G</a:t>
              </a:r>
              <a:r>
                <a:rPr lang="en-SG" dirty="0">
                  <a:sym typeface="Symbol" panose="05050102010706020507" pitchFamily="18" charset="2"/>
                </a:rPr>
                <a:t> can be connected by a path.</a:t>
              </a:r>
            </a:p>
            <a:p>
              <a:pPr marL="457200" indent="-457200">
                <a:buFont typeface="+mj-lt"/>
                <a:buAutoNum type="alphaLcPeriod"/>
              </a:pPr>
              <a:r>
                <a:rPr lang="en-SG" dirty="0">
                  <a:sym typeface="Symbol" panose="05050102010706020507" pitchFamily="18" charset="2"/>
                </a:rPr>
                <a:t>If vertices </a:t>
              </a:r>
              <a:r>
                <a:rPr lang="en-SG" i="1" dirty="0">
                  <a:sym typeface="Symbol" panose="05050102010706020507" pitchFamily="18" charset="2"/>
                </a:rPr>
                <a:t>v</a:t>
              </a:r>
              <a:r>
                <a:rPr lang="en-SG" dirty="0">
                  <a:sym typeface="Symbol" panose="05050102010706020507" pitchFamily="18" charset="2"/>
                </a:rPr>
                <a:t> and </a:t>
              </a:r>
              <a:r>
                <a:rPr lang="en-SG" i="1" dirty="0">
                  <a:sym typeface="Symbol" panose="05050102010706020507" pitchFamily="18" charset="2"/>
                </a:rPr>
                <a:t>w</a:t>
              </a:r>
              <a:r>
                <a:rPr lang="en-SG" dirty="0">
                  <a:sym typeface="Symbol" panose="05050102010706020507" pitchFamily="18" charset="2"/>
                </a:rPr>
                <a:t> are part of a circuit in </a:t>
              </a:r>
              <a:r>
                <a:rPr lang="en-SG" i="1" dirty="0">
                  <a:sym typeface="Symbol" panose="05050102010706020507" pitchFamily="18" charset="2"/>
                </a:rPr>
                <a:t>G</a:t>
              </a:r>
              <a:r>
                <a:rPr lang="en-SG" dirty="0">
                  <a:sym typeface="Symbol" panose="05050102010706020507" pitchFamily="18" charset="2"/>
                </a:rPr>
                <a:t> and one edge is removed from the circuit, then there still exists a trail from </a:t>
              </a:r>
              <a:r>
                <a:rPr lang="en-SG" i="1" dirty="0">
                  <a:sym typeface="Symbol" panose="05050102010706020507" pitchFamily="18" charset="2"/>
                </a:rPr>
                <a:t>v</a:t>
              </a:r>
              <a:r>
                <a:rPr lang="en-SG" dirty="0">
                  <a:sym typeface="Symbol" panose="05050102010706020507" pitchFamily="18" charset="2"/>
                </a:rPr>
                <a:t> to </a:t>
              </a:r>
              <a:r>
                <a:rPr lang="en-SG" i="1" dirty="0">
                  <a:sym typeface="Symbol" panose="05050102010706020507" pitchFamily="18" charset="2"/>
                </a:rPr>
                <a:t>w</a:t>
              </a:r>
              <a:r>
                <a:rPr lang="en-SG" dirty="0">
                  <a:sym typeface="Symbol" panose="05050102010706020507" pitchFamily="18" charset="2"/>
                </a:rPr>
                <a:t> in </a:t>
              </a:r>
              <a:r>
                <a:rPr lang="en-SG" i="1" dirty="0">
                  <a:sym typeface="Symbol" panose="05050102010706020507" pitchFamily="18" charset="2"/>
                </a:rPr>
                <a:t>G</a:t>
              </a:r>
              <a:r>
                <a:rPr lang="en-SG" dirty="0">
                  <a:sym typeface="Symbol" panose="05050102010706020507" pitchFamily="18" charset="2"/>
                </a:rPr>
                <a:t>.</a:t>
              </a:r>
            </a:p>
            <a:p>
              <a:pPr marL="457200" indent="-457200">
                <a:buFont typeface="+mj-lt"/>
                <a:buAutoNum type="alphaLcPeriod"/>
              </a:pPr>
              <a:r>
                <a:rPr lang="en-SG" dirty="0">
                  <a:sym typeface="Symbol" panose="05050102010706020507" pitchFamily="18" charset="2"/>
                </a:rPr>
                <a:t>If </a:t>
              </a:r>
              <a:r>
                <a:rPr lang="en-SG" i="1" dirty="0">
                  <a:sym typeface="Symbol" panose="05050102010706020507" pitchFamily="18" charset="2"/>
                </a:rPr>
                <a:t>G</a:t>
              </a:r>
              <a:r>
                <a:rPr lang="en-SG" dirty="0">
                  <a:sym typeface="Symbol" panose="05050102010706020507" pitchFamily="18" charset="2"/>
                </a:rPr>
                <a:t> is connected and </a:t>
              </a:r>
              <a:r>
                <a:rPr lang="en-SG" i="1" dirty="0">
                  <a:sym typeface="Symbol" panose="05050102010706020507" pitchFamily="18" charset="2"/>
                </a:rPr>
                <a:t>G</a:t>
              </a:r>
              <a:r>
                <a:rPr lang="en-SG" dirty="0">
                  <a:sym typeface="Symbol" panose="05050102010706020507" pitchFamily="18" charset="2"/>
                </a:rPr>
                <a:t> contains a circuit, then an edge of the circuit can be removed without disconnecting </a:t>
              </a:r>
              <a:r>
                <a:rPr lang="en-SG" i="1" dirty="0">
                  <a:sym typeface="Symbol" panose="05050102010706020507" pitchFamily="18" charset="2"/>
                </a:rPr>
                <a:t>G</a:t>
              </a:r>
              <a:r>
                <a:rPr lang="en-SG" dirty="0">
                  <a:sym typeface="Symbol" panose="05050102010706020507" pitchFamily="18" charset="2"/>
                </a:rPr>
                <a:t>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68558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14189</TotalTime>
  <Words>2697</Words>
  <Application>Microsoft Office PowerPoint</Application>
  <PresentationFormat>On-screen Show (4:3)</PresentationFormat>
  <Paragraphs>225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Calibri</vt:lpstr>
      <vt:lpstr>Calibri Light</vt:lpstr>
      <vt:lpstr>Cambria Math</vt:lpstr>
      <vt:lpstr>Symbol</vt:lpstr>
      <vt:lpstr>Wingdings</vt:lpstr>
      <vt:lpstr>Office Theme</vt:lpstr>
      <vt:lpstr>Lecture #12: Graphs Summary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Tuck-Choy Aaron TAN</dc:creator>
  <cp:lastModifiedBy>Tan Tuck Choy</cp:lastModifiedBy>
  <cp:revision>899</cp:revision>
  <cp:lastPrinted>2016-05-24T05:50:01Z</cp:lastPrinted>
  <dcterms:created xsi:type="dcterms:W3CDTF">2015-07-25T11:08:36Z</dcterms:created>
  <dcterms:modified xsi:type="dcterms:W3CDTF">2024-09-17T01:02:04Z</dcterms:modified>
</cp:coreProperties>
</file>