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638" r:id="rId3"/>
    <p:sldId id="621" r:id="rId4"/>
    <p:sldId id="622" r:id="rId5"/>
    <p:sldId id="623" r:id="rId6"/>
    <p:sldId id="624" r:id="rId7"/>
    <p:sldId id="625" r:id="rId8"/>
    <p:sldId id="626" r:id="rId9"/>
    <p:sldId id="627" r:id="rId10"/>
    <p:sldId id="628" r:id="rId11"/>
    <p:sldId id="639" r:id="rId12"/>
    <p:sldId id="30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 autoAdjust="0"/>
    <p:restoredTop sz="91639" autoAdjust="0"/>
  </p:normalViewPr>
  <p:slideViewPr>
    <p:cSldViewPr snapToGrid="0">
      <p:cViewPr varScale="1">
        <p:scale>
          <a:sx n="96" d="100"/>
          <a:sy n="96" d="100"/>
        </p:scale>
        <p:origin x="146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7/3/22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45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64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94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99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98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33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4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34457894-6E42-C66D-5F61-45CBDAA0A4C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7250"/>
            <a:ext cx="1149964" cy="1149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qVCWNryB45Bnh6p2HRfnF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#3c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10.8 Excess Representation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4-bit numbers, we may use excess-7 or excess-8. Excess-8 is shown below.</a:t>
            </a:r>
          </a:p>
        </p:txBody>
      </p:sp>
      <p:graphicFrame>
        <p:nvGraphicFramePr>
          <p:cNvPr id="10" name="Group 79"/>
          <p:cNvGraphicFramePr>
            <a:graphicFrameLocks noGrp="1"/>
          </p:cNvGraphicFramePr>
          <p:nvPr/>
        </p:nvGraphicFramePr>
        <p:xfrm>
          <a:off x="1379538" y="2286000"/>
          <a:ext cx="2582862" cy="3558541"/>
        </p:xfrm>
        <a:graphic>
          <a:graphicData uri="http://schemas.openxmlformats.org/drawingml/2006/table">
            <a:tbl>
              <a:tblPr/>
              <a:tblGrid>
                <a:gridCol w="177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2" name="Group 47"/>
          <p:cNvGraphicFramePr>
            <a:graphicFrameLocks noGrp="1"/>
          </p:cNvGraphicFramePr>
          <p:nvPr/>
        </p:nvGraphicFramePr>
        <p:xfrm>
          <a:off x="4572000" y="2286000"/>
          <a:ext cx="2582863" cy="3603626"/>
        </p:xfrm>
        <a:graphic>
          <a:graphicData uri="http://schemas.openxmlformats.org/drawingml/2006/table">
            <a:tbl>
              <a:tblPr/>
              <a:tblGrid>
                <a:gridCol w="169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03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3”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52800" y="4883160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396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https://app.sli.do/event/qVCWNryB45Bnh6p2HRfnFG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on Addition/Subtraction (1/4)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40386"/>
            <a:ext cx="7831394" cy="2410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addition of integers, A + B: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Perform binary addition on the two numbers.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9900CC"/>
                </a:solidFill>
              </a:rPr>
              <a:t>Ignore the carry out of the MSB</a:t>
            </a:r>
            <a:r>
              <a:rPr lang="en-US" dirty="0"/>
              <a:t>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0000CC"/>
                </a:solidFill>
              </a:rPr>
              <a:t>Check for overflow. </a:t>
            </a:r>
            <a:r>
              <a:rPr lang="en-US" dirty="0"/>
              <a:t>Overflow occurs if the ‘carry in’ and ‘carry out’ of the MSB are different, or if result is opposite sign of A and B.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4251138"/>
            <a:ext cx="8229600" cy="189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subtraction of integers, A – B:</a:t>
            </a:r>
            <a:br>
              <a:rPr lang="en-U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	A – B = A + (-B)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Take 2s-complement of B.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Add the 2s-complement of B to A.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37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Overflow (2/4)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49117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Signed numbers are of a fixed range.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the result of addition/subtraction goes beyond this range, an </a:t>
            </a:r>
            <a:r>
              <a:rPr lang="en-US" b="1" dirty="0">
                <a:solidFill>
                  <a:srgbClr val="800000"/>
                </a:solidFill>
              </a:rPr>
              <a:t>overflow</a:t>
            </a:r>
            <a:r>
              <a:rPr lang="en-US" dirty="0"/>
              <a:t> occurs.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Overflow can be easily detected: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positive </a:t>
            </a:r>
            <a:r>
              <a:rPr lang="en-US" dirty="0"/>
              <a:t>add</a:t>
            </a:r>
            <a:r>
              <a:rPr lang="en-US" i="1" dirty="0"/>
              <a:t> positive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/>
              <a:t>negative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negative </a:t>
            </a:r>
            <a:r>
              <a:rPr lang="en-US" dirty="0"/>
              <a:t>add</a:t>
            </a:r>
            <a:r>
              <a:rPr lang="en-US" i="1" dirty="0"/>
              <a:t> negative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positive</a:t>
            </a:r>
          </a:p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4-bit 2s-complement system</a:t>
            </a:r>
          </a:p>
          <a:p>
            <a:pPr marL="633413" lvl="1" indent="-2794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Range of value: -8</a:t>
            </a:r>
            <a:r>
              <a:rPr lang="en-US" baseline="-25000" dirty="0"/>
              <a:t>10</a:t>
            </a:r>
            <a:r>
              <a:rPr lang="en-US" dirty="0"/>
              <a:t> to 7</a:t>
            </a:r>
            <a:r>
              <a:rPr lang="en-US" baseline="-25000" dirty="0"/>
              <a:t>10</a:t>
            </a:r>
          </a:p>
          <a:p>
            <a:pPr marL="633413" lvl="1" indent="-2794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0101</a:t>
            </a:r>
            <a:r>
              <a:rPr lang="en-US" baseline="-25000" dirty="0"/>
              <a:t>2s</a:t>
            </a:r>
            <a:r>
              <a:rPr lang="en-US" dirty="0"/>
              <a:t> + 0110</a:t>
            </a:r>
            <a:r>
              <a:rPr lang="en-US" baseline="-25000" dirty="0"/>
              <a:t>2s</a:t>
            </a:r>
            <a:r>
              <a:rPr lang="en-US" dirty="0"/>
              <a:t> = 1011</a:t>
            </a:r>
            <a:r>
              <a:rPr lang="en-US" baseline="-25000" dirty="0"/>
              <a:t>2s</a:t>
            </a:r>
            <a:br>
              <a:rPr lang="en-US" dirty="0"/>
            </a:br>
            <a:r>
              <a:rPr lang="en-US" dirty="0"/>
              <a:t>5</a:t>
            </a:r>
            <a:r>
              <a:rPr lang="en-US" baseline="-25000" dirty="0"/>
              <a:t>10</a:t>
            </a:r>
            <a:r>
              <a:rPr lang="en-US" dirty="0"/>
              <a:t> + 6</a:t>
            </a:r>
            <a:r>
              <a:rPr lang="en-US" baseline="-25000" dirty="0"/>
              <a:t>10</a:t>
            </a:r>
            <a:r>
              <a:rPr lang="en-US" dirty="0"/>
              <a:t> = -5</a:t>
            </a:r>
            <a:r>
              <a:rPr lang="en-US" baseline="-25000" dirty="0"/>
              <a:t>10</a:t>
            </a:r>
            <a:r>
              <a:rPr lang="en-US" dirty="0"/>
              <a:t> ?! </a:t>
            </a:r>
            <a:r>
              <a:rPr lang="en-US" dirty="0">
                <a:solidFill>
                  <a:srgbClr val="C00000"/>
                </a:solidFill>
              </a:rPr>
              <a:t>(overflow!)</a:t>
            </a:r>
          </a:p>
          <a:p>
            <a:pPr marL="633413" lvl="1" indent="-27940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1001</a:t>
            </a:r>
            <a:r>
              <a:rPr lang="en-US" baseline="-25000" dirty="0"/>
              <a:t>2s</a:t>
            </a:r>
            <a:r>
              <a:rPr lang="en-US" dirty="0"/>
              <a:t> + 1101</a:t>
            </a:r>
            <a:r>
              <a:rPr lang="en-US" baseline="-25000" dirty="0"/>
              <a:t>2s</a:t>
            </a:r>
            <a:r>
              <a:rPr lang="en-US" dirty="0"/>
              <a:t> = </a:t>
            </a:r>
            <a:r>
              <a:rPr lang="en-US" u="sng" dirty="0"/>
              <a:t>1</a:t>
            </a:r>
            <a:r>
              <a:rPr lang="en-US" dirty="0"/>
              <a:t>0110</a:t>
            </a:r>
            <a:r>
              <a:rPr lang="en-US" baseline="-25000" dirty="0"/>
              <a:t>2s </a:t>
            </a:r>
            <a:r>
              <a:rPr lang="en-US" dirty="0"/>
              <a:t>(discard end-carry) = 0110</a:t>
            </a:r>
            <a:r>
              <a:rPr lang="en-US" baseline="-25000" dirty="0"/>
              <a:t>2s</a:t>
            </a:r>
            <a:br>
              <a:rPr lang="en-US" dirty="0"/>
            </a:br>
            <a:r>
              <a:rPr lang="en-US" dirty="0"/>
              <a:t>-7</a:t>
            </a:r>
            <a:r>
              <a:rPr lang="en-US" baseline="-25000" dirty="0"/>
              <a:t>10</a:t>
            </a:r>
            <a:r>
              <a:rPr lang="en-US" dirty="0"/>
              <a:t> + -3</a:t>
            </a:r>
            <a:r>
              <a:rPr lang="en-US" baseline="-25000" dirty="0"/>
              <a:t>10</a:t>
            </a:r>
            <a:r>
              <a:rPr lang="en-US" dirty="0"/>
              <a:t> = 6</a:t>
            </a:r>
            <a:r>
              <a:rPr lang="en-US" baseline="-25000" dirty="0"/>
              <a:t>10</a:t>
            </a:r>
            <a:r>
              <a:rPr lang="en-US" dirty="0"/>
              <a:t> ?! </a:t>
            </a:r>
            <a:r>
              <a:rPr lang="en-US" dirty="0">
                <a:solidFill>
                  <a:srgbClr val="C00000"/>
                </a:solidFill>
              </a:rPr>
              <a:t>(overflow!)</a:t>
            </a:r>
          </a:p>
        </p:txBody>
      </p:sp>
    </p:spTree>
    <p:extLst>
      <p:ext uri="{BB962C8B-B14F-4D97-AF65-F5344CB8AC3E}">
        <p14:creationId xmlns:p14="http://schemas.microsoft.com/office/powerpoint/2010/main" val="19944666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Addition (3/4)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07815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90600" y="6071890"/>
            <a:ext cx="6553200" cy="47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2913" indent="-3540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Which of the above is/are overflow(s)?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62000" y="1677884"/>
            <a:ext cx="25908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+3       0011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+4     + 0100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+7       0111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049715" y="1677645"/>
            <a:ext cx="2607212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-2       1110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-6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-8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46760" y="3203846"/>
            <a:ext cx="260604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+6       0110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-3     + 1101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057335" y="3188367"/>
            <a:ext cx="2599592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+4       0100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72729" y="2592623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762000" y="4684058"/>
            <a:ext cx="25908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-6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-9 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053232" y="4667642"/>
            <a:ext cx="2603695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+6     + 0110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+11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1011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38733" y="4165035"/>
            <a:ext cx="1461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36387" y="5642314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56927" y="5642314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80604" y="4712596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754838" y="4682116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71874" y="2527822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637878" y="4100234"/>
            <a:ext cx="1461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89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  <p:bldP spid="12" grpId="0" animBg="1"/>
      <p:bldP spid="13" grpId="0" animBg="1"/>
      <p:bldP spid="15" grpId="0" animBg="1"/>
      <p:bldP spid="16" grpId="0"/>
      <p:bldP spid="17" grpId="0" animBg="1"/>
      <p:bldP spid="18" grpId="0" animBg="1"/>
      <p:bldP spid="19" grpId="0"/>
      <p:bldP spid="20" grpId="0"/>
      <p:bldP spid="22" grpId="0"/>
      <p:bldP spid="23" grpId="0" animBg="1"/>
      <p:bldP spid="24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10.6 2s Complement Subtraction (4/4)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457200" y="1234159"/>
            <a:ext cx="4343400" cy="1207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</a:p>
          <a:p>
            <a:pPr marL="717550" lvl="1" indent="-390525" fontAlgn="auto">
              <a:spcAft>
                <a:spcPts val="0"/>
              </a:spcAft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4 – 7 </a:t>
            </a:r>
          </a:p>
          <a:p>
            <a:pPr marL="717550" lvl="1" indent="-390525" fontAlgn="auto">
              <a:spcAft>
                <a:spcPts val="0"/>
              </a:spcAft>
              <a:buSzPct val="60000"/>
              <a:buFont typeface="Wingdings" panose="05000000000000000000" pitchFamily="2" charset="2"/>
              <a:buChar char="q"/>
            </a:pPr>
            <a:r>
              <a:rPr lang="en-US" dirty="0"/>
              <a:t>Convert it to 4 + (-7)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419600" y="1385459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+4       0100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33400" y="5822876"/>
            <a:ext cx="8229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Which of the above is/are overflow(s)?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457200" y="2864934"/>
            <a:ext cx="3733800" cy="8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7550" lvl="1" indent="-390525" eaLnBrk="1" hangingPunct="1"/>
            <a:r>
              <a:rPr lang="en-US" sz="2000" kern="0" dirty="0"/>
              <a:t>6 – 1 </a:t>
            </a:r>
          </a:p>
          <a:p>
            <a:pPr marL="717550" lvl="1" indent="-390525" eaLnBrk="1" hangingPunct="1"/>
            <a:r>
              <a:rPr lang="en-US" sz="2000" kern="0" dirty="0"/>
              <a:t>Convert it to 6 + (-1)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800" kern="0" dirty="0">
              <a:solidFill>
                <a:srgbClr val="800000"/>
              </a:solidFill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416083" y="2861094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+6       0110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-1     + 1111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457200" y="4435951"/>
            <a:ext cx="3733800" cy="8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7550" lvl="1" indent="-390525" eaLnBrk="1" hangingPunct="1"/>
            <a:r>
              <a:rPr lang="en-US" sz="2000" kern="0" dirty="0"/>
              <a:t>-5 – 4 </a:t>
            </a:r>
          </a:p>
          <a:p>
            <a:pPr marL="717550" lvl="1" indent="-390525" eaLnBrk="1" hangingPunct="1"/>
            <a:r>
              <a:rPr lang="en-US" sz="2000" kern="0" dirty="0"/>
              <a:t>Convert it to -5 + (-4)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800" kern="0" dirty="0">
              <a:solidFill>
                <a:srgbClr val="800000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416082" y="4346461"/>
            <a:ext cx="2693377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-5       1011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-4     + 1100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-9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115930" y="4385481"/>
            <a:ext cx="164122" cy="10691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144337" y="2269137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153715" y="3771114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153715" y="5285991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959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10.7 1s Complement on Addition/Subtraction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40386"/>
            <a:ext cx="7831394" cy="2410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addition of integers, A + B: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Perform binary addition on the two numbers.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9900CC"/>
                </a:solidFill>
              </a:rPr>
              <a:t>If there is a carry out of the MSB, add 1 to the result</a:t>
            </a:r>
            <a:r>
              <a:rPr lang="en-US" dirty="0"/>
              <a:t>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>
                <a:solidFill>
                  <a:srgbClr val="0000CC"/>
                </a:solidFill>
              </a:rPr>
              <a:t>Check for overflow. </a:t>
            </a:r>
            <a:r>
              <a:rPr lang="en-US" dirty="0"/>
              <a:t>Overflow occurs if result is opposite sign of A and B.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4015164"/>
            <a:ext cx="8229600" cy="18981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Algorithm for subtraction of integers, A – B:</a:t>
            </a:r>
            <a:br>
              <a:rPr lang="en-U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	A – B = A + (-B)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Take 1s-complement of B.</a:t>
            </a:r>
          </a:p>
          <a:p>
            <a:pPr marL="839788" lvl="1" indent="-495300" fontAlgn="auto">
              <a:spcAft>
                <a:spcPts val="0"/>
              </a:spcAft>
              <a:buClrTx/>
              <a:buSzTx/>
              <a:buFont typeface="Wingdings" pitchFamily="2" charset="2"/>
              <a:buAutoNum type="arabicPeriod"/>
            </a:pPr>
            <a:r>
              <a:rPr lang="en-US" dirty="0"/>
              <a:t>Add the 1s-complement of B to A.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017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10.7 1s Complement Addition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07815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 4-bit system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2000" y="1737064"/>
            <a:ext cx="26670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+3       0011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+4     + 0100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+7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876800" y="1747615"/>
            <a:ext cx="2667000" cy="139076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+5       0101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-5 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-0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1111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62000" y="3374380"/>
            <a:ext cx="2667000" cy="216982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-2      1101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-5    + 1010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-7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0111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+    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------- 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 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-------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876800" y="3374379"/>
            <a:ext cx="2667000" cy="2169825"/>
          </a:xfrm>
          <a:prstGeom prst="rect">
            <a:avLst/>
          </a:prstGeom>
          <a:solidFill>
            <a:srgbClr val="FFFFCC"/>
          </a:solidFill>
          <a:ln w="12700">
            <a:solidFill>
              <a:srgbClr val="66003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-3       1100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+ -7     + 1000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-10     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0100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----     +    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-------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  0101</a:t>
            </a:r>
          </a:p>
          <a:p>
            <a:pPr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b="1" dirty="0">
                <a:latin typeface="Courier New" pitchFamily="49" charset="0"/>
              </a:rPr>
              <a:t>          -------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47367" y="5720716"/>
            <a:ext cx="2423652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Any overflow?</a:t>
            </a:r>
            <a:endParaRPr lang="en-SG" sz="2400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65989" y="2682840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498374" y="2682840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78738" y="4991061"/>
            <a:ext cx="1548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No overflow</a:t>
            </a:r>
            <a:endParaRPr lang="en-SG" dirty="0">
              <a:solidFill>
                <a:srgbClr val="0000CC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485039" y="4991061"/>
            <a:ext cx="131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Overflow!</a:t>
            </a:r>
            <a:endParaRPr lang="en-SG" dirty="0">
              <a:solidFill>
                <a:srgbClr val="C00000"/>
              </a:solidFill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6881E0B-124E-4F5E-A67B-A163AF2F6DB2}"/>
              </a:ext>
            </a:extLst>
          </p:cNvPr>
          <p:cNvSpPr txBox="1">
            <a:spLocks noChangeArrowheads="1"/>
          </p:cNvSpPr>
          <p:nvPr/>
        </p:nvSpPr>
        <p:spPr>
          <a:xfrm>
            <a:off x="3052916" y="5772363"/>
            <a:ext cx="5786284" cy="8206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rgbClr val="006600"/>
                </a:solidFill>
              </a:rPr>
              <a:t>DLD page 42 – 43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2-13 to 2-18.</a:t>
            </a:r>
          </a:p>
        </p:txBody>
      </p:sp>
    </p:spTree>
    <p:extLst>
      <p:ext uri="{BB962C8B-B14F-4D97-AF65-F5344CB8AC3E}">
        <p14:creationId xmlns:p14="http://schemas.microsoft.com/office/powerpoint/2010/main" val="2901168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10.8 Excess Representation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199" y="1398085"/>
            <a:ext cx="4925961" cy="4144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Besides sign-and-magnitude and complement schemes, the </a:t>
            </a:r>
            <a:r>
              <a:rPr lang="en-US" sz="2200" b="1" dirty="0">
                <a:solidFill>
                  <a:srgbClr val="800000"/>
                </a:solidFill>
              </a:rPr>
              <a:t>excess representation</a:t>
            </a:r>
            <a:r>
              <a:rPr lang="en-US" sz="2200" dirty="0"/>
              <a:t> is another scheme.</a:t>
            </a:r>
          </a:p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It allows the range of values to be distributed </a:t>
            </a:r>
            <a:r>
              <a:rPr lang="en-US" sz="2200" u="sng" dirty="0"/>
              <a:t>evenly</a:t>
            </a:r>
            <a:r>
              <a:rPr lang="en-US" sz="2200" dirty="0"/>
              <a:t> between the positive and negative values, by a simple translation (addition/subtraction).</a:t>
            </a:r>
          </a:p>
          <a:p>
            <a:pPr marL="265113" indent="-265113" fontAlgn="auto">
              <a:spcBef>
                <a:spcPts val="600"/>
              </a:spcBef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</a:t>
            </a:r>
            <a:r>
              <a:rPr lang="en-US" sz="2200" dirty="0">
                <a:solidFill>
                  <a:srgbClr val="0000CC"/>
                </a:solidFill>
              </a:rPr>
              <a:t>Excess-4 representation on 3-bit numbers. </a:t>
            </a:r>
            <a:r>
              <a:rPr lang="en-US" sz="2200" dirty="0"/>
              <a:t>See table on the right.</a:t>
            </a:r>
          </a:p>
        </p:txBody>
      </p:sp>
      <p:graphicFrame>
        <p:nvGraphicFramePr>
          <p:cNvPr id="18" name="Group 5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83921706"/>
              </p:ext>
            </p:extLst>
          </p:nvPr>
        </p:nvGraphicFramePr>
        <p:xfrm>
          <a:off x="5663380" y="1370337"/>
          <a:ext cx="2743200" cy="4171952"/>
        </p:xfrm>
        <a:graphic>
          <a:graphicData uri="http://schemas.openxmlformats.org/drawingml/2006/table">
            <a:tbl>
              <a:tblPr/>
              <a:tblGrid>
                <a:gridCol w="166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Representation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604683" y="5678468"/>
            <a:ext cx="6939117" cy="741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Questions: What if we use Excess-2 on 3-bit numbers? Or Excess-7?</a:t>
            </a:r>
          </a:p>
        </p:txBody>
      </p:sp>
    </p:spTree>
    <p:extLst>
      <p:ext uri="{BB962C8B-B14F-4D97-AF65-F5344CB8AC3E}">
        <p14:creationId xmlns:p14="http://schemas.microsoft.com/office/powerpoint/2010/main" val="12130247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17678</TotalTime>
  <Words>1104</Words>
  <Application>Microsoft Macintosh PowerPoint</Application>
  <PresentationFormat>On-screen Show (4:3)</PresentationFormat>
  <Paragraphs>233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1467</cp:revision>
  <cp:lastPrinted>2017-06-30T03:15:07Z</cp:lastPrinted>
  <dcterms:created xsi:type="dcterms:W3CDTF">1998-09-05T15:03:32Z</dcterms:created>
  <dcterms:modified xsi:type="dcterms:W3CDTF">2022-07-02T23:01:25Z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