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5087" r:id="rId1"/>
  </p:sldMasterIdLst>
  <p:notesMasterIdLst>
    <p:notesMasterId r:id="rId19"/>
  </p:notesMasterIdLst>
  <p:handoutMasterIdLst>
    <p:handoutMasterId r:id="rId20"/>
  </p:handoutMasterIdLst>
  <p:sldIdLst>
    <p:sldId id="256" r:id="rId2"/>
    <p:sldId id="670" r:id="rId3"/>
    <p:sldId id="651" r:id="rId4"/>
    <p:sldId id="652" r:id="rId5"/>
    <p:sldId id="653" r:id="rId6"/>
    <p:sldId id="654" r:id="rId7"/>
    <p:sldId id="655" r:id="rId8"/>
    <p:sldId id="656" r:id="rId9"/>
    <p:sldId id="657" r:id="rId10"/>
    <p:sldId id="658" r:id="rId11"/>
    <p:sldId id="659" r:id="rId12"/>
    <p:sldId id="660" r:id="rId13"/>
    <p:sldId id="661" r:id="rId14"/>
    <p:sldId id="662" r:id="rId15"/>
    <p:sldId id="663" r:id="rId16"/>
    <p:sldId id="671" r:id="rId17"/>
    <p:sldId id="308" r:id="rId18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>
          <p15:clr>
            <a:srgbClr val="A4A3A4"/>
          </p15:clr>
        </p15:guide>
        <p15:guide id="2" pos="220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0000FF"/>
    <a:srgbClr val="006600"/>
    <a:srgbClr val="FFCCFF"/>
    <a:srgbClr val="CCCCFF"/>
    <a:srgbClr val="CCFF99"/>
    <a:srgbClr val="E2FFC5"/>
    <a:srgbClr val="CCFFFF"/>
    <a:srgbClr val="A50021"/>
    <a:srgbClr val="E5E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65" autoAdjust="0"/>
    <p:restoredTop sz="91639" autoAdjust="0"/>
  </p:normalViewPr>
  <p:slideViewPr>
    <p:cSldViewPr snapToGrid="0">
      <p:cViewPr varScale="1">
        <p:scale>
          <a:sx n="96" d="100"/>
          <a:sy n="96" d="100"/>
        </p:scale>
        <p:origin x="1632" y="1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341"/>
    </p:cViewPr>
  </p:sorterViewPr>
  <p:notesViewPr>
    <p:cSldViewPr snapToGrid="0">
      <p:cViewPr>
        <p:scale>
          <a:sx n="100" d="100"/>
          <a:sy n="100" d="100"/>
        </p:scale>
        <p:origin x="1152" y="78"/>
      </p:cViewPr>
      <p:guideLst>
        <p:guide orient="horz" pos="2929"/>
        <p:guide pos="2209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dirty="0">
                <a:latin typeface="+mn-lt"/>
              </a:rPr>
              <a:t>CS2100 Computer Organisation</a:t>
            </a:r>
          </a:p>
        </p:txBody>
      </p:sp>
      <p:sp>
        <p:nvSpPr>
          <p:cNvPr id="624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614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A8128D1A-2CBE-4D8D-BBD3-EF7640D031A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8130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167" y="4414043"/>
            <a:ext cx="5138067" cy="418508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82D49F41-42BD-4A7F-84D4-B4F7E48B4FC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"/>
          </p:nvPr>
        </p:nvSpPr>
        <p:spPr>
          <a:xfrm>
            <a:off x="3971614" y="0"/>
            <a:ext cx="3037117" cy="465341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pPr>
              <a:defRPr/>
            </a:pPr>
            <a:fld id="{0AF3AFD6-2BC0-4B1C-A3C8-8C3FEB1DB624}" type="datetimeFigureOut">
              <a:rPr lang="en-US"/>
              <a:pPr>
                <a:defRPr/>
              </a:pPr>
              <a:t>8/5/22</a:t>
            </a:fld>
            <a:endParaRPr lang="en-US" dirty="0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11" name="Header Placeholder 10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17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809687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34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0368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608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15929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43618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953422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090846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8462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51686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71100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05987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84913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7837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47332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897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52420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[35cce793-99a6-4f28-9e1a-625ba96e3db4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l">
              <a:defRPr/>
            </a:pPr>
            <a:r>
              <a:rPr lang="en-SG"/>
              <a:t>Lecture #4: Pointers and Functions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03458" y="18288"/>
            <a:ext cx="683342" cy="329184"/>
          </a:xfrm>
        </p:spPr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#4: Pointers and Functions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#4: Pointers and Functions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#4: Pointers and Functions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#4: Pointers and Functions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#4: Pointers and Functions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#4: Pointers and Functions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#4: Pointers and Functions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#4: Pointers and Functions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#4: Pointers and Functions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#4: Pointers and Functions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l">
              <a:defRPr/>
            </a:pPr>
            <a:r>
              <a:rPr lang="en-SG"/>
              <a:t>Lecture #4: Pointers and Functions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73960" y="18288"/>
            <a:ext cx="712839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9" name="Picture 8" descr="Qr code&#10;&#10;Description automatically generated">
            <a:extLst>
              <a:ext uri="{FF2B5EF4-FFF2-40B4-BE49-F238E27FC236}">
                <a16:creationId xmlns:a16="http://schemas.microsoft.com/office/drawing/2014/main" id="{16C60B82-624D-9229-757C-8F12CED1CE59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25955"/>
            <a:ext cx="1041401" cy="104140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088" r:id="rId1"/>
    <p:sldLayoutId id="2147485089" r:id="rId2"/>
    <p:sldLayoutId id="2147485090" r:id="rId3"/>
    <p:sldLayoutId id="2147485091" r:id="rId4"/>
    <p:sldLayoutId id="2147485092" r:id="rId5"/>
    <p:sldLayoutId id="2147485093" r:id="rId6"/>
    <p:sldLayoutId id="2147485094" r:id="rId7"/>
    <p:sldLayoutId id="2147485095" r:id="rId8"/>
    <p:sldLayoutId id="2147485096" r:id="rId9"/>
    <p:sldLayoutId id="2147485097" r:id="rId10"/>
    <p:sldLayoutId id="2147485098" r:id="rId11"/>
  </p:sldLayoutIdLst>
  <p:transition>
    <p:fade/>
  </p:transition>
  <p:hf hdr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comp.nus.edu.sg/~cs2100/" TargetMode="Externa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app.sli.do/event/bRPtUxgykAQjjF5XBpLedo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[TextBox 7]"/>
          <p:cNvSpPr txBox="1"/>
          <p:nvPr/>
        </p:nvSpPr>
        <p:spPr>
          <a:xfrm>
            <a:off x="3513667" y="2800578"/>
            <a:ext cx="22182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  <a:latin typeface="Calibri" panose="020F0502020204030204" pitchFamily="34" charset="0"/>
              </a:rPr>
              <a:t>Lecture #4d</a:t>
            </a:r>
          </a:p>
        </p:txBody>
      </p:sp>
      <p:sp>
        <p:nvSpPr>
          <p:cNvPr id="11" name="[TextBox 7]"/>
          <p:cNvSpPr txBox="1"/>
          <p:nvPr/>
        </p:nvSpPr>
        <p:spPr>
          <a:xfrm>
            <a:off x="1493520" y="3462867"/>
            <a:ext cx="635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4000" dirty="0">
                <a:solidFill>
                  <a:srgbClr val="C00000"/>
                </a:solidFill>
                <a:latin typeface="Calibri" panose="020F0502020204030204" pitchFamily="34" charset="0"/>
              </a:rPr>
              <a:t>Pointers and Functions</a:t>
            </a:r>
            <a:endParaRPr lang="en-US" sz="24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6541" y="4984151"/>
            <a:ext cx="3735717" cy="1225315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958" y="491740"/>
            <a:ext cx="5648858" cy="928216"/>
          </a:xfrm>
          <a:prstGeom prst="rect">
            <a:avLst/>
          </a:prstGeom>
        </p:spPr>
      </p:pic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13667" y="564500"/>
            <a:ext cx="3448798" cy="313527"/>
          </a:xfrm>
        </p:spPr>
        <p:txBody>
          <a:bodyPr>
            <a:noAutofit/>
          </a:bodyPr>
          <a:lstStyle/>
          <a:p>
            <a:pPr algn="dist" eaLnBrk="1" hangingPunct="1"/>
            <a:r>
              <a:rPr lang="en-GB" sz="1600" cap="none" dirty="0">
                <a:latin typeface="Calibri" panose="020F0502020204030204" pitchFamily="34" charset="0"/>
                <a:hlinkClick r:id="rId5"/>
              </a:rPr>
              <a:t>http://www.comp.nus.edu.sg/~cs2100/</a:t>
            </a:r>
            <a:endParaRPr lang="en-GB" sz="1600" cap="none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#4: Pointers and Functions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400" dirty="0">
                <a:solidFill>
                  <a:srgbClr val="0000FF"/>
                </a:solidFill>
                <a:latin typeface="+mn-lt"/>
              </a:rPr>
              <a:t>5. Function with Pointer Parameters </a:t>
            </a:r>
            <a:r>
              <a:rPr lang="en-SG" sz="3200" dirty="0">
                <a:solidFill>
                  <a:srgbClr val="0000FF"/>
                </a:solidFill>
                <a:latin typeface="+mn-lt"/>
              </a:rPr>
              <a:t>(3/3)</a:t>
            </a:r>
            <a:endParaRPr lang="en-US" sz="32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10</a:t>
            </a:fld>
            <a:endParaRPr dirty="0"/>
          </a:p>
        </p:txBody>
      </p:sp>
      <p:sp>
        <p:nvSpPr>
          <p:cNvPr id="45" name="Content Placeholder 5">
            <a:extLst>
              <a:ext uri="{FF2B5EF4-FFF2-40B4-BE49-F238E27FC236}">
                <a16:creationId xmlns:a16="http://schemas.microsoft.com/office/drawing/2014/main" id="{8282529B-DAE9-4C62-BF97-E9F8CEDF08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375" y="1187450"/>
            <a:ext cx="8229600" cy="4981338"/>
          </a:xfrm>
        </p:spPr>
        <p:txBody>
          <a:bodyPr>
            <a:norm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The only way for a function to modify the value of a variable outside its scope, is to find a way for the function to access that variable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Solution: Use </a:t>
            </a:r>
            <a:r>
              <a:rPr lang="en-US" dirty="0">
                <a:solidFill>
                  <a:srgbClr val="C00000"/>
                </a:solidFill>
              </a:rPr>
              <a:t>pointers</a:t>
            </a:r>
            <a:r>
              <a:rPr lang="en-US" dirty="0"/>
              <a:t>!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EC30CF69-C9FB-4E51-BC18-E6D246AB50D0}"/>
              </a:ext>
            </a:extLst>
          </p:cNvPr>
          <p:cNvGrpSpPr/>
          <p:nvPr/>
        </p:nvGrpSpPr>
        <p:grpSpPr>
          <a:xfrm>
            <a:off x="1337481" y="3195177"/>
            <a:ext cx="7369791" cy="2128166"/>
            <a:chOff x="1337481" y="3195177"/>
            <a:chExt cx="7369791" cy="2128166"/>
          </a:xfrm>
        </p:grpSpPr>
        <p:sp>
          <p:nvSpPr>
            <p:cNvPr id="47" name="[TextBox 3]">
              <a:extLst>
                <a:ext uri="{FF2B5EF4-FFF2-40B4-BE49-F238E27FC236}">
                  <a16:creationId xmlns:a16="http://schemas.microsoft.com/office/drawing/2014/main" id="{5F2876B7-C081-490F-BE17-2B9F7CAE10A5}"/>
                </a:ext>
              </a:extLst>
            </p:cNvPr>
            <p:cNvSpPr txBox="1"/>
            <p:nvPr/>
          </p:nvSpPr>
          <p:spPr>
            <a:xfrm>
              <a:off x="2429302" y="3231656"/>
              <a:ext cx="154219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/>
                <a:t>In main():</a:t>
              </a:r>
            </a:p>
          </p:txBody>
        </p:sp>
        <p:grpSp>
          <p:nvGrpSpPr>
            <p:cNvPr id="48" name="[Group 23]">
              <a:extLst>
                <a:ext uri="{FF2B5EF4-FFF2-40B4-BE49-F238E27FC236}">
                  <a16:creationId xmlns:a16="http://schemas.microsoft.com/office/drawing/2014/main" id="{53A4F854-1754-4294-927B-A27A96F5663F}"/>
                </a:ext>
              </a:extLst>
            </p:cNvPr>
            <p:cNvGrpSpPr/>
            <p:nvPr/>
          </p:nvGrpSpPr>
          <p:grpSpPr>
            <a:xfrm>
              <a:off x="4808561" y="3195177"/>
              <a:ext cx="3082120" cy="769246"/>
              <a:chOff x="4808561" y="2158620"/>
              <a:chExt cx="3082120" cy="769246"/>
            </a:xfrm>
          </p:grpSpPr>
          <p:grpSp>
            <p:nvGrpSpPr>
              <p:cNvPr id="58" name="Group 57">
                <a:extLst>
                  <a:ext uri="{FF2B5EF4-FFF2-40B4-BE49-F238E27FC236}">
                    <a16:creationId xmlns:a16="http://schemas.microsoft.com/office/drawing/2014/main" id="{9240D382-F914-4FEB-BBFC-692B47EAD137}"/>
                  </a:ext>
                </a:extLst>
              </p:cNvPr>
              <p:cNvGrpSpPr/>
              <p:nvPr/>
            </p:nvGrpSpPr>
            <p:grpSpPr>
              <a:xfrm>
                <a:off x="4808561" y="2158620"/>
                <a:ext cx="1210102" cy="769246"/>
                <a:chOff x="4808561" y="2158620"/>
                <a:chExt cx="1210102" cy="769246"/>
              </a:xfrm>
            </p:grpSpPr>
            <p:grpSp>
              <p:nvGrpSpPr>
                <p:cNvPr id="64" name="Group 63">
                  <a:extLst>
                    <a:ext uri="{FF2B5EF4-FFF2-40B4-BE49-F238E27FC236}">
                      <a16:creationId xmlns:a16="http://schemas.microsoft.com/office/drawing/2014/main" id="{BF541418-DEBD-403E-B61A-CFB28DB16DCF}"/>
                    </a:ext>
                  </a:extLst>
                </p:cNvPr>
                <p:cNvGrpSpPr/>
                <p:nvPr/>
              </p:nvGrpSpPr>
              <p:grpSpPr>
                <a:xfrm>
                  <a:off x="5172501" y="2450194"/>
                  <a:ext cx="846162" cy="477672"/>
                  <a:chOff x="5172501" y="2450194"/>
                  <a:chExt cx="846162" cy="477672"/>
                </a:xfrm>
              </p:grpSpPr>
              <p:sp>
                <p:nvSpPr>
                  <p:cNvPr id="66" name="TextBox 65">
                    <a:extLst>
                      <a:ext uri="{FF2B5EF4-FFF2-40B4-BE49-F238E27FC236}">
                        <a16:creationId xmlns:a16="http://schemas.microsoft.com/office/drawing/2014/main" id="{953F2931-22CC-4BB1-B388-F0F6A3CEE96E}"/>
                      </a:ext>
                    </a:extLst>
                  </p:cNvPr>
                  <p:cNvSpPr txBox="1"/>
                  <p:nvPr/>
                </p:nvSpPr>
                <p:spPr>
                  <a:xfrm>
                    <a:off x="5315803" y="2504364"/>
                    <a:ext cx="559558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dirty="0"/>
                      <a:t>2</a:t>
                    </a:r>
                  </a:p>
                </p:txBody>
              </p:sp>
              <p:sp>
                <p:nvSpPr>
                  <p:cNvPr id="67" name="Rectangle 66">
                    <a:extLst>
                      <a:ext uri="{FF2B5EF4-FFF2-40B4-BE49-F238E27FC236}">
                        <a16:creationId xmlns:a16="http://schemas.microsoft.com/office/drawing/2014/main" id="{5457FE0D-5AE0-4A72-B078-D0D8CD410A05}"/>
                      </a:ext>
                    </a:extLst>
                  </p:cNvPr>
                  <p:cNvSpPr/>
                  <p:nvPr/>
                </p:nvSpPr>
                <p:spPr>
                  <a:xfrm>
                    <a:off x="5172501" y="2450194"/>
                    <a:ext cx="846162" cy="477672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ln>
                        <a:solidFill>
                          <a:schemeClr val="tx1"/>
                        </a:solidFill>
                      </a:ln>
                    </a:endParaRPr>
                  </a:p>
                </p:txBody>
              </p:sp>
            </p:grpSp>
            <p:sp>
              <p:nvSpPr>
                <p:cNvPr id="65" name="TextBox 64">
                  <a:extLst>
                    <a:ext uri="{FF2B5EF4-FFF2-40B4-BE49-F238E27FC236}">
                      <a16:creationId xmlns:a16="http://schemas.microsoft.com/office/drawing/2014/main" id="{E532654F-CCD0-48D0-85FB-FB36B1CD481F}"/>
                    </a:ext>
                  </a:extLst>
                </p:cNvPr>
                <p:cNvSpPr txBox="1"/>
                <p:nvPr/>
              </p:nvSpPr>
              <p:spPr>
                <a:xfrm>
                  <a:off x="4808561" y="2158620"/>
                  <a:ext cx="36394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/>
                    <a:t>a</a:t>
                  </a:r>
                </a:p>
              </p:txBody>
            </p:sp>
          </p:grpSp>
          <p:grpSp>
            <p:nvGrpSpPr>
              <p:cNvPr id="59" name="Group 58">
                <a:extLst>
                  <a:ext uri="{FF2B5EF4-FFF2-40B4-BE49-F238E27FC236}">
                    <a16:creationId xmlns:a16="http://schemas.microsoft.com/office/drawing/2014/main" id="{16A806B5-C5E1-497F-A7A2-322F09F9DEB1}"/>
                  </a:ext>
                </a:extLst>
              </p:cNvPr>
              <p:cNvGrpSpPr/>
              <p:nvPr/>
            </p:nvGrpSpPr>
            <p:grpSpPr>
              <a:xfrm>
                <a:off x="6680579" y="2158620"/>
                <a:ext cx="1210102" cy="769246"/>
                <a:chOff x="6680579" y="2158620"/>
                <a:chExt cx="1210102" cy="769246"/>
              </a:xfrm>
            </p:grpSpPr>
            <p:grpSp>
              <p:nvGrpSpPr>
                <p:cNvPr id="60" name="Group 59">
                  <a:extLst>
                    <a:ext uri="{FF2B5EF4-FFF2-40B4-BE49-F238E27FC236}">
                      <a16:creationId xmlns:a16="http://schemas.microsoft.com/office/drawing/2014/main" id="{37F5F9C1-C30B-4F40-BB94-F78C1C386558}"/>
                    </a:ext>
                  </a:extLst>
                </p:cNvPr>
                <p:cNvGrpSpPr/>
                <p:nvPr/>
              </p:nvGrpSpPr>
              <p:grpSpPr>
                <a:xfrm>
                  <a:off x="7044519" y="2450194"/>
                  <a:ext cx="846162" cy="477672"/>
                  <a:chOff x="7044519" y="2417928"/>
                  <a:chExt cx="846162" cy="477672"/>
                </a:xfrm>
              </p:grpSpPr>
              <p:sp>
                <p:nvSpPr>
                  <p:cNvPr id="62" name="TextBox 61">
                    <a:extLst>
                      <a:ext uri="{FF2B5EF4-FFF2-40B4-BE49-F238E27FC236}">
                        <a16:creationId xmlns:a16="http://schemas.microsoft.com/office/drawing/2014/main" id="{7C05ECC0-B438-485C-8CF7-C339E9BC5349}"/>
                      </a:ext>
                    </a:extLst>
                  </p:cNvPr>
                  <p:cNvSpPr txBox="1"/>
                  <p:nvPr/>
                </p:nvSpPr>
                <p:spPr>
                  <a:xfrm>
                    <a:off x="7187821" y="2472098"/>
                    <a:ext cx="559558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dirty="0"/>
                      <a:t>3</a:t>
                    </a:r>
                  </a:p>
                </p:txBody>
              </p:sp>
              <p:sp>
                <p:nvSpPr>
                  <p:cNvPr id="63" name="Rectangle 62">
                    <a:extLst>
                      <a:ext uri="{FF2B5EF4-FFF2-40B4-BE49-F238E27FC236}">
                        <a16:creationId xmlns:a16="http://schemas.microsoft.com/office/drawing/2014/main" id="{FD872EB9-B076-4BED-90D7-64007D8F2B6B}"/>
                      </a:ext>
                    </a:extLst>
                  </p:cNvPr>
                  <p:cNvSpPr/>
                  <p:nvPr/>
                </p:nvSpPr>
                <p:spPr>
                  <a:xfrm>
                    <a:off x="7044519" y="2417928"/>
                    <a:ext cx="846162" cy="477672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ln>
                        <a:solidFill>
                          <a:schemeClr val="tx1"/>
                        </a:solidFill>
                      </a:ln>
                    </a:endParaRPr>
                  </a:p>
                </p:txBody>
              </p:sp>
            </p:grpSp>
            <p:sp>
              <p:nvSpPr>
                <p:cNvPr id="61" name="TextBox 60">
                  <a:extLst>
                    <a:ext uri="{FF2B5EF4-FFF2-40B4-BE49-F238E27FC236}">
                      <a16:creationId xmlns:a16="http://schemas.microsoft.com/office/drawing/2014/main" id="{831F4F65-3A4C-4B55-A63F-C18D0CC02046}"/>
                    </a:ext>
                  </a:extLst>
                </p:cNvPr>
                <p:cNvSpPr txBox="1"/>
                <p:nvPr/>
              </p:nvSpPr>
              <p:spPr>
                <a:xfrm>
                  <a:off x="6680579" y="2158620"/>
                  <a:ext cx="363940" cy="3693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/>
                    <a:t>b</a:t>
                  </a:r>
                </a:p>
              </p:txBody>
            </p:sp>
          </p:grpSp>
        </p:grpSp>
        <p:cxnSp>
          <p:nvCxnSpPr>
            <p:cNvPr id="49" name="[Straight Connector 19]">
              <a:extLst>
                <a:ext uri="{FF2B5EF4-FFF2-40B4-BE49-F238E27FC236}">
                  <a16:creationId xmlns:a16="http://schemas.microsoft.com/office/drawing/2014/main" id="{0ED78B9A-0BB9-4056-863A-240573ED6B4D}"/>
                </a:ext>
              </a:extLst>
            </p:cNvPr>
            <p:cNvCxnSpPr/>
            <p:nvPr/>
          </p:nvCxnSpPr>
          <p:spPr>
            <a:xfrm>
              <a:off x="1337481" y="4271076"/>
              <a:ext cx="7369791" cy="0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[TextBox 22]">
              <a:extLst>
                <a:ext uri="{FF2B5EF4-FFF2-40B4-BE49-F238E27FC236}">
                  <a16:creationId xmlns:a16="http://schemas.microsoft.com/office/drawing/2014/main" id="{44A186C5-1F83-4083-8768-AA34002DBC08}"/>
                </a:ext>
              </a:extLst>
            </p:cNvPr>
            <p:cNvSpPr txBox="1"/>
            <p:nvPr/>
          </p:nvSpPr>
          <p:spPr>
            <a:xfrm>
              <a:off x="2429302" y="4707888"/>
              <a:ext cx="154219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/>
                <a:t>In swap():</a:t>
              </a:r>
            </a:p>
          </p:txBody>
        </p:sp>
        <p:grpSp>
          <p:nvGrpSpPr>
            <p:cNvPr id="51" name="[Group 26]">
              <a:extLst>
                <a:ext uri="{FF2B5EF4-FFF2-40B4-BE49-F238E27FC236}">
                  <a16:creationId xmlns:a16="http://schemas.microsoft.com/office/drawing/2014/main" id="{9AA472AC-72DF-4FE3-982E-7B68BD41095B}"/>
                </a:ext>
              </a:extLst>
            </p:cNvPr>
            <p:cNvGrpSpPr/>
            <p:nvPr/>
          </p:nvGrpSpPr>
          <p:grpSpPr>
            <a:xfrm>
              <a:off x="4380931" y="4554097"/>
              <a:ext cx="3509750" cy="769246"/>
              <a:chOff x="4380931" y="2158620"/>
              <a:chExt cx="3509750" cy="769246"/>
            </a:xfrm>
          </p:grpSpPr>
          <p:grpSp>
            <p:nvGrpSpPr>
              <p:cNvPr id="52" name="Group 51">
                <a:extLst>
                  <a:ext uri="{FF2B5EF4-FFF2-40B4-BE49-F238E27FC236}">
                    <a16:creationId xmlns:a16="http://schemas.microsoft.com/office/drawing/2014/main" id="{10551E5E-9C1A-4F52-BB02-26CA81468F68}"/>
                  </a:ext>
                </a:extLst>
              </p:cNvPr>
              <p:cNvGrpSpPr/>
              <p:nvPr/>
            </p:nvGrpSpPr>
            <p:grpSpPr>
              <a:xfrm>
                <a:off x="4380931" y="2158620"/>
                <a:ext cx="1637732" cy="769246"/>
                <a:chOff x="4380931" y="2158620"/>
                <a:chExt cx="1637732" cy="769246"/>
              </a:xfrm>
            </p:grpSpPr>
            <p:sp>
              <p:nvSpPr>
                <p:cNvPr id="56" name="Rectangle 55">
                  <a:extLst>
                    <a:ext uri="{FF2B5EF4-FFF2-40B4-BE49-F238E27FC236}">
                      <a16:creationId xmlns:a16="http://schemas.microsoft.com/office/drawing/2014/main" id="{8E2A887E-B982-458A-95C7-D77081A0FBC2}"/>
                    </a:ext>
                  </a:extLst>
                </p:cNvPr>
                <p:cNvSpPr/>
                <p:nvPr/>
              </p:nvSpPr>
              <p:spPr>
                <a:xfrm>
                  <a:off x="5172501" y="2450194"/>
                  <a:ext cx="846162" cy="477672"/>
                </a:xfrm>
                <a:prstGeom prst="rect">
                  <a:avLst/>
                </a:prstGeom>
                <a:solidFill>
                  <a:srgbClr val="E6E6E6"/>
                </a:solidFill>
                <a:ln>
                  <a:solidFill>
                    <a:srgbClr val="0000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57" name="TextBox 56">
                  <a:extLst>
                    <a:ext uri="{FF2B5EF4-FFF2-40B4-BE49-F238E27FC236}">
                      <a16:creationId xmlns:a16="http://schemas.microsoft.com/office/drawing/2014/main" id="{91F241A5-9034-4882-AF07-1A58BBE0CC16}"/>
                    </a:ext>
                  </a:extLst>
                </p:cNvPr>
                <p:cNvSpPr txBox="1"/>
                <p:nvPr/>
              </p:nvSpPr>
              <p:spPr>
                <a:xfrm>
                  <a:off x="4380931" y="2158620"/>
                  <a:ext cx="934872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/>
                    <a:t>ptr1</a:t>
                  </a:r>
                </a:p>
              </p:txBody>
            </p:sp>
          </p:grpSp>
          <p:grpSp>
            <p:nvGrpSpPr>
              <p:cNvPr id="53" name="Group 52">
                <a:extLst>
                  <a:ext uri="{FF2B5EF4-FFF2-40B4-BE49-F238E27FC236}">
                    <a16:creationId xmlns:a16="http://schemas.microsoft.com/office/drawing/2014/main" id="{F6ED500F-8FE8-43C2-93F4-5315EFF2C916}"/>
                  </a:ext>
                </a:extLst>
              </p:cNvPr>
              <p:cNvGrpSpPr/>
              <p:nvPr/>
            </p:nvGrpSpPr>
            <p:grpSpPr>
              <a:xfrm>
                <a:off x="6382603" y="2158620"/>
                <a:ext cx="1508078" cy="769246"/>
                <a:chOff x="6382603" y="2158620"/>
                <a:chExt cx="1508078" cy="769246"/>
              </a:xfrm>
            </p:grpSpPr>
            <p:sp>
              <p:nvSpPr>
                <p:cNvPr id="54" name="Rectangle 53">
                  <a:extLst>
                    <a:ext uri="{FF2B5EF4-FFF2-40B4-BE49-F238E27FC236}">
                      <a16:creationId xmlns:a16="http://schemas.microsoft.com/office/drawing/2014/main" id="{504393A6-8C22-4C28-B278-6F47CBC06FFB}"/>
                    </a:ext>
                  </a:extLst>
                </p:cNvPr>
                <p:cNvSpPr/>
                <p:nvPr/>
              </p:nvSpPr>
              <p:spPr>
                <a:xfrm>
                  <a:off x="7044519" y="2450194"/>
                  <a:ext cx="846162" cy="477672"/>
                </a:xfrm>
                <a:prstGeom prst="rect">
                  <a:avLst/>
                </a:prstGeom>
                <a:solidFill>
                  <a:srgbClr val="E6E6E6"/>
                </a:solidFill>
                <a:ln>
                  <a:solidFill>
                    <a:srgbClr val="0000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55" name="TextBox 54">
                  <a:extLst>
                    <a:ext uri="{FF2B5EF4-FFF2-40B4-BE49-F238E27FC236}">
                      <a16:creationId xmlns:a16="http://schemas.microsoft.com/office/drawing/2014/main" id="{E2DB3EF4-B9EA-4E12-8FA7-40B315965351}"/>
                    </a:ext>
                  </a:extLst>
                </p:cNvPr>
                <p:cNvSpPr txBox="1"/>
                <p:nvPr/>
              </p:nvSpPr>
              <p:spPr>
                <a:xfrm>
                  <a:off x="6382603" y="2158620"/>
                  <a:ext cx="805218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/>
                    <a:t>ptr2</a:t>
                  </a:r>
                </a:p>
              </p:txBody>
            </p:sp>
          </p:grpSp>
        </p:grpSp>
      </p:grpSp>
      <p:grpSp>
        <p:nvGrpSpPr>
          <p:cNvPr id="68" name="[Group 10]">
            <a:extLst>
              <a:ext uri="{FF2B5EF4-FFF2-40B4-BE49-F238E27FC236}">
                <a16:creationId xmlns:a16="http://schemas.microsoft.com/office/drawing/2014/main" id="{543B0C8A-70AE-44D7-90D9-D9925C44615E}"/>
              </a:ext>
            </a:extLst>
          </p:cNvPr>
          <p:cNvGrpSpPr/>
          <p:nvPr/>
        </p:nvGrpSpPr>
        <p:grpSpPr>
          <a:xfrm>
            <a:off x="5595582" y="3964423"/>
            <a:ext cx="1872018" cy="1120084"/>
            <a:chOff x="5595582" y="3964423"/>
            <a:chExt cx="1872018" cy="1120084"/>
          </a:xfrm>
        </p:grpSpPr>
        <p:cxnSp>
          <p:nvCxnSpPr>
            <p:cNvPr id="69" name="Straight Arrow Connector 68">
              <a:extLst>
                <a:ext uri="{FF2B5EF4-FFF2-40B4-BE49-F238E27FC236}">
                  <a16:creationId xmlns:a16="http://schemas.microsoft.com/office/drawing/2014/main" id="{0646A638-CD92-4D9C-86E8-3C1D09D83785}"/>
                </a:ext>
              </a:extLst>
            </p:cNvPr>
            <p:cNvCxnSpPr>
              <a:endCxn id="67" idx="2"/>
            </p:cNvCxnSpPr>
            <p:nvPr/>
          </p:nvCxnSpPr>
          <p:spPr>
            <a:xfrm flipV="1">
              <a:off x="5595582" y="3964423"/>
              <a:ext cx="0" cy="1120084"/>
            </a:xfrm>
            <a:prstGeom prst="straightConnector1">
              <a:avLst/>
            </a:prstGeom>
            <a:ln w="28575">
              <a:solidFill>
                <a:srgbClr val="0000FF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Arrow Connector 69">
              <a:extLst>
                <a:ext uri="{FF2B5EF4-FFF2-40B4-BE49-F238E27FC236}">
                  <a16:creationId xmlns:a16="http://schemas.microsoft.com/office/drawing/2014/main" id="{428EE1C8-0B04-4C19-8925-4959147DCF59}"/>
                </a:ext>
              </a:extLst>
            </p:cNvPr>
            <p:cNvCxnSpPr/>
            <p:nvPr/>
          </p:nvCxnSpPr>
          <p:spPr>
            <a:xfrm flipV="1">
              <a:off x="7467600" y="3964423"/>
              <a:ext cx="0" cy="1120084"/>
            </a:xfrm>
            <a:prstGeom prst="straightConnector1">
              <a:avLst/>
            </a:prstGeom>
            <a:ln w="28575">
              <a:solidFill>
                <a:srgbClr val="0000FF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8575879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#4: Pointers and Functions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5.1 Function To Swap Two Variables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65FF8F97-6E86-4BEA-8908-5FDF5938F180}"/>
              </a:ext>
            </a:extLst>
          </p:cNvPr>
          <p:cNvGrpSpPr/>
          <p:nvPr/>
        </p:nvGrpSpPr>
        <p:grpSpPr>
          <a:xfrm>
            <a:off x="549881" y="1681484"/>
            <a:ext cx="8090706" cy="5016758"/>
            <a:chOff x="549881" y="1629353"/>
            <a:chExt cx="8090706" cy="5016758"/>
          </a:xfrm>
        </p:grpSpPr>
        <p:sp>
          <p:nvSpPr>
            <p:cNvPr id="35" name="[TextBox 10]">
              <a:extLst>
                <a:ext uri="{FF2B5EF4-FFF2-40B4-BE49-F238E27FC236}">
                  <a16:creationId xmlns:a16="http://schemas.microsoft.com/office/drawing/2014/main" id="{915E65F5-7969-4A5C-841A-9F9BCEA2B700}"/>
                </a:ext>
              </a:extLst>
            </p:cNvPr>
            <p:cNvSpPr txBox="1"/>
            <p:nvPr/>
          </p:nvSpPr>
          <p:spPr>
            <a:xfrm>
              <a:off x="549881" y="1629353"/>
              <a:ext cx="8090706" cy="4893647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en-US" b="1" dirty="0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  <a:t>#include 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b="1" dirty="0" err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stdio.h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endParaRPr lang="en-US" sz="10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en-US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 </a:t>
              </a:r>
              <a:r>
                <a:rPr lang="en-US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swap(</a:t>
              </a:r>
              <a:r>
                <a:rPr lang="en-US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*,</a:t>
              </a:r>
              <a:r>
                <a:rPr lang="en-US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*);</a:t>
              </a: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endParaRPr lang="en-US" sz="1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en-US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 main(</a:t>
              </a:r>
              <a:r>
                <a:rPr lang="en-US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) {</a:t>
              </a: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fr-FR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fr-FR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fr-FR" b="1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a, b;</a:t>
              </a: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endParaRPr lang="en-US" sz="10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de-DE" b="1" dirty="0">
                  <a:latin typeface="Courier New" pitchFamily="49" charset="0"/>
                  <a:cs typeface="Courier New" pitchFamily="49" charset="0"/>
                </a:rPr>
                <a:t>	printf(</a:t>
              </a:r>
              <a:r>
                <a:rPr lang="de-DE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"Enter two integers: "</a:t>
              </a:r>
              <a:r>
                <a:rPr lang="de-DE" b="1" dirty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de-DE" b="1" dirty="0">
                  <a:latin typeface="Courier New" pitchFamily="49" charset="0"/>
                  <a:cs typeface="Courier New" pitchFamily="49" charset="0"/>
                </a:rPr>
                <a:t>	scanf(</a:t>
              </a:r>
              <a:r>
                <a:rPr lang="de-DE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de-DE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 %d</a:t>
              </a:r>
              <a:r>
                <a:rPr lang="de-DE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de-DE" b="1" dirty="0">
                  <a:latin typeface="Courier New" pitchFamily="49" charset="0"/>
                  <a:cs typeface="Courier New" pitchFamily="49" charset="0"/>
                </a:rPr>
                <a:t>, &amp;var1, &amp;var2);</a:t>
              </a: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endParaRPr lang="de-DE" sz="10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de-DE" b="1" dirty="0">
                  <a:latin typeface="Courier New" pitchFamily="49" charset="0"/>
                  <a:cs typeface="Courier New" pitchFamily="49" charset="0"/>
                </a:rPr>
                <a:t>	swap( &amp;a, &amp;b );</a:t>
              </a: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endParaRPr lang="de-DE" sz="10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de-DE" b="1" dirty="0">
                  <a:latin typeface="Courier New" pitchFamily="49" charset="0"/>
                  <a:cs typeface="Courier New" pitchFamily="49" charset="0"/>
                </a:rPr>
                <a:t>	printf(</a:t>
              </a:r>
              <a:r>
                <a:rPr lang="de-DE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"var1 = </a:t>
              </a:r>
              <a:r>
                <a:rPr lang="de-DE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de-DE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; var2 = </a:t>
              </a:r>
              <a:r>
                <a:rPr lang="de-DE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%d\n</a:t>
              </a:r>
              <a:r>
                <a:rPr lang="de-DE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de-DE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,</a:t>
              </a:r>
              <a:r>
                <a:rPr lang="de-DE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de-DE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var1, var2);</a:t>
              </a: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de-DE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de-DE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</a:t>
              </a:r>
              <a:r>
                <a:rPr lang="de-DE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de-DE" b="1" dirty="0">
                  <a:solidFill>
                    <a:srgbClr val="0099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de-DE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de-DE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}</a:t>
              </a: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endParaRPr lang="de-DE" sz="1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en-US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 </a:t>
              </a:r>
              <a:r>
                <a:rPr lang="en-US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swap(</a:t>
              </a:r>
              <a:r>
                <a:rPr lang="en-US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 *ptr1, </a:t>
              </a:r>
              <a:r>
                <a:rPr lang="en-US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 *ptr2) {</a:t>
              </a: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en-US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temp;</a:t>
              </a: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en-US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	temp = *ptr1; *ptr1 = *ptr2; *ptr2 = temp;</a:t>
              </a: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en-US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}</a:t>
              </a:r>
            </a:p>
          </p:txBody>
        </p:sp>
        <p:sp>
          <p:nvSpPr>
            <p:cNvPr id="36" name="[TextBox 12]">
              <a:extLst>
                <a:ext uri="{FF2B5EF4-FFF2-40B4-BE49-F238E27FC236}">
                  <a16:creationId xmlns:a16="http://schemas.microsoft.com/office/drawing/2014/main" id="{B4AD55B7-7F36-40C2-864F-D1622C97049B}"/>
                </a:ext>
              </a:extLst>
            </p:cNvPr>
            <p:cNvSpPr txBox="1"/>
            <p:nvPr/>
          </p:nvSpPr>
          <p:spPr>
            <a:xfrm>
              <a:off x="6293173" y="6276779"/>
              <a:ext cx="2113848" cy="369332"/>
            </a:xfrm>
            <a:prstGeom prst="rect">
              <a:avLst/>
            </a:prstGeom>
            <a:solidFill>
              <a:srgbClr val="FFFF99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err="1"/>
                <a:t>SwapCorrect.c</a:t>
              </a:r>
              <a:endParaRPr lang="en-SG" dirty="0"/>
            </a:p>
          </p:txBody>
        </p:sp>
      </p:grpSp>
      <p:sp>
        <p:nvSpPr>
          <p:cNvPr id="91" name="Rounded Rectangle 1">
            <a:extLst>
              <a:ext uri="{FF2B5EF4-FFF2-40B4-BE49-F238E27FC236}">
                <a16:creationId xmlns:a16="http://schemas.microsoft.com/office/drawing/2014/main" id="{0AC6A3A1-6422-48B5-93E6-94313431EAC6}"/>
              </a:ext>
            </a:extLst>
          </p:cNvPr>
          <p:cNvSpPr/>
          <p:nvPr/>
        </p:nvSpPr>
        <p:spPr>
          <a:xfrm>
            <a:off x="1686559" y="3994975"/>
            <a:ext cx="1056641" cy="268081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Rounded Rectangle 50">
            <a:extLst>
              <a:ext uri="{FF2B5EF4-FFF2-40B4-BE49-F238E27FC236}">
                <a16:creationId xmlns:a16="http://schemas.microsoft.com/office/drawing/2014/main" id="{AFBA5FBC-5EEE-467D-95C8-8ECA32EEEBF3}"/>
              </a:ext>
            </a:extLst>
          </p:cNvPr>
          <p:cNvSpPr/>
          <p:nvPr/>
        </p:nvSpPr>
        <p:spPr>
          <a:xfrm>
            <a:off x="1934639" y="2127797"/>
            <a:ext cx="1825327" cy="338554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Rounded Rectangle 51">
            <a:extLst>
              <a:ext uri="{FF2B5EF4-FFF2-40B4-BE49-F238E27FC236}">
                <a16:creationId xmlns:a16="http://schemas.microsoft.com/office/drawing/2014/main" id="{FE0B0DD0-56AE-4C6E-A214-60D45C00C21F}"/>
              </a:ext>
            </a:extLst>
          </p:cNvPr>
          <p:cNvSpPr/>
          <p:nvPr/>
        </p:nvSpPr>
        <p:spPr>
          <a:xfrm>
            <a:off x="1927764" y="5333183"/>
            <a:ext cx="2852783" cy="338554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5" name="Group 124">
            <a:extLst>
              <a:ext uri="{FF2B5EF4-FFF2-40B4-BE49-F238E27FC236}">
                <a16:creationId xmlns:a16="http://schemas.microsoft.com/office/drawing/2014/main" id="{C5215F6D-17F7-46EE-A569-9AFB7D04E8A5}"/>
              </a:ext>
            </a:extLst>
          </p:cNvPr>
          <p:cNvGrpSpPr/>
          <p:nvPr/>
        </p:nvGrpSpPr>
        <p:grpSpPr>
          <a:xfrm>
            <a:off x="4748574" y="1833404"/>
            <a:ext cx="3845545" cy="502153"/>
            <a:chOff x="4859829" y="1058143"/>
            <a:chExt cx="3845545" cy="502153"/>
          </a:xfrm>
        </p:grpSpPr>
        <p:sp>
          <p:nvSpPr>
            <p:cNvPr id="126" name="[TextBox 3]">
              <a:extLst>
                <a:ext uri="{FF2B5EF4-FFF2-40B4-BE49-F238E27FC236}">
                  <a16:creationId xmlns:a16="http://schemas.microsoft.com/office/drawing/2014/main" id="{DF87E16F-AA53-4DBB-8489-C6E86CD7A5A4}"/>
                </a:ext>
              </a:extLst>
            </p:cNvPr>
            <p:cNvSpPr txBox="1"/>
            <p:nvPr/>
          </p:nvSpPr>
          <p:spPr>
            <a:xfrm>
              <a:off x="4859829" y="1085229"/>
              <a:ext cx="137667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/>
                <a:t>In main():</a:t>
              </a:r>
            </a:p>
          </p:txBody>
        </p:sp>
        <p:grpSp>
          <p:nvGrpSpPr>
            <p:cNvPr id="127" name="[Group 23]">
              <a:extLst>
                <a:ext uri="{FF2B5EF4-FFF2-40B4-BE49-F238E27FC236}">
                  <a16:creationId xmlns:a16="http://schemas.microsoft.com/office/drawing/2014/main" id="{094E6355-E177-4EE1-A6DD-EF4C638C4EA5}"/>
                </a:ext>
              </a:extLst>
            </p:cNvPr>
            <p:cNvGrpSpPr/>
            <p:nvPr/>
          </p:nvGrpSpPr>
          <p:grpSpPr>
            <a:xfrm>
              <a:off x="6110603" y="1058143"/>
              <a:ext cx="2594771" cy="502153"/>
              <a:chOff x="4755470" y="2158620"/>
              <a:chExt cx="2594771" cy="502153"/>
            </a:xfrm>
          </p:grpSpPr>
          <p:grpSp>
            <p:nvGrpSpPr>
              <p:cNvPr id="128" name="Group 127">
                <a:extLst>
                  <a:ext uri="{FF2B5EF4-FFF2-40B4-BE49-F238E27FC236}">
                    <a16:creationId xmlns:a16="http://schemas.microsoft.com/office/drawing/2014/main" id="{C0DC97D2-7378-432A-8254-7F323164E58B}"/>
                  </a:ext>
                </a:extLst>
              </p:cNvPr>
              <p:cNvGrpSpPr/>
              <p:nvPr/>
            </p:nvGrpSpPr>
            <p:grpSpPr>
              <a:xfrm>
                <a:off x="4755470" y="2158620"/>
                <a:ext cx="1165384" cy="502153"/>
                <a:chOff x="4755470" y="2158620"/>
                <a:chExt cx="1165384" cy="502153"/>
              </a:xfrm>
            </p:grpSpPr>
            <p:grpSp>
              <p:nvGrpSpPr>
                <p:cNvPr id="134" name="Group 133">
                  <a:extLst>
                    <a:ext uri="{FF2B5EF4-FFF2-40B4-BE49-F238E27FC236}">
                      <a16:creationId xmlns:a16="http://schemas.microsoft.com/office/drawing/2014/main" id="{B024512A-77CE-4151-9D40-07095D767966}"/>
                    </a:ext>
                  </a:extLst>
                </p:cNvPr>
                <p:cNvGrpSpPr/>
                <p:nvPr/>
              </p:nvGrpSpPr>
              <p:grpSpPr>
                <a:xfrm>
                  <a:off x="5172501" y="2268049"/>
                  <a:ext cx="748353" cy="392724"/>
                  <a:chOff x="5172501" y="2268049"/>
                  <a:chExt cx="748353" cy="392724"/>
                </a:xfrm>
              </p:grpSpPr>
              <p:sp>
                <p:nvSpPr>
                  <p:cNvPr id="136" name="TextBox 135">
                    <a:extLst>
                      <a:ext uri="{FF2B5EF4-FFF2-40B4-BE49-F238E27FC236}">
                        <a16:creationId xmlns:a16="http://schemas.microsoft.com/office/drawing/2014/main" id="{84A4BD33-2D4E-4925-9ED7-6DE1F1C3398C}"/>
                      </a:ext>
                    </a:extLst>
                  </p:cNvPr>
                  <p:cNvSpPr txBox="1"/>
                  <p:nvPr/>
                </p:nvSpPr>
                <p:spPr>
                  <a:xfrm>
                    <a:off x="5266898" y="2268049"/>
                    <a:ext cx="559558" cy="3385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1600" dirty="0"/>
                      <a:t>2</a:t>
                    </a:r>
                  </a:p>
                </p:txBody>
              </p:sp>
              <p:sp>
                <p:nvSpPr>
                  <p:cNvPr id="137" name="Rectangle 136">
                    <a:extLst>
                      <a:ext uri="{FF2B5EF4-FFF2-40B4-BE49-F238E27FC236}">
                        <a16:creationId xmlns:a16="http://schemas.microsoft.com/office/drawing/2014/main" id="{66917C31-AED0-4E75-9C54-9A7267D7664C}"/>
                      </a:ext>
                    </a:extLst>
                  </p:cNvPr>
                  <p:cNvSpPr/>
                  <p:nvPr/>
                </p:nvSpPr>
                <p:spPr>
                  <a:xfrm>
                    <a:off x="5172501" y="2268049"/>
                    <a:ext cx="748353" cy="392724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ln>
                        <a:solidFill>
                          <a:schemeClr val="tx1"/>
                        </a:solidFill>
                      </a:ln>
                    </a:endParaRPr>
                  </a:p>
                </p:txBody>
              </p:sp>
            </p:grpSp>
            <p:sp>
              <p:nvSpPr>
                <p:cNvPr id="135" name="TextBox 134">
                  <a:extLst>
                    <a:ext uri="{FF2B5EF4-FFF2-40B4-BE49-F238E27FC236}">
                      <a16:creationId xmlns:a16="http://schemas.microsoft.com/office/drawing/2014/main" id="{13BC5239-9948-470B-92B4-EDEDC33BB809}"/>
                    </a:ext>
                  </a:extLst>
                </p:cNvPr>
                <p:cNvSpPr txBox="1"/>
                <p:nvPr/>
              </p:nvSpPr>
              <p:spPr>
                <a:xfrm>
                  <a:off x="4755470" y="2158620"/>
                  <a:ext cx="511428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600" dirty="0"/>
                    <a:t>a</a:t>
                  </a:r>
                </a:p>
              </p:txBody>
            </p:sp>
          </p:grpSp>
          <p:grpSp>
            <p:nvGrpSpPr>
              <p:cNvPr id="129" name="Group 128">
                <a:extLst>
                  <a:ext uri="{FF2B5EF4-FFF2-40B4-BE49-F238E27FC236}">
                    <a16:creationId xmlns:a16="http://schemas.microsoft.com/office/drawing/2014/main" id="{16DFA66E-5346-407B-B9CF-78EA5B27CA8B}"/>
                  </a:ext>
                </a:extLst>
              </p:cNvPr>
              <p:cNvGrpSpPr/>
              <p:nvPr/>
            </p:nvGrpSpPr>
            <p:grpSpPr>
              <a:xfrm>
                <a:off x="6299921" y="2158620"/>
                <a:ext cx="1050320" cy="502153"/>
                <a:chOff x="6299921" y="2158620"/>
                <a:chExt cx="1050320" cy="502153"/>
              </a:xfrm>
            </p:grpSpPr>
            <p:grpSp>
              <p:nvGrpSpPr>
                <p:cNvPr id="130" name="Group 129">
                  <a:extLst>
                    <a:ext uri="{FF2B5EF4-FFF2-40B4-BE49-F238E27FC236}">
                      <a16:creationId xmlns:a16="http://schemas.microsoft.com/office/drawing/2014/main" id="{79B692A1-DC2A-4F41-8E5C-CCB00210C7D8}"/>
                    </a:ext>
                  </a:extLst>
                </p:cNvPr>
                <p:cNvGrpSpPr/>
                <p:nvPr/>
              </p:nvGrpSpPr>
              <p:grpSpPr>
                <a:xfrm>
                  <a:off x="6601888" y="2268049"/>
                  <a:ext cx="748353" cy="392724"/>
                  <a:chOff x="6601888" y="2235783"/>
                  <a:chExt cx="748353" cy="392724"/>
                </a:xfrm>
              </p:grpSpPr>
              <p:sp>
                <p:nvSpPr>
                  <p:cNvPr id="132" name="TextBox 131">
                    <a:extLst>
                      <a:ext uri="{FF2B5EF4-FFF2-40B4-BE49-F238E27FC236}">
                        <a16:creationId xmlns:a16="http://schemas.microsoft.com/office/drawing/2014/main" id="{4465792D-A780-430B-99BA-5D82028C571C}"/>
                      </a:ext>
                    </a:extLst>
                  </p:cNvPr>
                  <p:cNvSpPr txBox="1"/>
                  <p:nvPr/>
                </p:nvSpPr>
                <p:spPr>
                  <a:xfrm>
                    <a:off x="6684980" y="2235783"/>
                    <a:ext cx="559558" cy="3385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1600" dirty="0"/>
                      <a:t>3</a:t>
                    </a:r>
                  </a:p>
                </p:txBody>
              </p:sp>
              <p:sp>
                <p:nvSpPr>
                  <p:cNvPr id="133" name="Rectangle 132">
                    <a:extLst>
                      <a:ext uri="{FF2B5EF4-FFF2-40B4-BE49-F238E27FC236}">
                        <a16:creationId xmlns:a16="http://schemas.microsoft.com/office/drawing/2014/main" id="{443C1424-18C6-44A0-A932-D77CBF8F63F7}"/>
                      </a:ext>
                    </a:extLst>
                  </p:cNvPr>
                  <p:cNvSpPr/>
                  <p:nvPr/>
                </p:nvSpPr>
                <p:spPr>
                  <a:xfrm>
                    <a:off x="6601888" y="2235783"/>
                    <a:ext cx="748353" cy="392724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ln>
                        <a:solidFill>
                          <a:schemeClr val="tx1"/>
                        </a:solidFill>
                      </a:ln>
                    </a:endParaRPr>
                  </a:p>
                </p:txBody>
              </p:sp>
            </p:grpSp>
            <p:sp>
              <p:nvSpPr>
                <p:cNvPr id="131" name="TextBox 130">
                  <a:extLst>
                    <a:ext uri="{FF2B5EF4-FFF2-40B4-BE49-F238E27FC236}">
                      <a16:creationId xmlns:a16="http://schemas.microsoft.com/office/drawing/2014/main" id="{83D97C45-8DD7-472A-9657-B7644C13DFE2}"/>
                    </a:ext>
                  </a:extLst>
                </p:cNvPr>
                <p:cNvSpPr txBox="1"/>
                <p:nvPr/>
              </p:nvSpPr>
              <p:spPr>
                <a:xfrm>
                  <a:off x="6299921" y="2158620"/>
                  <a:ext cx="355421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600" dirty="0"/>
                    <a:t>b</a:t>
                  </a:r>
                </a:p>
              </p:txBody>
            </p:sp>
          </p:grpSp>
        </p:grpSp>
      </p:grpSp>
      <p:grpSp>
        <p:nvGrpSpPr>
          <p:cNvPr id="138" name="Group 137">
            <a:extLst>
              <a:ext uri="{FF2B5EF4-FFF2-40B4-BE49-F238E27FC236}">
                <a16:creationId xmlns:a16="http://schemas.microsoft.com/office/drawing/2014/main" id="{5793EB51-7126-42D8-842B-423BAC44B0A7}"/>
              </a:ext>
            </a:extLst>
          </p:cNvPr>
          <p:cNvGrpSpPr/>
          <p:nvPr/>
        </p:nvGrpSpPr>
        <p:grpSpPr>
          <a:xfrm>
            <a:off x="4692460" y="2749909"/>
            <a:ext cx="3901659" cy="428693"/>
            <a:chOff x="4803715" y="1974648"/>
            <a:chExt cx="3901659" cy="428693"/>
          </a:xfrm>
        </p:grpSpPr>
        <p:sp>
          <p:nvSpPr>
            <p:cNvPr id="139" name="[TextBox 22]">
              <a:extLst>
                <a:ext uri="{FF2B5EF4-FFF2-40B4-BE49-F238E27FC236}">
                  <a16:creationId xmlns:a16="http://schemas.microsoft.com/office/drawing/2014/main" id="{B6128466-85C8-4162-B6E2-4396DE6F8E61}"/>
                </a:ext>
              </a:extLst>
            </p:cNvPr>
            <p:cNvSpPr txBox="1"/>
            <p:nvPr/>
          </p:nvSpPr>
          <p:spPr>
            <a:xfrm>
              <a:off x="4803715" y="1974648"/>
              <a:ext cx="137667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/>
                <a:t>In swap():</a:t>
              </a:r>
            </a:p>
          </p:txBody>
        </p:sp>
        <p:grpSp>
          <p:nvGrpSpPr>
            <p:cNvPr id="140" name="[Group 26]">
              <a:extLst>
                <a:ext uri="{FF2B5EF4-FFF2-40B4-BE49-F238E27FC236}">
                  <a16:creationId xmlns:a16="http://schemas.microsoft.com/office/drawing/2014/main" id="{6DAE10C0-4FCB-4892-9CC4-67E9D1B3708A}"/>
                </a:ext>
              </a:extLst>
            </p:cNvPr>
            <p:cNvGrpSpPr/>
            <p:nvPr/>
          </p:nvGrpSpPr>
          <p:grpSpPr>
            <a:xfrm>
              <a:off x="5866817" y="2064786"/>
              <a:ext cx="2838557" cy="338555"/>
              <a:chOff x="4550393" y="2446310"/>
              <a:chExt cx="2838557" cy="338555"/>
            </a:xfrm>
          </p:grpSpPr>
          <p:grpSp>
            <p:nvGrpSpPr>
              <p:cNvPr id="141" name="Group 140">
                <a:extLst>
                  <a:ext uri="{FF2B5EF4-FFF2-40B4-BE49-F238E27FC236}">
                    <a16:creationId xmlns:a16="http://schemas.microsoft.com/office/drawing/2014/main" id="{0A1727C9-8B52-44A1-8542-D4009F777B9A}"/>
                  </a:ext>
                </a:extLst>
              </p:cNvPr>
              <p:cNvGrpSpPr/>
              <p:nvPr/>
            </p:nvGrpSpPr>
            <p:grpSpPr>
              <a:xfrm>
                <a:off x="4550393" y="2446310"/>
                <a:ext cx="1409170" cy="338555"/>
                <a:chOff x="4550393" y="2446310"/>
                <a:chExt cx="1409170" cy="338555"/>
              </a:xfrm>
            </p:grpSpPr>
            <p:sp>
              <p:nvSpPr>
                <p:cNvPr id="145" name="Rectangle 144">
                  <a:extLst>
                    <a:ext uri="{FF2B5EF4-FFF2-40B4-BE49-F238E27FC236}">
                      <a16:creationId xmlns:a16="http://schemas.microsoft.com/office/drawing/2014/main" id="{98B94B46-A467-4687-96D6-68F39141EDDA}"/>
                    </a:ext>
                  </a:extLst>
                </p:cNvPr>
                <p:cNvSpPr/>
                <p:nvPr/>
              </p:nvSpPr>
              <p:spPr>
                <a:xfrm>
                  <a:off x="5172501" y="2450195"/>
                  <a:ext cx="787062" cy="334670"/>
                </a:xfrm>
                <a:prstGeom prst="rect">
                  <a:avLst/>
                </a:prstGeom>
                <a:solidFill>
                  <a:srgbClr val="E6E6E6"/>
                </a:solidFill>
                <a:ln>
                  <a:solidFill>
                    <a:srgbClr val="0000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146" name="TextBox 145">
                  <a:extLst>
                    <a:ext uri="{FF2B5EF4-FFF2-40B4-BE49-F238E27FC236}">
                      <a16:creationId xmlns:a16="http://schemas.microsoft.com/office/drawing/2014/main" id="{57D13FE1-C40A-4E6C-A88E-DD41BFC0D3C6}"/>
                    </a:ext>
                  </a:extLst>
                </p:cNvPr>
                <p:cNvSpPr txBox="1"/>
                <p:nvPr/>
              </p:nvSpPr>
              <p:spPr>
                <a:xfrm>
                  <a:off x="4550393" y="2446310"/>
                  <a:ext cx="765409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600"/>
                    <a:t>ptr1</a:t>
                  </a:r>
                </a:p>
              </p:txBody>
            </p:sp>
          </p:grpSp>
          <p:grpSp>
            <p:nvGrpSpPr>
              <p:cNvPr id="142" name="Group 141">
                <a:extLst>
                  <a:ext uri="{FF2B5EF4-FFF2-40B4-BE49-F238E27FC236}">
                    <a16:creationId xmlns:a16="http://schemas.microsoft.com/office/drawing/2014/main" id="{8665B7F9-DEE0-41F2-815F-E72EE4A755F4}"/>
                  </a:ext>
                </a:extLst>
              </p:cNvPr>
              <p:cNvGrpSpPr/>
              <p:nvPr/>
            </p:nvGrpSpPr>
            <p:grpSpPr>
              <a:xfrm>
                <a:off x="6058389" y="2446310"/>
                <a:ext cx="1330561" cy="338555"/>
                <a:chOff x="6058389" y="2446310"/>
                <a:chExt cx="1330561" cy="338555"/>
              </a:xfrm>
            </p:grpSpPr>
            <p:sp>
              <p:nvSpPr>
                <p:cNvPr id="143" name="Rectangle 142">
                  <a:extLst>
                    <a:ext uri="{FF2B5EF4-FFF2-40B4-BE49-F238E27FC236}">
                      <a16:creationId xmlns:a16="http://schemas.microsoft.com/office/drawing/2014/main" id="{F1EB9107-15AC-4AB4-AC58-D9416501DD6C}"/>
                    </a:ext>
                  </a:extLst>
                </p:cNvPr>
                <p:cNvSpPr/>
                <p:nvPr/>
              </p:nvSpPr>
              <p:spPr>
                <a:xfrm>
                  <a:off x="6640598" y="2450194"/>
                  <a:ext cx="748352" cy="334671"/>
                </a:xfrm>
                <a:prstGeom prst="rect">
                  <a:avLst/>
                </a:prstGeom>
                <a:solidFill>
                  <a:srgbClr val="E6E6E6"/>
                </a:solidFill>
                <a:ln>
                  <a:solidFill>
                    <a:srgbClr val="0000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144" name="TextBox 143">
                  <a:extLst>
                    <a:ext uri="{FF2B5EF4-FFF2-40B4-BE49-F238E27FC236}">
                      <a16:creationId xmlns:a16="http://schemas.microsoft.com/office/drawing/2014/main" id="{45B05446-CBBE-4929-9889-D281A598BF3B}"/>
                    </a:ext>
                  </a:extLst>
                </p:cNvPr>
                <p:cNvSpPr txBox="1"/>
                <p:nvPr/>
              </p:nvSpPr>
              <p:spPr>
                <a:xfrm>
                  <a:off x="6058389" y="2446310"/>
                  <a:ext cx="665300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600"/>
                    <a:t>ptr2</a:t>
                  </a:r>
                </a:p>
              </p:txBody>
            </p:sp>
          </p:grpSp>
        </p:grpSp>
      </p:grpSp>
      <p:grpSp>
        <p:nvGrpSpPr>
          <p:cNvPr id="147" name="[Group 10]">
            <a:extLst>
              <a:ext uri="{FF2B5EF4-FFF2-40B4-BE49-F238E27FC236}">
                <a16:creationId xmlns:a16="http://schemas.microsoft.com/office/drawing/2014/main" id="{98E47A5E-4A8E-449D-A87F-FE43F79469A6}"/>
              </a:ext>
            </a:extLst>
          </p:cNvPr>
          <p:cNvGrpSpPr/>
          <p:nvPr/>
        </p:nvGrpSpPr>
        <p:grpSpPr>
          <a:xfrm>
            <a:off x="6790555" y="2335557"/>
            <a:ext cx="1429388" cy="629099"/>
            <a:chOff x="5614936" y="3895366"/>
            <a:chExt cx="1429388" cy="629099"/>
          </a:xfrm>
        </p:grpSpPr>
        <p:cxnSp>
          <p:nvCxnSpPr>
            <p:cNvPr id="148" name="Straight Arrow Connector 147">
              <a:extLst>
                <a:ext uri="{FF2B5EF4-FFF2-40B4-BE49-F238E27FC236}">
                  <a16:creationId xmlns:a16="http://schemas.microsoft.com/office/drawing/2014/main" id="{7EBD2DF7-8E2B-4CB3-81F5-1B7639D0D6CE}"/>
                </a:ext>
              </a:extLst>
            </p:cNvPr>
            <p:cNvCxnSpPr/>
            <p:nvPr/>
          </p:nvCxnSpPr>
          <p:spPr>
            <a:xfrm flipV="1">
              <a:off x="5614936" y="3895366"/>
              <a:ext cx="0" cy="629099"/>
            </a:xfrm>
            <a:prstGeom prst="straightConnector1">
              <a:avLst/>
            </a:prstGeom>
            <a:ln w="28575">
              <a:solidFill>
                <a:srgbClr val="0000FF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Straight Arrow Connector 148">
              <a:extLst>
                <a:ext uri="{FF2B5EF4-FFF2-40B4-BE49-F238E27FC236}">
                  <a16:creationId xmlns:a16="http://schemas.microsoft.com/office/drawing/2014/main" id="{92D66F83-306B-4D60-8F80-0541C1447FDE}"/>
                </a:ext>
              </a:extLst>
            </p:cNvPr>
            <p:cNvCxnSpPr/>
            <p:nvPr/>
          </p:nvCxnSpPr>
          <p:spPr>
            <a:xfrm flipV="1">
              <a:off x="7044324" y="3895366"/>
              <a:ext cx="0" cy="629099"/>
            </a:xfrm>
            <a:prstGeom prst="straightConnector1">
              <a:avLst/>
            </a:prstGeom>
            <a:ln w="28575">
              <a:solidFill>
                <a:srgbClr val="0000FF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0" name="[Group 37]">
            <a:extLst>
              <a:ext uri="{FF2B5EF4-FFF2-40B4-BE49-F238E27FC236}">
                <a16:creationId xmlns:a16="http://schemas.microsoft.com/office/drawing/2014/main" id="{41D43C60-704A-4369-BE19-B9414AADE1E3}"/>
              </a:ext>
            </a:extLst>
          </p:cNvPr>
          <p:cNvGrpSpPr/>
          <p:nvPr/>
        </p:nvGrpSpPr>
        <p:grpSpPr>
          <a:xfrm>
            <a:off x="6547468" y="1989033"/>
            <a:ext cx="1757693" cy="321180"/>
            <a:chOff x="5315803" y="4178747"/>
            <a:chExt cx="1757693" cy="321180"/>
          </a:xfrm>
        </p:grpSpPr>
        <p:cxnSp>
          <p:nvCxnSpPr>
            <p:cNvPr id="151" name="Straight Connector 150">
              <a:extLst>
                <a:ext uri="{FF2B5EF4-FFF2-40B4-BE49-F238E27FC236}">
                  <a16:creationId xmlns:a16="http://schemas.microsoft.com/office/drawing/2014/main" id="{E2DB216C-B004-4C48-AF25-3A7999AAE533}"/>
                </a:ext>
              </a:extLst>
            </p:cNvPr>
            <p:cNvCxnSpPr/>
            <p:nvPr/>
          </p:nvCxnSpPr>
          <p:spPr>
            <a:xfrm flipH="1">
              <a:off x="5315803" y="4178747"/>
              <a:ext cx="448646" cy="32118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Straight Connector 151">
              <a:extLst>
                <a:ext uri="{FF2B5EF4-FFF2-40B4-BE49-F238E27FC236}">
                  <a16:creationId xmlns:a16="http://schemas.microsoft.com/office/drawing/2014/main" id="{412068F0-2401-4CE7-91DD-DA47D8B0F3BD}"/>
                </a:ext>
              </a:extLst>
            </p:cNvPr>
            <p:cNvCxnSpPr/>
            <p:nvPr/>
          </p:nvCxnSpPr>
          <p:spPr>
            <a:xfrm flipH="1">
              <a:off x="6764741" y="4178747"/>
              <a:ext cx="308755" cy="293885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3" name="[Group 38]">
            <a:extLst>
              <a:ext uri="{FF2B5EF4-FFF2-40B4-BE49-F238E27FC236}">
                <a16:creationId xmlns:a16="http://schemas.microsoft.com/office/drawing/2014/main" id="{79A9E90D-3D66-4518-8A0B-AC7D86DB3BFC}"/>
              </a:ext>
            </a:extLst>
          </p:cNvPr>
          <p:cNvGrpSpPr/>
          <p:nvPr/>
        </p:nvGrpSpPr>
        <p:grpSpPr>
          <a:xfrm>
            <a:off x="6663416" y="1664127"/>
            <a:ext cx="1865916" cy="338554"/>
            <a:chOff x="5205900" y="4554981"/>
            <a:chExt cx="1865916" cy="338554"/>
          </a:xfrm>
        </p:grpSpPr>
        <p:sp>
          <p:nvSpPr>
            <p:cNvPr id="154" name="TextBox 153">
              <a:extLst>
                <a:ext uri="{FF2B5EF4-FFF2-40B4-BE49-F238E27FC236}">
                  <a16:creationId xmlns:a16="http://schemas.microsoft.com/office/drawing/2014/main" id="{34F2941E-D4A0-4388-A67C-7BAAC67F3CAA}"/>
                </a:ext>
              </a:extLst>
            </p:cNvPr>
            <p:cNvSpPr txBox="1"/>
            <p:nvPr/>
          </p:nvSpPr>
          <p:spPr>
            <a:xfrm>
              <a:off x="5205900" y="4554981"/>
              <a:ext cx="55955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/>
                <a:t>3</a:t>
              </a:r>
            </a:p>
          </p:txBody>
        </p:sp>
        <p:sp>
          <p:nvSpPr>
            <p:cNvPr id="155" name="TextBox 154">
              <a:extLst>
                <a:ext uri="{FF2B5EF4-FFF2-40B4-BE49-F238E27FC236}">
                  <a16:creationId xmlns:a16="http://schemas.microsoft.com/office/drawing/2014/main" id="{D0DD57FD-74AD-47CC-8138-3AFC53B4D159}"/>
                </a:ext>
              </a:extLst>
            </p:cNvPr>
            <p:cNvSpPr txBox="1"/>
            <p:nvPr/>
          </p:nvSpPr>
          <p:spPr>
            <a:xfrm>
              <a:off x="6512258" y="4554981"/>
              <a:ext cx="55955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/>
                <a:t>2</a:t>
              </a:r>
            </a:p>
          </p:txBody>
        </p:sp>
      </p:grpSp>
      <p:sp>
        <p:nvSpPr>
          <p:cNvPr id="42" name="Slide Number Placeholder 6">
            <a:extLst>
              <a:ext uri="{FF2B5EF4-FFF2-40B4-BE49-F238E27FC236}">
                <a16:creationId xmlns:a16="http://schemas.microsoft.com/office/drawing/2014/main" id="{920CC133-42A0-4A96-8525-0FF2A048F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11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05706408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" grpId="0" animBg="1"/>
      <p:bldP spid="92" grpId="0" animBg="1"/>
      <p:bldP spid="9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#4: Pointers and Functions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5.2 Examples (1/4)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6BFC02E8-93B3-432E-B179-BACFE7CB2177}"/>
              </a:ext>
            </a:extLst>
          </p:cNvPr>
          <p:cNvGrpSpPr/>
          <p:nvPr/>
        </p:nvGrpSpPr>
        <p:grpSpPr>
          <a:xfrm>
            <a:off x="846138" y="1129884"/>
            <a:ext cx="7005637" cy="4194214"/>
            <a:chOff x="846138" y="1129884"/>
            <a:chExt cx="7005637" cy="4194214"/>
          </a:xfrm>
        </p:grpSpPr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7D18D831-5177-4571-A90E-8A1EEE240A7D}"/>
                </a:ext>
              </a:extLst>
            </p:cNvPr>
            <p:cNvSpPr txBox="1"/>
            <p:nvPr/>
          </p:nvSpPr>
          <p:spPr>
            <a:xfrm>
              <a:off x="846138" y="1292225"/>
              <a:ext cx="7005637" cy="4031873"/>
            </a:xfrm>
            <a:prstGeom prst="rect">
              <a:avLst/>
            </a:prstGeom>
            <a:ln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defRPr/>
              </a:pPr>
              <a:r>
                <a:rPr lang="en-US" sz="1600" b="1" dirty="0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  <a:t>#include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sz="1600" b="1" dirty="0" err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stdio.h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</a:p>
            <a:p>
              <a:pPr>
                <a:defRPr/>
              </a:pP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f(</a:t>
              </a: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,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defRPr/>
              </a:pPr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defRPr/>
              </a:pP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main(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) {</a:t>
              </a:r>
            </a:p>
            <a:p>
              <a:pPr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a =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9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, b =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-2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, c =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5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f(a, b, c);</a:t>
              </a:r>
            </a:p>
            <a:p>
              <a:pPr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"a = 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, b = 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, c = 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%d\n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, a, b, c);</a:t>
              </a:r>
            </a:p>
            <a:p>
              <a:pPr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}</a:t>
              </a:r>
            </a:p>
            <a:p>
              <a:pPr>
                <a:defRPr/>
              </a:pPr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defRPr/>
              </a:pP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f(</a:t>
              </a: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x, </a:t>
              </a: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y, </a:t>
              </a: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z) {</a:t>
              </a:r>
            </a:p>
            <a:p>
              <a:pPr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x =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3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+ y;</a:t>
              </a:r>
            </a:p>
            <a:p>
              <a:pPr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y =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10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* x;</a:t>
              </a:r>
            </a:p>
            <a:p>
              <a:pPr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z = x + y + z;</a:t>
              </a:r>
            </a:p>
            <a:p>
              <a:pPr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"x = 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, y = 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, z = 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%d\n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, x, y, z);</a:t>
              </a:r>
            </a:p>
            <a:p>
              <a:pPr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} </a:t>
              </a: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BFD81229-4C0C-48E5-887C-E66A71F39FD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01263" y="1129884"/>
              <a:ext cx="1390124" cy="369332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/>
                <a:t>Example1.c</a:t>
              </a:r>
            </a:p>
          </p:txBody>
        </p:sp>
      </p:grpSp>
      <p:sp>
        <p:nvSpPr>
          <p:cNvPr id="45" name="TextBox 44">
            <a:extLst>
              <a:ext uri="{FF2B5EF4-FFF2-40B4-BE49-F238E27FC236}">
                <a16:creationId xmlns:a16="http://schemas.microsoft.com/office/drawing/2014/main" id="{8F001600-B1A4-490D-B0ED-9E768FCED3A5}"/>
              </a:ext>
            </a:extLst>
          </p:cNvPr>
          <p:cNvSpPr txBox="1"/>
          <p:nvPr/>
        </p:nvSpPr>
        <p:spPr>
          <a:xfrm>
            <a:off x="4354513" y="5199841"/>
            <a:ext cx="3686175" cy="708025"/>
          </a:xfrm>
          <a:prstGeom prst="rect">
            <a:avLst/>
          </a:prstGeom>
          <a:solidFill>
            <a:srgbClr val="FFFFCC"/>
          </a:solidFill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x = 1, y = 10, z = 16</a:t>
            </a:r>
          </a:p>
          <a:p>
            <a:pPr>
              <a:defRPr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a = 9, b = -2, c = 5</a:t>
            </a:r>
          </a:p>
        </p:txBody>
      </p:sp>
      <p:grpSp>
        <p:nvGrpSpPr>
          <p:cNvPr id="46" name="Group 27">
            <a:extLst>
              <a:ext uri="{FF2B5EF4-FFF2-40B4-BE49-F238E27FC236}">
                <a16:creationId xmlns:a16="http://schemas.microsoft.com/office/drawing/2014/main" id="{718F3BD6-F27F-4523-ACA2-5256790C1797}"/>
              </a:ext>
            </a:extLst>
          </p:cNvPr>
          <p:cNvGrpSpPr>
            <a:grpSpLocks/>
          </p:cNvGrpSpPr>
          <p:nvPr/>
        </p:nvGrpSpPr>
        <p:grpSpPr bwMode="auto">
          <a:xfrm>
            <a:off x="4708525" y="2008188"/>
            <a:ext cx="2879725" cy="511175"/>
            <a:chOff x="4708632" y="2007475"/>
            <a:chExt cx="2879836" cy="511975"/>
          </a:xfrm>
        </p:grpSpPr>
        <p:grpSp>
          <p:nvGrpSpPr>
            <p:cNvPr id="47" name="Group 13">
              <a:extLst>
                <a:ext uri="{FF2B5EF4-FFF2-40B4-BE49-F238E27FC236}">
                  <a16:creationId xmlns:a16="http://schemas.microsoft.com/office/drawing/2014/main" id="{23C0CF04-2680-43EF-86F8-901FCC686FF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08632" y="2007475"/>
              <a:ext cx="798787" cy="511975"/>
              <a:chOff x="4834756" y="1996965"/>
              <a:chExt cx="798787" cy="511975"/>
            </a:xfrm>
          </p:grpSpPr>
          <p:sp>
            <p:nvSpPr>
              <p:cNvPr id="54" name="TextBox 9">
                <a:extLst>
                  <a:ext uri="{FF2B5EF4-FFF2-40B4-BE49-F238E27FC236}">
                    <a16:creationId xmlns:a16="http://schemas.microsoft.com/office/drawing/2014/main" id="{BB08CBAF-3B8B-48B7-8828-A8328D11C69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834756" y="1996965"/>
                <a:ext cx="336331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600">
                    <a:latin typeface="Calibri" pitchFamily="34" charset="0"/>
                  </a:rPr>
                  <a:t>a</a:t>
                </a:r>
                <a:endParaRPr lang="en-SG" sz="1600">
                  <a:latin typeface="Calibri" pitchFamily="34" charset="0"/>
                </a:endParaRPr>
              </a:p>
            </p:txBody>
          </p:sp>
          <p:sp>
            <p:nvSpPr>
              <p:cNvPr id="55" name="TextBox 10">
                <a:extLst>
                  <a:ext uri="{FF2B5EF4-FFF2-40B4-BE49-F238E27FC236}">
                    <a16:creationId xmlns:a16="http://schemas.microsoft.com/office/drawing/2014/main" id="{70DEDAF4-1AE4-47A1-AE09-B4B65850034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102770" y="2170386"/>
                <a:ext cx="530773" cy="338554"/>
              </a:xfrm>
              <a:prstGeom prst="rect">
                <a:avLst/>
              </a:prstGeom>
              <a:solidFill>
                <a:srgbClr val="FFCC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600">
                    <a:latin typeface="Calibri" pitchFamily="34" charset="0"/>
                  </a:rPr>
                  <a:t>9</a:t>
                </a:r>
                <a:endParaRPr lang="en-SG" sz="1600">
                  <a:latin typeface="Calibri" pitchFamily="34" charset="0"/>
                </a:endParaRPr>
              </a:p>
            </p:txBody>
          </p:sp>
        </p:grpSp>
        <p:grpSp>
          <p:nvGrpSpPr>
            <p:cNvPr id="48" name="Group 14">
              <a:extLst>
                <a:ext uri="{FF2B5EF4-FFF2-40B4-BE49-F238E27FC236}">
                  <a16:creationId xmlns:a16="http://schemas.microsoft.com/office/drawing/2014/main" id="{71C9D010-D61E-4FA3-A0BB-001EAF46680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796453" y="2007475"/>
              <a:ext cx="798787" cy="511975"/>
              <a:chOff x="6027681" y="2023240"/>
              <a:chExt cx="798787" cy="511975"/>
            </a:xfrm>
          </p:grpSpPr>
          <p:sp>
            <p:nvSpPr>
              <p:cNvPr id="52" name="TextBox 11">
                <a:extLst>
                  <a:ext uri="{FF2B5EF4-FFF2-40B4-BE49-F238E27FC236}">
                    <a16:creationId xmlns:a16="http://schemas.microsoft.com/office/drawing/2014/main" id="{C821259B-0914-430A-AB6C-ACB0869EEB2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027681" y="2023240"/>
                <a:ext cx="336331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600">
                    <a:latin typeface="Calibri" pitchFamily="34" charset="0"/>
                  </a:rPr>
                  <a:t>b</a:t>
                </a:r>
                <a:endParaRPr lang="en-SG" sz="1600">
                  <a:latin typeface="Calibri" pitchFamily="34" charset="0"/>
                </a:endParaRPr>
              </a:p>
            </p:txBody>
          </p:sp>
          <p:sp>
            <p:nvSpPr>
              <p:cNvPr id="53" name="TextBox 12">
                <a:extLst>
                  <a:ext uri="{FF2B5EF4-FFF2-40B4-BE49-F238E27FC236}">
                    <a16:creationId xmlns:a16="http://schemas.microsoft.com/office/drawing/2014/main" id="{510CF2A0-6B57-4913-87D0-FAF63061891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295695" y="2196661"/>
                <a:ext cx="530773" cy="338554"/>
              </a:xfrm>
              <a:prstGeom prst="rect">
                <a:avLst/>
              </a:prstGeom>
              <a:solidFill>
                <a:srgbClr val="FFCC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600">
                    <a:latin typeface="Calibri" pitchFamily="34" charset="0"/>
                  </a:rPr>
                  <a:t>-2</a:t>
                </a:r>
                <a:endParaRPr lang="en-SG" sz="1600">
                  <a:latin typeface="Calibri" pitchFamily="34" charset="0"/>
                </a:endParaRPr>
              </a:p>
            </p:txBody>
          </p:sp>
        </p:grpSp>
        <p:grpSp>
          <p:nvGrpSpPr>
            <p:cNvPr id="49" name="Group 15">
              <a:extLst>
                <a:ext uri="{FF2B5EF4-FFF2-40B4-BE49-F238E27FC236}">
                  <a16:creationId xmlns:a16="http://schemas.microsoft.com/office/drawing/2014/main" id="{41E68159-37C2-43A0-9969-7CBB8E4348C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789681" y="2007475"/>
              <a:ext cx="798787" cy="511975"/>
              <a:chOff x="6027681" y="2023240"/>
              <a:chExt cx="798787" cy="511975"/>
            </a:xfrm>
          </p:grpSpPr>
          <p:sp>
            <p:nvSpPr>
              <p:cNvPr id="50" name="TextBox 16">
                <a:extLst>
                  <a:ext uri="{FF2B5EF4-FFF2-40B4-BE49-F238E27FC236}">
                    <a16:creationId xmlns:a16="http://schemas.microsoft.com/office/drawing/2014/main" id="{DC4A5977-F8BC-41BA-87BA-310732CB6C1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027681" y="2023240"/>
                <a:ext cx="336331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600">
                    <a:latin typeface="Calibri" pitchFamily="34" charset="0"/>
                  </a:rPr>
                  <a:t>c</a:t>
                </a:r>
                <a:endParaRPr lang="en-SG" sz="1600">
                  <a:latin typeface="Calibri" pitchFamily="34" charset="0"/>
                </a:endParaRPr>
              </a:p>
            </p:txBody>
          </p:sp>
          <p:sp>
            <p:nvSpPr>
              <p:cNvPr id="51" name="TextBox 17">
                <a:extLst>
                  <a:ext uri="{FF2B5EF4-FFF2-40B4-BE49-F238E27FC236}">
                    <a16:creationId xmlns:a16="http://schemas.microsoft.com/office/drawing/2014/main" id="{71D6FAE2-4798-4ED6-8CF4-2989693F7AD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295695" y="2196661"/>
                <a:ext cx="530773" cy="338554"/>
              </a:xfrm>
              <a:prstGeom prst="rect">
                <a:avLst/>
              </a:prstGeom>
              <a:solidFill>
                <a:srgbClr val="FFCC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600">
                    <a:latin typeface="Calibri" pitchFamily="34" charset="0"/>
                  </a:rPr>
                  <a:t>5</a:t>
                </a:r>
                <a:endParaRPr lang="en-SG" sz="1600">
                  <a:latin typeface="Calibri" pitchFamily="34" charset="0"/>
                </a:endParaRPr>
              </a:p>
            </p:txBody>
          </p:sp>
        </p:grpSp>
      </p:grpSp>
      <p:grpSp>
        <p:nvGrpSpPr>
          <p:cNvPr id="56" name="Group 28">
            <a:extLst>
              <a:ext uri="{FF2B5EF4-FFF2-40B4-BE49-F238E27FC236}">
                <a16:creationId xmlns:a16="http://schemas.microsoft.com/office/drawing/2014/main" id="{231A7F62-B333-4743-91DD-3D18D0B608B9}"/>
              </a:ext>
            </a:extLst>
          </p:cNvPr>
          <p:cNvGrpSpPr>
            <a:grpSpLocks/>
          </p:cNvGrpSpPr>
          <p:nvPr/>
        </p:nvGrpSpPr>
        <p:grpSpPr bwMode="auto">
          <a:xfrm>
            <a:off x="4703763" y="3572423"/>
            <a:ext cx="2879725" cy="511175"/>
            <a:chOff x="4703376" y="3873061"/>
            <a:chExt cx="2879836" cy="511975"/>
          </a:xfrm>
        </p:grpSpPr>
        <p:grpSp>
          <p:nvGrpSpPr>
            <p:cNvPr id="57" name="Group 18">
              <a:extLst>
                <a:ext uri="{FF2B5EF4-FFF2-40B4-BE49-F238E27FC236}">
                  <a16:creationId xmlns:a16="http://schemas.microsoft.com/office/drawing/2014/main" id="{A69DE4C6-FACB-4EA1-82DD-084C1E9B0D0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03376" y="3873061"/>
              <a:ext cx="798787" cy="511975"/>
              <a:chOff x="4834756" y="1996965"/>
              <a:chExt cx="798787" cy="511975"/>
            </a:xfrm>
          </p:grpSpPr>
          <p:sp>
            <p:nvSpPr>
              <p:cNvPr id="64" name="TextBox 19">
                <a:extLst>
                  <a:ext uri="{FF2B5EF4-FFF2-40B4-BE49-F238E27FC236}">
                    <a16:creationId xmlns:a16="http://schemas.microsoft.com/office/drawing/2014/main" id="{292E643E-3DCD-41A3-B050-9E1D2A9DEE6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834756" y="1996965"/>
                <a:ext cx="336331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600">
                    <a:latin typeface="Calibri" pitchFamily="34" charset="0"/>
                  </a:rPr>
                  <a:t>x</a:t>
                </a:r>
                <a:endParaRPr lang="en-SG" sz="1600">
                  <a:latin typeface="Calibri" pitchFamily="34" charset="0"/>
                </a:endParaRPr>
              </a:p>
            </p:txBody>
          </p:sp>
          <p:sp>
            <p:nvSpPr>
              <p:cNvPr id="65" name="TextBox 20">
                <a:extLst>
                  <a:ext uri="{FF2B5EF4-FFF2-40B4-BE49-F238E27FC236}">
                    <a16:creationId xmlns:a16="http://schemas.microsoft.com/office/drawing/2014/main" id="{CF180384-4D7E-4FAD-9C8A-798233DDAC2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102770" y="2170386"/>
                <a:ext cx="530773" cy="338554"/>
              </a:xfrm>
              <a:prstGeom prst="rect">
                <a:avLst/>
              </a:prstGeom>
              <a:solidFill>
                <a:srgbClr val="FFCC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600">
                    <a:latin typeface="Calibri" pitchFamily="34" charset="0"/>
                  </a:rPr>
                  <a:t>9</a:t>
                </a:r>
                <a:endParaRPr lang="en-SG" sz="1600">
                  <a:latin typeface="Calibri" pitchFamily="34" charset="0"/>
                </a:endParaRPr>
              </a:p>
            </p:txBody>
          </p:sp>
        </p:grpSp>
        <p:grpSp>
          <p:nvGrpSpPr>
            <p:cNvPr id="58" name="Group 21">
              <a:extLst>
                <a:ext uri="{FF2B5EF4-FFF2-40B4-BE49-F238E27FC236}">
                  <a16:creationId xmlns:a16="http://schemas.microsoft.com/office/drawing/2014/main" id="{7106E9A8-96D5-4EF3-A7BA-2CA9DAF3722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791197" y="3873061"/>
              <a:ext cx="798787" cy="511975"/>
              <a:chOff x="6027681" y="2023240"/>
              <a:chExt cx="798787" cy="511975"/>
            </a:xfrm>
          </p:grpSpPr>
          <p:sp>
            <p:nvSpPr>
              <p:cNvPr id="62" name="TextBox 22">
                <a:extLst>
                  <a:ext uri="{FF2B5EF4-FFF2-40B4-BE49-F238E27FC236}">
                    <a16:creationId xmlns:a16="http://schemas.microsoft.com/office/drawing/2014/main" id="{1EF5B632-90E1-46AF-BEA3-16CA08D6890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027681" y="2023240"/>
                <a:ext cx="336331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600">
                    <a:latin typeface="Calibri" pitchFamily="34" charset="0"/>
                  </a:rPr>
                  <a:t>y</a:t>
                </a:r>
                <a:endParaRPr lang="en-SG" sz="1600">
                  <a:latin typeface="Calibri" pitchFamily="34" charset="0"/>
                </a:endParaRPr>
              </a:p>
            </p:txBody>
          </p:sp>
          <p:sp>
            <p:nvSpPr>
              <p:cNvPr id="63" name="TextBox 23">
                <a:extLst>
                  <a:ext uri="{FF2B5EF4-FFF2-40B4-BE49-F238E27FC236}">
                    <a16:creationId xmlns:a16="http://schemas.microsoft.com/office/drawing/2014/main" id="{95215457-812E-4550-8FE6-5CDB7532D79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295695" y="2196661"/>
                <a:ext cx="530773" cy="338554"/>
              </a:xfrm>
              <a:prstGeom prst="rect">
                <a:avLst/>
              </a:prstGeom>
              <a:solidFill>
                <a:srgbClr val="FFCC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600">
                    <a:latin typeface="Calibri" pitchFamily="34" charset="0"/>
                  </a:rPr>
                  <a:t>-2</a:t>
                </a:r>
                <a:endParaRPr lang="en-SG" sz="1600">
                  <a:latin typeface="Calibri" pitchFamily="34" charset="0"/>
                </a:endParaRPr>
              </a:p>
            </p:txBody>
          </p:sp>
        </p:grpSp>
        <p:grpSp>
          <p:nvGrpSpPr>
            <p:cNvPr id="59" name="Group 24">
              <a:extLst>
                <a:ext uri="{FF2B5EF4-FFF2-40B4-BE49-F238E27FC236}">
                  <a16:creationId xmlns:a16="http://schemas.microsoft.com/office/drawing/2014/main" id="{C3992E85-8560-4D1E-8DDB-2D9F88878CF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784425" y="3873061"/>
              <a:ext cx="798787" cy="511975"/>
              <a:chOff x="6027681" y="2023240"/>
              <a:chExt cx="798787" cy="511975"/>
            </a:xfrm>
          </p:grpSpPr>
          <p:sp>
            <p:nvSpPr>
              <p:cNvPr id="60" name="TextBox 25">
                <a:extLst>
                  <a:ext uri="{FF2B5EF4-FFF2-40B4-BE49-F238E27FC236}">
                    <a16:creationId xmlns:a16="http://schemas.microsoft.com/office/drawing/2014/main" id="{9F36372C-36A7-4BF0-902A-052E779A6EB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027681" y="2023240"/>
                <a:ext cx="336331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600">
                    <a:latin typeface="Calibri" pitchFamily="34" charset="0"/>
                  </a:rPr>
                  <a:t>z</a:t>
                </a:r>
                <a:endParaRPr lang="en-SG" sz="1600">
                  <a:latin typeface="Calibri" pitchFamily="34" charset="0"/>
                </a:endParaRPr>
              </a:p>
            </p:txBody>
          </p:sp>
          <p:sp>
            <p:nvSpPr>
              <p:cNvPr id="61" name="TextBox 26">
                <a:extLst>
                  <a:ext uri="{FF2B5EF4-FFF2-40B4-BE49-F238E27FC236}">
                    <a16:creationId xmlns:a16="http://schemas.microsoft.com/office/drawing/2014/main" id="{D3B07565-B666-47BF-AE03-FFE14CF5B3C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295695" y="2196661"/>
                <a:ext cx="530773" cy="338554"/>
              </a:xfrm>
              <a:prstGeom prst="rect">
                <a:avLst/>
              </a:prstGeom>
              <a:solidFill>
                <a:srgbClr val="FFCC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600">
                    <a:latin typeface="Calibri" pitchFamily="34" charset="0"/>
                  </a:rPr>
                  <a:t>5</a:t>
                </a:r>
                <a:endParaRPr lang="en-SG" sz="1600">
                  <a:latin typeface="Calibri" pitchFamily="34" charset="0"/>
                </a:endParaRPr>
              </a:p>
            </p:txBody>
          </p:sp>
        </p:grpSp>
      </p:grpSp>
      <p:grpSp>
        <p:nvGrpSpPr>
          <p:cNvPr id="66" name="Group 38">
            <a:extLst>
              <a:ext uri="{FF2B5EF4-FFF2-40B4-BE49-F238E27FC236}">
                <a16:creationId xmlns:a16="http://schemas.microsoft.com/office/drawing/2014/main" id="{EFC63A8A-8EBB-47A0-9BE0-CAE17C8FCF26}"/>
              </a:ext>
            </a:extLst>
          </p:cNvPr>
          <p:cNvGrpSpPr>
            <a:grpSpLocks/>
          </p:cNvGrpSpPr>
          <p:nvPr/>
        </p:nvGrpSpPr>
        <p:grpSpPr bwMode="auto">
          <a:xfrm>
            <a:off x="5081588" y="3745461"/>
            <a:ext cx="530225" cy="649287"/>
            <a:chOff x="5081748" y="4046483"/>
            <a:chExt cx="530773" cy="648608"/>
          </a:xfrm>
        </p:grpSpPr>
        <p:cxnSp>
          <p:nvCxnSpPr>
            <p:cNvPr id="67" name="Straight Connector 30">
              <a:extLst>
                <a:ext uri="{FF2B5EF4-FFF2-40B4-BE49-F238E27FC236}">
                  <a16:creationId xmlns:a16="http://schemas.microsoft.com/office/drawing/2014/main" id="{614E9F85-0C2D-45D4-BD29-176B3A3D549E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>
              <a:off x="5087008" y="4056993"/>
              <a:ext cx="294289" cy="273269"/>
            </a:xfrm>
            <a:prstGeom prst="line">
              <a:avLst/>
            </a:prstGeom>
            <a:noFill/>
            <a:ln w="19050" cap="sq" algn="ctr">
              <a:solidFill>
                <a:srgbClr val="FF0000"/>
              </a:solidFill>
              <a:round/>
              <a:headEnd type="none" w="sm" len="sm"/>
              <a:tailEnd type="none" w="sm" len="sm"/>
            </a:ln>
          </p:spPr>
        </p:cxnSp>
        <p:sp>
          <p:nvSpPr>
            <p:cNvPr id="68" name="TextBox 31">
              <a:extLst>
                <a:ext uri="{FF2B5EF4-FFF2-40B4-BE49-F238E27FC236}">
                  <a16:creationId xmlns:a16="http://schemas.microsoft.com/office/drawing/2014/main" id="{D0971B3B-727A-4F8E-B744-CDE8CD4682E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81748" y="4356537"/>
              <a:ext cx="530773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>
                  <a:latin typeface="Calibri" pitchFamily="34" charset="0"/>
                </a:rPr>
                <a:t>1</a:t>
              </a:r>
              <a:endParaRPr lang="en-SG" sz="1600">
                <a:latin typeface="Calibri" pitchFamily="34" charset="0"/>
              </a:endParaRPr>
            </a:p>
          </p:txBody>
        </p:sp>
      </p:grpSp>
      <p:grpSp>
        <p:nvGrpSpPr>
          <p:cNvPr id="69" name="Group 39">
            <a:extLst>
              <a:ext uri="{FF2B5EF4-FFF2-40B4-BE49-F238E27FC236}">
                <a16:creationId xmlns:a16="http://schemas.microsoft.com/office/drawing/2014/main" id="{13B1B267-DB7E-4629-9CA7-F390B2B0A3D7}"/>
              </a:ext>
            </a:extLst>
          </p:cNvPr>
          <p:cNvGrpSpPr>
            <a:grpSpLocks/>
          </p:cNvGrpSpPr>
          <p:nvPr/>
        </p:nvGrpSpPr>
        <p:grpSpPr bwMode="auto">
          <a:xfrm>
            <a:off x="6191250" y="3772448"/>
            <a:ext cx="530225" cy="647700"/>
            <a:chOff x="6190589" y="4072759"/>
            <a:chExt cx="530773" cy="648608"/>
          </a:xfrm>
        </p:grpSpPr>
        <p:cxnSp>
          <p:nvCxnSpPr>
            <p:cNvPr id="70" name="Straight Connector 32">
              <a:extLst>
                <a:ext uri="{FF2B5EF4-FFF2-40B4-BE49-F238E27FC236}">
                  <a16:creationId xmlns:a16="http://schemas.microsoft.com/office/drawing/2014/main" id="{AF064F1A-ED7E-4D4A-8531-A22054BCBC93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>
              <a:off x="6195849" y="4083269"/>
              <a:ext cx="294289" cy="273269"/>
            </a:xfrm>
            <a:prstGeom prst="line">
              <a:avLst/>
            </a:prstGeom>
            <a:noFill/>
            <a:ln w="19050" cap="sq" algn="ctr">
              <a:solidFill>
                <a:srgbClr val="FF0000"/>
              </a:solidFill>
              <a:round/>
              <a:headEnd type="none" w="sm" len="sm"/>
              <a:tailEnd type="none" w="sm" len="sm"/>
            </a:ln>
          </p:spPr>
        </p:cxnSp>
        <p:sp>
          <p:nvSpPr>
            <p:cNvPr id="71" name="TextBox 33">
              <a:extLst>
                <a:ext uri="{FF2B5EF4-FFF2-40B4-BE49-F238E27FC236}">
                  <a16:creationId xmlns:a16="http://schemas.microsoft.com/office/drawing/2014/main" id="{33F6A9EF-8028-4BB9-B7FE-6D5A6503EB7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90589" y="4382813"/>
              <a:ext cx="530773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>
                  <a:latin typeface="Calibri" pitchFamily="34" charset="0"/>
                </a:rPr>
                <a:t>10</a:t>
              </a:r>
              <a:endParaRPr lang="en-SG" sz="1600">
                <a:latin typeface="Calibri" pitchFamily="34" charset="0"/>
              </a:endParaRPr>
            </a:p>
          </p:txBody>
        </p:sp>
      </p:grpSp>
      <p:grpSp>
        <p:nvGrpSpPr>
          <p:cNvPr id="72" name="Group 40">
            <a:extLst>
              <a:ext uri="{FF2B5EF4-FFF2-40B4-BE49-F238E27FC236}">
                <a16:creationId xmlns:a16="http://schemas.microsoft.com/office/drawing/2014/main" id="{A75039B9-1186-41BE-8F90-E0282EDCFD17}"/>
              </a:ext>
            </a:extLst>
          </p:cNvPr>
          <p:cNvGrpSpPr>
            <a:grpSpLocks/>
          </p:cNvGrpSpPr>
          <p:nvPr/>
        </p:nvGrpSpPr>
        <p:grpSpPr bwMode="auto">
          <a:xfrm>
            <a:off x="7167563" y="3761336"/>
            <a:ext cx="531812" cy="647700"/>
            <a:chOff x="7168052" y="4062248"/>
            <a:chExt cx="530773" cy="648608"/>
          </a:xfrm>
        </p:grpSpPr>
        <p:cxnSp>
          <p:nvCxnSpPr>
            <p:cNvPr id="73" name="Straight Connector 34">
              <a:extLst>
                <a:ext uri="{FF2B5EF4-FFF2-40B4-BE49-F238E27FC236}">
                  <a16:creationId xmlns:a16="http://schemas.microsoft.com/office/drawing/2014/main" id="{5CF6C453-8B2A-4DB2-AFD1-1FE7E26FED79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>
              <a:off x="7173312" y="4072758"/>
              <a:ext cx="294289" cy="273269"/>
            </a:xfrm>
            <a:prstGeom prst="line">
              <a:avLst/>
            </a:prstGeom>
            <a:noFill/>
            <a:ln w="19050" cap="sq" algn="ctr">
              <a:solidFill>
                <a:srgbClr val="FF0000"/>
              </a:solidFill>
              <a:round/>
              <a:headEnd type="none" w="sm" len="sm"/>
              <a:tailEnd type="none" w="sm" len="sm"/>
            </a:ln>
          </p:spPr>
        </p:cxnSp>
        <p:sp>
          <p:nvSpPr>
            <p:cNvPr id="74" name="TextBox 35">
              <a:extLst>
                <a:ext uri="{FF2B5EF4-FFF2-40B4-BE49-F238E27FC236}">
                  <a16:creationId xmlns:a16="http://schemas.microsoft.com/office/drawing/2014/main" id="{AEBDAC6E-5A27-4BBC-9472-53941F73100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68052" y="4372302"/>
              <a:ext cx="530773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dirty="0">
                  <a:latin typeface="Calibri" pitchFamily="34" charset="0"/>
                </a:rPr>
                <a:t>16</a:t>
              </a:r>
              <a:endParaRPr lang="en-SG" sz="1600" dirty="0">
                <a:latin typeface="Calibri" pitchFamily="34" charset="0"/>
              </a:endParaRPr>
            </a:p>
          </p:txBody>
        </p:sp>
      </p:grp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BE821B99-C4B1-4DCE-B6E0-0A4BEEFD9621}"/>
              </a:ext>
            </a:extLst>
          </p:cNvPr>
          <p:cNvCxnSpPr/>
          <p:nvPr/>
        </p:nvCxnSpPr>
        <p:spPr bwMode="auto">
          <a:xfrm flipH="1">
            <a:off x="7890933" y="5407378"/>
            <a:ext cx="666046" cy="0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BF16F9ED-5B80-471B-9B15-7C0E67ADD411}"/>
              </a:ext>
            </a:extLst>
          </p:cNvPr>
          <p:cNvCxnSpPr/>
          <p:nvPr/>
        </p:nvCxnSpPr>
        <p:spPr bwMode="auto">
          <a:xfrm>
            <a:off x="993422" y="2460978"/>
            <a:ext cx="372534" cy="0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78282B9E-3B9A-42BA-A727-0C5047AFA33E}"/>
              </a:ext>
            </a:extLst>
          </p:cNvPr>
          <p:cNvCxnSpPr/>
          <p:nvPr/>
        </p:nvCxnSpPr>
        <p:spPr bwMode="auto">
          <a:xfrm>
            <a:off x="993422" y="2681112"/>
            <a:ext cx="372534" cy="0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659153DA-4003-45B4-8444-90E38D2A601B}"/>
              </a:ext>
            </a:extLst>
          </p:cNvPr>
          <p:cNvCxnSpPr/>
          <p:nvPr/>
        </p:nvCxnSpPr>
        <p:spPr bwMode="auto">
          <a:xfrm>
            <a:off x="412044" y="3905957"/>
            <a:ext cx="372534" cy="0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387D3725-0860-427B-B43B-B971ADF42F9D}"/>
              </a:ext>
            </a:extLst>
          </p:cNvPr>
          <p:cNvCxnSpPr/>
          <p:nvPr/>
        </p:nvCxnSpPr>
        <p:spPr bwMode="auto">
          <a:xfrm>
            <a:off x="948267" y="4137379"/>
            <a:ext cx="372534" cy="0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52896847-129E-41DD-8038-86C4939EAD86}"/>
              </a:ext>
            </a:extLst>
          </p:cNvPr>
          <p:cNvCxnSpPr/>
          <p:nvPr/>
        </p:nvCxnSpPr>
        <p:spPr bwMode="auto">
          <a:xfrm>
            <a:off x="948267" y="4402668"/>
            <a:ext cx="372534" cy="0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D372EE81-E967-4F8F-AE6A-00D6F4A7D213}"/>
              </a:ext>
            </a:extLst>
          </p:cNvPr>
          <p:cNvCxnSpPr/>
          <p:nvPr/>
        </p:nvCxnSpPr>
        <p:spPr bwMode="auto">
          <a:xfrm>
            <a:off x="948267" y="4656668"/>
            <a:ext cx="372534" cy="0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76FC579E-0F9B-4190-BF7A-B659FF7899E1}"/>
              </a:ext>
            </a:extLst>
          </p:cNvPr>
          <p:cNvCxnSpPr/>
          <p:nvPr/>
        </p:nvCxnSpPr>
        <p:spPr bwMode="auto">
          <a:xfrm>
            <a:off x="948267" y="4899379"/>
            <a:ext cx="372534" cy="0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FC71F764-7DD9-4BA3-8974-D7384713C8E7}"/>
              </a:ext>
            </a:extLst>
          </p:cNvPr>
          <p:cNvCxnSpPr/>
          <p:nvPr/>
        </p:nvCxnSpPr>
        <p:spPr bwMode="auto">
          <a:xfrm>
            <a:off x="993422" y="2935112"/>
            <a:ext cx="372534" cy="0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D1881B48-9514-4A88-AD89-919A1DB0B520}"/>
              </a:ext>
            </a:extLst>
          </p:cNvPr>
          <p:cNvCxnSpPr/>
          <p:nvPr/>
        </p:nvCxnSpPr>
        <p:spPr bwMode="auto">
          <a:xfrm flipH="1">
            <a:off x="7890933" y="5683956"/>
            <a:ext cx="666046" cy="0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85" name="Slide Number Placeholder 6">
            <a:extLst>
              <a:ext uri="{FF2B5EF4-FFF2-40B4-BE49-F238E27FC236}">
                <a16:creationId xmlns:a16="http://schemas.microsoft.com/office/drawing/2014/main" id="{BFFE02E1-6155-4512-8D9B-6E5D66AD73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12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5562722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3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000"/>
                            </p:stCondLst>
                            <p:childTnLst>
                              <p:par>
                                <p:cTn id="7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6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"/>
                            </p:stCondLst>
                            <p:childTnLst>
                              <p:par>
                                <p:cTn id="7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000"/>
                            </p:stCondLst>
                            <p:childTnLst>
                              <p:par>
                                <p:cTn id="8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9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00"/>
                            </p:stCondLst>
                            <p:childTnLst>
                              <p:par>
                                <p:cTn id="92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000"/>
                            </p:stCondLst>
                            <p:childTnLst>
                              <p:par>
                                <p:cTn id="96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2000"/>
                            </p:stCondLst>
                            <p:childTnLst>
                              <p:par>
                                <p:cTn id="10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6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#4: Pointers and Functions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5.2 Examples (2/4)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grpSp>
        <p:nvGrpSpPr>
          <p:cNvPr id="85" name="Group 84">
            <a:extLst>
              <a:ext uri="{FF2B5EF4-FFF2-40B4-BE49-F238E27FC236}">
                <a16:creationId xmlns:a16="http://schemas.microsoft.com/office/drawing/2014/main" id="{2AB095EE-CFE1-4ADA-83FC-FA0816006DA1}"/>
              </a:ext>
            </a:extLst>
          </p:cNvPr>
          <p:cNvGrpSpPr/>
          <p:nvPr/>
        </p:nvGrpSpPr>
        <p:grpSpPr>
          <a:xfrm>
            <a:off x="846138" y="1088940"/>
            <a:ext cx="7005637" cy="4486366"/>
            <a:chOff x="846138" y="1240285"/>
            <a:chExt cx="7005637" cy="4486366"/>
          </a:xfrm>
        </p:grpSpPr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E41BB4DF-3567-41CD-B5D5-C13745A9A202}"/>
                </a:ext>
              </a:extLst>
            </p:cNvPr>
            <p:cNvSpPr txBox="1"/>
            <p:nvPr/>
          </p:nvSpPr>
          <p:spPr>
            <a:xfrm>
              <a:off x="846138" y="1448557"/>
              <a:ext cx="7005637" cy="4278094"/>
            </a:xfrm>
            <a:prstGeom prst="rect">
              <a:avLst/>
            </a:prstGeom>
            <a:ln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sz="1600" b="1" dirty="0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  <a:t>#include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sz="1600" b="1" dirty="0" err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stdio.h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</a:p>
            <a:p>
              <a:pPr>
                <a:defRPr/>
              </a:pP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f(</a:t>
              </a: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*, </a:t>
              </a: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*, </a:t>
              </a: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*);</a:t>
              </a:r>
            </a:p>
            <a:p>
              <a:pPr>
                <a:defRPr/>
              </a:pPr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defRPr/>
              </a:pP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main(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) {</a:t>
              </a:r>
            </a:p>
            <a:p>
              <a:pPr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a =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9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, b =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-2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, c =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5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f(&amp;a, &amp;b, &amp;c);</a:t>
              </a:r>
            </a:p>
            <a:p>
              <a:pPr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"a = 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, b = 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, c = 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%d\n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, a, b, c);</a:t>
              </a:r>
            </a:p>
            <a:p>
              <a:pPr>
                <a:defRPr/>
              </a:pP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    return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}</a:t>
              </a:r>
            </a:p>
            <a:p>
              <a:pPr>
                <a:defRPr/>
              </a:pPr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void f(</a:t>
              </a: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*x, </a:t>
              </a: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*y, </a:t>
              </a: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*z)</a:t>
              </a:r>
            </a:p>
            <a:p>
              <a:pPr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{</a:t>
              </a:r>
            </a:p>
            <a:p>
              <a:pPr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*x =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3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+ *y;</a:t>
              </a:r>
            </a:p>
            <a:p>
              <a:pPr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*y =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10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* *x;</a:t>
              </a:r>
            </a:p>
            <a:p>
              <a:pPr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*z = *x + *y + *z;</a:t>
              </a:r>
            </a:p>
            <a:p>
              <a:pPr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"*x = 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, *y = 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, *z = 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%d\n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, *x, *y, *z);</a:t>
              </a:r>
            </a:p>
            <a:p>
              <a:pPr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} </a:t>
              </a:r>
            </a:p>
          </p:txBody>
        </p:sp>
        <p:sp>
          <p:nvSpPr>
            <p:cNvPr id="87" name="TextBox 86">
              <a:extLst>
                <a:ext uri="{FF2B5EF4-FFF2-40B4-BE49-F238E27FC236}">
                  <a16:creationId xmlns:a16="http://schemas.microsoft.com/office/drawing/2014/main" id="{F5A1B98C-ABDE-4DEB-8AE5-A91F04D0D4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12773" y="1240285"/>
              <a:ext cx="1390124" cy="369332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/>
                <a:t>Example2.c</a:t>
              </a:r>
            </a:p>
          </p:txBody>
        </p:sp>
      </p:grpSp>
      <p:sp>
        <p:nvSpPr>
          <p:cNvPr id="88" name="TextBox 87">
            <a:extLst>
              <a:ext uri="{FF2B5EF4-FFF2-40B4-BE49-F238E27FC236}">
                <a16:creationId xmlns:a16="http://schemas.microsoft.com/office/drawing/2014/main" id="{DFF0A337-157A-4A74-BDFF-81D155560682}"/>
              </a:ext>
            </a:extLst>
          </p:cNvPr>
          <p:cNvSpPr txBox="1"/>
          <p:nvPr/>
        </p:nvSpPr>
        <p:spPr>
          <a:xfrm>
            <a:off x="4032427" y="5372983"/>
            <a:ext cx="4033837" cy="708025"/>
          </a:xfrm>
          <a:prstGeom prst="rect">
            <a:avLst/>
          </a:prstGeom>
          <a:solidFill>
            <a:srgbClr val="FFFFCC"/>
          </a:solidFill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*x = 1, *y = 10, *z = 16</a:t>
            </a:r>
          </a:p>
          <a:p>
            <a:pPr>
              <a:defRPr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a = 1, b = 10, c = 16</a:t>
            </a:r>
          </a:p>
        </p:txBody>
      </p:sp>
      <p:grpSp>
        <p:nvGrpSpPr>
          <p:cNvPr id="89" name="Group 9">
            <a:extLst>
              <a:ext uri="{FF2B5EF4-FFF2-40B4-BE49-F238E27FC236}">
                <a16:creationId xmlns:a16="http://schemas.microsoft.com/office/drawing/2014/main" id="{C980714E-13BE-4B30-8722-91740908F0E8}"/>
              </a:ext>
            </a:extLst>
          </p:cNvPr>
          <p:cNvGrpSpPr>
            <a:grpSpLocks/>
          </p:cNvGrpSpPr>
          <p:nvPr/>
        </p:nvGrpSpPr>
        <p:grpSpPr bwMode="auto">
          <a:xfrm>
            <a:off x="4708525" y="2034156"/>
            <a:ext cx="2879725" cy="511175"/>
            <a:chOff x="4708632" y="2007475"/>
            <a:chExt cx="2879836" cy="511975"/>
          </a:xfrm>
        </p:grpSpPr>
        <p:grpSp>
          <p:nvGrpSpPr>
            <p:cNvPr id="90" name="Group 13">
              <a:extLst>
                <a:ext uri="{FF2B5EF4-FFF2-40B4-BE49-F238E27FC236}">
                  <a16:creationId xmlns:a16="http://schemas.microsoft.com/office/drawing/2014/main" id="{2215C29F-279D-413E-94A7-13BA08751F1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08632" y="2007475"/>
              <a:ext cx="798787" cy="511975"/>
              <a:chOff x="4834756" y="1996965"/>
              <a:chExt cx="798787" cy="511975"/>
            </a:xfrm>
          </p:grpSpPr>
          <p:sp>
            <p:nvSpPr>
              <p:cNvPr id="97" name="TextBox 17">
                <a:extLst>
                  <a:ext uri="{FF2B5EF4-FFF2-40B4-BE49-F238E27FC236}">
                    <a16:creationId xmlns:a16="http://schemas.microsoft.com/office/drawing/2014/main" id="{D6B5010D-D160-40C4-AAF2-E55754398C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834756" y="1996965"/>
                <a:ext cx="336331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600">
                    <a:latin typeface="Calibri" pitchFamily="34" charset="0"/>
                  </a:rPr>
                  <a:t>a</a:t>
                </a:r>
                <a:endParaRPr lang="en-SG" sz="1600">
                  <a:latin typeface="Calibri" pitchFamily="34" charset="0"/>
                </a:endParaRPr>
              </a:p>
            </p:txBody>
          </p:sp>
          <p:sp>
            <p:nvSpPr>
              <p:cNvPr id="98" name="TextBox 18">
                <a:extLst>
                  <a:ext uri="{FF2B5EF4-FFF2-40B4-BE49-F238E27FC236}">
                    <a16:creationId xmlns:a16="http://schemas.microsoft.com/office/drawing/2014/main" id="{35DFC4F6-F139-45BB-B593-0ED08A10CC3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102770" y="2170386"/>
                <a:ext cx="530773" cy="338554"/>
              </a:xfrm>
              <a:prstGeom prst="rect">
                <a:avLst/>
              </a:prstGeom>
              <a:solidFill>
                <a:srgbClr val="FFCC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600">
                    <a:latin typeface="Calibri" pitchFamily="34" charset="0"/>
                  </a:rPr>
                  <a:t>9</a:t>
                </a:r>
                <a:endParaRPr lang="en-SG" sz="1600">
                  <a:latin typeface="Calibri" pitchFamily="34" charset="0"/>
                </a:endParaRPr>
              </a:p>
            </p:txBody>
          </p:sp>
        </p:grpSp>
        <p:grpSp>
          <p:nvGrpSpPr>
            <p:cNvPr id="91" name="Group 14">
              <a:extLst>
                <a:ext uri="{FF2B5EF4-FFF2-40B4-BE49-F238E27FC236}">
                  <a16:creationId xmlns:a16="http://schemas.microsoft.com/office/drawing/2014/main" id="{F68DFBFE-143D-44A3-AF5F-FDE62F0913F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796453" y="2007475"/>
              <a:ext cx="798787" cy="511975"/>
              <a:chOff x="6027681" y="2023240"/>
              <a:chExt cx="798787" cy="511975"/>
            </a:xfrm>
          </p:grpSpPr>
          <p:sp>
            <p:nvSpPr>
              <p:cNvPr id="95" name="TextBox 15">
                <a:extLst>
                  <a:ext uri="{FF2B5EF4-FFF2-40B4-BE49-F238E27FC236}">
                    <a16:creationId xmlns:a16="http://schemas.microsoft.com/office/drawing/2014/main" id="{D9B36AAE-C2BF-48E4-84AF-4B50D5D7732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027681" y="2023240"/>
                <a:ext cx="336331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600">
                    <a:latin typeface="Calibri" pitchFamily="34" charset="0"/>
                  </a:rPr>
                  <a:t>b</a:t>
                </a:r>
                <a:endParaRPr lang="en-SG" sz="1600">
                  <a:latin typeface="Calibri" pitchFamily="34" charset="0"/>
                </a:endParaRPr>
              </a:p>
            </p:txBody>
          </p:sp>
          <p:sp>
            <p:nvSpPr>
              <p:cNvPr id="96" name="TextBox 16">
                <a:extLst>
                  <a:ext uri="{FF2B5EF4-FFF2-40B4-BE49-F238E27FC236}">
                    <a16:creationId xmlns:a16="http://schemas.microsoft.com/office/drawing/2014/main" id="{5EAA7391-1E13-4343-AA43-D1EA501C716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295695" y="2196661"/>
                <a:ext cx="530773" cy="338554"/>
              </a:xfrm>
              <a:prstGeom prst="rect">
                <a:avLst/>
              </a:prstGeom>
              <a:solidFill>
                <a:srgbClr val="FFCC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600">
                    <a:latin typeface="Calibri" pitchFamily="34" charset="0"/>
                  </a:rPr>
                  <a:t>-2</a:t>
                </a:r>
                <a:endParaRPr lang="en-SG" sz="1600">
                  <a:latin typeface="Calibri" pitchFamily="34" charset="0"/>
                </a:endParaRPr>
              </a:p>
            </p:txBody>
          </p:sp>
        </p:grpSp>
        <p:grpSp>
          <p:nvGrpSpPr>
            <p:cNvPr id="92" name="Group 15">
              <a:extLst>
                <a:ext uri="{FF2B5EF4-FFF2-40B4-BE49-F238E27FC236}">
                  <a16:creationId xmlns:a16="http://schemas.microsoft.com/office/drawing/2014/main" id="{E4FF449A-DFF4-4A3C-ABEF-2426838D077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789681" y="2007475"/>
              <a:ext cx="798787" cy="511975"/>
              <a:chOff x="6027681" y="2023240"/>
              <a:chExt cx="798787" cy="511975"/>
            </a:xfrm>
          </p:grpSpPr>
          <p:sp>
            <p:nvSpPr>
              <p:cNvPr id="93" name="TextBox 13">
                <a:extLst>
                  <a:ext uri="{FF2B5EF4-FFF2-40B4-BE49-F238E27FC236}">
                    <a16:creationId xmlns:a16="http://schemas.microsoft.com/office/drawing/2014/main" id="{5DADDE5B-57D1-4E50-900A-C333B1BB1C6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027681" y="2023240"/>
                <a:ext cx="336331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600">
                    <a:latin typeface="Calibri" pitchFamily="34" charset="0"/>
                  </a:rPr>
                  <a:t>c</a:t>
                </a:r>
                <a:endParaRPr lang="en-SG" sz="1600">
                  <a:latin typeface="Calibri" pitchFamily="34" charset="0"/>
                </a:endParaRPr>
              </a:p>
            </p:txBody>
          </p:sp>
          <p:sp>
            <p:nvSpPr>
              <p:cNvPr id="94" name="TextBox 14">
                <a:extLst>
                  <a:ext uri="{FF2B5EF4-FFF2-40B4-BE49-F238E27FC236}">
                    <a16:creationId xmlns:a16="http://schemas.microsoft.com/office/drawing/2014/main" id="{A8702291-C934-41A0-BA67-4005E65566D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295695" y="2196661"/>
                <a:ext cx="530773" cy="338554"/>
              </a:xfrm>
              <a:prstGeom prst="rect">
                <a:avLst/>
              </a:prstGeom>
              <a:solidFill>
                <a:srgbClr val="FFCC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600" dirty="0">
                    <a:latin typeface="Calibri" pitchFamily="34" charset="0"/>
                  </a:rPr>
                  <a:t>5</a:t>
                </a:r>
                <a:endParaRPr lang="en-SG" sz="1600" dirty="0">
                  <a:latin typeface="Calibri" pitchFamily="34" charset="0"/>
                </a:endParaRPr>
              </a:p>
            </p:txBody>
          </p:sp>
        </p:grpSp>
      </p:grpSp>
      <p:grpSp>
        <p:nvGrpSpPr>
          <p:cNvPr id="99" name="Group 33">
            <a:extLst>
              <a:ext uri="{FF2B5EF4-FFF2-40B4-BE49-F238E27FC236}">
                <a16:creationId xmlns:a16="http://schemas.microsoft.com/office/drawing/2014/main" id="{B0C5965D-A16E-42DB-9FA4-2AD1456BBBF8}"/>
              </a:ext>
            </a:extLst>
          </p:cNvPr>
          <p:cNvGrpSpPr>
            <a:grpSpLocks/>
          </p:cNvGrpSpPr>
          <p:nvPr/>
        </p:nvGrpSpPr>
        <p:grpSpPr bwMode="auto">
          <a:xfrm>
            <a:off x="4703763" y="2534998"/>
            <a:ext cx="2879725" cy="1608020"/>
            <a:chOff x="4703376" y="2776876"/>
            <a:chExt cx="2879836" cy="1608160"/>
          </a:xfrm>
        </p:grpSpPr>
        <p:grpSp>
          <p:nvGrpSpPr>
            <p:cNvPr id="100" name="Group 19">
              <a:extLst>
                <a:ext uri="{FF2B5EF4-FFF2-40B4-BE49-F238E27FC236}">
                  <a16:creationId xmlns:a16="http://schemas.microsoft.com/office/drawing/2014/main" id="{4FBDE03D-8B54-436B-915E-EC07F8BDF3B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03376" y="3873061"/>
              <a:ext cx="2879836" cy="511975"/>
              <a:chOff x="4703376" y="3873061"/>
              <a:chExt cx="2879836" cy="511975"/>
            </a:xfrm>
          </p:grpSpPr>
          <p:grpSp>
            <p:nvGrpSpPr>
              <p:cNvPr id="104" name="Group 18">
                <a:extLst>
                  <a:ext uri="{FF2B5EF4-FFF2-40B4-BE49-F238E27FC236}">
                    <a16:creationId xmlns:a16="http://schemas.microsoft.com/office/drawing/2014/main" id="{2C3BE4E8-906F-4CF0-85E5-7B5333517C3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03376" y="3873061"/>
                <a:ext cx="798787" cy="511975"/>
                <a:chOff x="4834756" y="1996965"/>
                <a:chExt cx="798787" cy="511975"/>
              </a:xfrm>
            </p:grpSpPr>
            <p:sp>
              <p:nvSpPr>
                <p:cNvPr id="111" name="TextBox 27">
                  <a:extLst>
                    <a:ext uri="{FF2B5EF4-FFF2-40B4-BE49-F238E27FC236}">
                      <a16:creationId xmlns:a16="http://schemas.microsoft.com/office/drawing/2014/main" id="{D3A5249A-C21A-4FF1-8070-8C5930E1429A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834756" y="1996965"/>
                  <a:ext cx="336331" cy="3385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en-US" sz="1600">
                      <a:latin typeface="Calibri" pitchFamily="34" charset="0"/>
                    </a:rPr>
                    <a:t>x</a:t>
                  </a:r>
                  <a:endParaRPr lang="en-SG" sz="1600">
                    <a:latin typeface="Calibri" pitchFamily="34" charset="0"/>
                  </a:endParaRPr>
                </a:p>
              </p:txBody>
            </p:sp>
            <p:sp>
              <p:nvSpPr>
                <p:cNvPr id="112" name="TextBox 111">
                  <a:extLst>
                    <a:ext uri="{FF2B5EF4-FFF2-40B4-BE49-F238E27FC236}">
                      <a16:creationId xmlns:a16="http://schemas.microsoft.com/office/drawing/2014/main" id="{19C5EA9B-E05C-4CC4-AA46-2540DDE201F7}"/>
                    </a:ext>
                  </a:extLst>
                </p:cNvPr>
                <p:cNvSpPr txBox="1"/>
                <p:nvPr/>
              </p:nvSpPr>
              <p:spPr>
                <a:xfrm>
                  <a:off x="5103053" y="2170774"/>
                  <a:ext cx="530246" cy="338166"/>
                </a:xfrm>
                <a:prstGeom prst="rect">
                  <a:avLst/>
                </a:prstGeom>
                <a:solidFill>
                  <a:schemeClr val="accent5">
                    <a:lumMod val="90000"/>
                  </a:schemeClr>
                </a:solidFill>
                <a:ln>
                  <a:solidFill>
                    <a:schemeClr val="tx1"/>
                  </a:solidFill>
                </a:ln>
              </p:spPr>
              <p:txBody>
                <a:bodyPr>
                  <a:spAutoFit/>
                </a:bodyPr>
                <a:lstStyle/>
                <a:p>
                  <a:pPr algn="ctr">
                    <a:defRPr/>
                  </a:pPr>
                  <a:endParaRPr lang="en-SG" sz="1600" dirty="0">
                    <a:latin typeface="Calibri" pitchFamily="34" charset="0"/>
                  </a:endParaRPr>
                </a:p>
              </p:txBody>
            </p:sp>
          </p:grpSp>
          <p:grpSp>
            <p:nvGrpSpPr>
              <p:cNvPr id="105" name="Group 21">
                <a:extLst>
                  <a:ext uri="{FF2B5EF4-FFF2-40B4-BE49-F238E27FC236}">
                    <a16:creationId xmlns:a16="http://schemas.microsoft.com/office/drawing/2014/main" id="{64A25C8E-81FF-4D80-9303-B28A756C791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791197" y="3873061"/>
                <a:ext cx="798787" cy="511975"/>
                <a:chOff x="6027681" y="2023240"/>
                <a:chExt cx="798787" cy="511975"/>
              </a:xfrm>
            </p:grpSpPr>
            <p:sp>
              <p:nvSpPr>
                <p:cNvPr id="109" name="TextBox 25">
                  <a:extLst>
                    <a:ext uri="{FF2B5EF4-FFF2-40B4-BE49-F238E27FC236}">
                      <a16:creationId xmlns:a16="http://schemas.microsoft.com/office/drawing/2014/main" id="{87781682-E1B8-46D7-BC28-7AD4547402B7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6027681" y="2023240"/>
                  <a:ext cx="336331" cy="3385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en-US" sz="1600">
                      <a:latin typeface="Calibri" pitchFamily="34" charset="0"/>
                    </a:rPr>
                    <a:t>y</a:t>
                  </a:r>
                  <a:endParaRPr lang="en-SG" sz="1600">
                    <a:latin typeface="Calibri" pitchFamily="34" charset="0"/>
                  </a:endParaRPr>
                </a:p>
              </p:txBody>
            </p:sp>
            <p:sp>
              <p:nvSpPr>
                <p:cNvPr id="110" name="TextBox 109">
                  <a:extLst>
                    <a:ext uri="{FF2B5EF4-FFF2-40B4-BE49-F238E27FC236}">
                      <a16:creationId xmlns:a16="http://schemas.microsoft.com/office/drawing/2014/main" id="{EE5CD4ED-8AAE-4ABB-88FA-7E59C9B28B9A}"/>
                    </a:ext>
                  </a:extLst>
                </p:cNvPr>
                <p:cNvSpPr txBox="1"/>
                <p:nvPr/>
              </p:nvSpPr>
              <p:spPr>
                <a:xfrm>
                  <a:off x="6295637" y="2197049"/>
                  <a:ext cx="530246" cy="338166"/>
                </a:xfrm>
                <a:prstGeom prst="rect">
                  <a:avLst/>
                </a:prstGeom>
                <a:solidFill>
                  <a:schemeClr val="accent5">
                    <a:lumMod val="90000"/>
                  </a:schemeClr>
                </a:solidFill>
                <a:ln>
                  <a:solidFill>
                    <a:schemeClr val="tx1"/>
                  </a:solidFill>
                </a:ln>
              </p:spPr>
              <p:txBody>
                <a:bodyPr>
                  <a:spAutoFit/>
                </a:bodyPr>
                <a:lstStyle/>
                <a:p>
                  <a:pPr algn="ctr">
                    <a:defRPr/>
                  </a:pPr>
                  <a:endParaRPr lang="en-SG" sz="1600" dirty="0">
                    <a:latin typeface="Calibri" pitchFamily="34" charset="0"/>
                  </a:endParaRPr>
                </a:p>
              </p:txBody>
            </p:sp>
          </p:grpSp>
          <p:grpSp>
            <p:nvGrpSpPr>
              <p:cNvPr id="106" name="Group 24">
                <a:extLst>
                  <a:ext uri="{FF2B5EF4-FFF2-40B4-BE49-F238E27FC236}">
                    <a16:creationId xmlns:a16="http://schemas.microsoft.com/office/drawing/2014/main" id="{E45F3BC0-5F23-4FE3-92FA-F2AF4713603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784425" y="3873061"/>
                <a:ext cx="798787" cy="511975"/>
                <a:chOff x="6027681" y="2023240"/>
                <a:chExt cx="798787" cy="511975"/>
              </a:xfrm>
            </p:grpSpPr>
            <p:sp>
              <p:nvSpPr>
                <p:cNvPr id="107" name="TextBox 23">
                  <a:extLst>
                    <a:ext uri="{FF2B5EF4-FFF2-40B4-BE49-F238E27FC236}">
                      <a16:creationId xmlns:a16="http://schemas.microsoft.com/office/drawing/2014/main" id="{4C283F9D-571D-4643-817C-599874A983AF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6027681" y="2023240"/>
                  <a:ext cx="336331" cy="3385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en-US" sz="1600">
                      <a:latin typeface="Calibri" pitchFamily="34" charset="0"/>
                    </a:rPr>
                    <a:t>z</a:t>
                  </a:r>
                  <a:endParaRPr lang="en-SG" sz="1600">
                    <a:latin typeface="Calibri" pitchFamily="34" charset="0"/>
                  </a:endParaRPr>
                </a:p>
              </p:txBody>
            </p:sp>
            <p:sp>
              <p:nvSpPr>
                <p:cNvPr id="108" name="TextBox 107">
                  <a:extLst>
                    <a:ext uri="{FF2B5EF4-FFF2-40B4-BE49-F238E27FC236}">
                      <a16:creationId xmlns:a16="http://schemas.microsoft.com/office/drawing/2014/main" id="{5358CF36-1BFE-48C5-B58E-BD2D15E4DEE6}"/>
                    </a:ext>
                  </a:extLst>
                </p:cNvPr>
                <p:cNvSpPr txBox="1"/>
                <p:nvPr/>
              </p:nvSpPr>
              <p:spPr>
                <a:xfrm>
                  <a:off x="6296222" y="2197049"/>
                  <a:ext cx="530246" cy="338166"/>
                </a:xfrm>
                <a:prstGeom prst="rect">
                  <a:avLst/>
                </a:prstGeom>
                <a:solidFill>
                  <a:schemeClr val="accent5">
                    <a:lumMod val="90000"/>
                  </a:schemeClr>
                </a:solidFill>
                <a:ln>
                  <a:solidFill>
                    <a:schemeClr val="tx1"/>
                  </a:solidFill>
                </a:ln>
              </p:spPr>
              <p:txBody>
                <a:bodyPr>
                  <a:spAutoFit/>
                </a:bodyPr>
                <a:lstStyle/>
                <a:p>
                  <a:pPr algn="ctr">
                    <a:defRPr/>
                  </a:pPr>
                  <a:endParaRPr lang="en-SG" sz="1600" dirty="0">
                    <a:latin typeface="Calibri" pitchFamily="34" charset="0"/>
                  </a:endParaRPr>
                </a:p>
              </p:txBody>
            </p:sp>
          </p:grpSp>
        </p:grpSp>
        <p:cxnSp>
          <p:nvCxnSpPr>
            <p:cNvPr id="101" name="Straight Arrow Connector 30">
              <a:extLst>
                <a:ext uri="{FF2B5EF4-FFF2-40B4-BE49-F238E27FC236}">
                  <a16:creationId xmlns:a16="http://schemas.microsoft.com/office/drawing/2014/main" id="{93623CFB-98FD-4B10-8CC9-2F7B72C44CF3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 flipV="1">
              <a:off x="5241539" y="2808230"/>
              <a:ext cx="10319" cy="1417146"/>
            </a:xfrm>
            <a:prstGeom prst="straightConnector1">
              <a:avLst/>
            </a:prstGeom>
            <a:noFill/>
            <a:ln w="12700" cap="sq" algn="ctr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</p:spPr>
        </p:cxnSp>
        <p:cxnSp>
          <p:nvCxnSpPr>
            <p:cNvPr id="102" name="Straight Arrow Connector 31">
              <a:extLst>
                <a:ext uri="{FF2B5EF4-FFF2-40B4-BE49-F238E27FC236}">
                  <a16:creationId xmlns:a16="http://schemas.microsoft.com/office/drawing/2014/main" id="{2BD78DEC-FAAC-4B88-B742-6E05BC901E0E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6342993" y="2776876"/>
              <a:ext cx="0" cy="1443029"/>
            </a:xfrm>
            <a:prstGeom prst="straightConnector1">
              <a:avLst/>
            </a:prstGeom>
            <a:noFill/>
            <a:ln w="12700" cap="sq" algn="ctr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</p:spPr>
        </p:cxnSp>
        <p:cxnSp>
          <p:nvCxnSpPr>
            <p:cNvPr id="103" name="Straight Arrow Connector 32">
              <a:extLst>
                <a:ext uri="{FF2B5EF4-FFF2-40B4-BE49-F238E27FC236}">
                  <a16:creationId xmlns:a16="http://schemas.microsoft.com/office/drawing/2014/main" id="{DFC025BC-DEBC-43A4-9585-D2A2C2DE7096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7320456" y="2808230"/>
              <a:ext cx="2132" cy="1411675"/>
            </a:xfrm>
            <a:prstGeom prst="straightConnector1">
              <a:avLst/>
            </a:prstGeom>
            <a:noFill/>
            <a:ln w="12700" cap="sq" algn="ctr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</p:spPr>
        </p:cxnSp>
      </p:grpSp>
      <p:grpSp>
        <p:nvGrpSpPr>
          <p:cNvPr id="113" name="Group 36">
            <a:extLst>
              <a:ext uri="{FF2B5EF4-FFF2-40B4-BE49-F238E27FC236}">
                <a16:creationId xmlns:a16="http://schemas.microsoft.com/office/drawing/2014/main" id="{0A1A5261-9BB5-4991-9281-0E3DE6EA966A}"/>
              </a:ext>
            </a:extLst>
          </p:cNvPr>
          <p:cNvGrpSpPr>
            <a:grpSpLocks/>
          </p:cNvGrpSpPr>
          <p:nvPr/>
        </p:nvGrpSpPr>
        <p:grpSpPr bwMode="auto">
          <a:xfrm>
            <a:off x="5092700" y="1866645"/>
            <a:ext cx="530225" cy="650302"/>
            <a:chOff x="5092259" y="1839738"/>
            <a:chExt cx="530773" cy="651213"/>
          </a:xfrm>
        </p:grpSpPr>
        <p:cxnSp>
          <p:nvCxnSpPr>
            <p:cNvPr id="114" name="Straight Connector 34">
              <a:extLst>
                <a:ext uri="{FF2B5EF4-FFF2-40B4-BE49-F238E27FC236}">
                  <a16:creationId xmlns:a16="http://schemas.microsoft.com/office/drawing/2014/main" id="{13FADB37-5669-4E52-A6D5-AC4205BA2C84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>
              <a:off x="5097519" y="2207172"/>
              <a:ext cx="294289" cy="273269"/>
            </a:xfrm>
            <a:prstGeom prst="line">
              <a:avLst/>
            </a:prstGeom>
            <a:noFill/>
            <a:ln w="19050" cap="sq" algn="ctr">
              <a:solidFill>
                <a:srgbClr val="FF0000"/>
              </a:solidFill>
              <a:round/>
              <a:headEnd type="none" w="sm" len="sm"/>
              <a:tailEnd type="none" w="sm" len="sm"/>
            </a:ln>
          </p:spPr>
        </p:cxnSp>
        <p:sp>
          <p:nvSpPr>
            <p:cNvPr id="115" name="TextBox 35">
              <a:extLst>
                <a:ext uri="{FF2B5EF4-FFF2-40B4-BE49-F238E27FC236}">
                  <a16:creationId xmlns:a16="http://schemas.microsoft.com/office/drawing/2014/main" id="{752E962A-D648-4BA0-B2B7-173750A1A7D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92259" y="1839738"/>
              <a:ext cx="530773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dirty="0">
                  <a:latin typeface="Calibri" pitchFamily="34" charset="0"/>
                </a:rPr>
                <a:t>1</a:t>
              </a:r>
              <a:endParaRPr lang="en-SG" sz="1600" dirty="0">
                <a:latin typeface="Calibri" pitchFamily="34" charset="0"/>
              </a:endParaRPr>
            </a:p>
          </p:txBody>
        </p:sp>
      </p:grpSp>
      <p:grpSp>
        <p:nvGrpSpPr>
          <p:cNvPr id="116" name="Group 37">
            <a:extLst>
              <a:ext uri="{FF2B5EF4-FFF2-40B4-BE49-F238E27FC236}">
                <a16:creationId xmlns:a16="http://schemas.microsoft.com/office/drawing/2014/main" id="{3D3C711B-6D65-46B7-A3E0-40402301F435}"/>
              </a:ext>
            </a:extLst>
          </p:cNvPr>
          <p:cNvGrpSpPr>
            <a:grpSpLocks/>
          </p:cNvGrpSpPr>
          <p:nvPr/>
        </p:nvGrpSpPr>
        <p:grpSpPr bwMode="auto">
          <a:xfrm>
            <a:off x="6200775" y="1872165"/>
            <a:ext cx="531813" cy="650263"/>
            <a:chOff x="5092259" y="1841368"/>
            <a:chExt cx="530773" cy="649583"/>
          </a:xfrm>
        </p:grpSpPr>
        <p:cxnSp>
          <p:nvCxnSpPr>
            <p:cNvPr id="117" name="Straight Connector 38">
              <a:extLst>
                <a:ext uri="{FF2B5EF4-FFF2-40B4-BE49-F238E27FC236}">
                  <a16:creationId xmlns:a16="http://schemas.microsoft.com/office/drawing/2014/main" id="{1F8CBAFF-5705-4802-87EE-622C732B712A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>
              <a:off x="5097519" y="2207172"/>
              <a:ext cx="294289" cy="273269"/>
            </a:xfrm>
            <a:prstGeom prst="line">
              <a:avLst/>
            </a:prstGeom>
            <a:noFill/>
            <a:ln w="19050" cap="sq" algn="ctr">
              <a:solidFill>
                <a:srgbClr val="FF0000"/>
              </a:solidFill>
              <a:round/>
              <a:headEnd type="none" w="sm" len="sm"/>
              <a:tailEnd type="none" w="sm" len="sm"/>
            </a:ln>
          </p:spPr>
        </p:cxnSp>
        <p:sp>
          <p:nvSpPr>
            <p:cNvPr id="118" name="TextBox 39">
              <a:extLst>
                <a:ext uri="{FF2B5EF4-FFF2-40B4-BE49-F238E27FC236}">
                  <a16:creationId xmlns:a16="http://schemas.microsoft.com/office/drawing/2014/main" id="{9E4C7C36-57DC-4970-9035-18FFBC1EDCD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92259" y="1841368"/>
              <a:ext cx="530773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dirty="0">
                  <a:latin typeface="Calibri" pitchFamily="34" charset="0"/>
                </a:rPr>
                <a:t>10</a:t>
              </a:r>
              <a:endParaRPr lang="en-SG" sz="1600" dirty="0">
                <a:latin typeface="Calibri" pitchFamily="34" charset="0"/>
              </a:endParaRPr>
            </a:p>
          </p:txBody>
        </p:sp>
      </p:grpSp>
      <p:grpSp>
        <p:nvGrpSpPr>
          <p:cNvPr id="119" name="Group 40">
            <a:extLst>
              <a:ext uri="{FF2B5EF4-FFF2-40B4-BE49-F238E27FC236}">
                <a16:creationId xmlns:a16="http://schemas.microsoft.com/office/drawing/2014/main" id="{A2266F37-48E5-4EF6-B262-A101AD523AF0}"/>
              </a:ext>
            </a:extLst>
          </p:cNvPr>
          <p:cNvGrpSpPr>
            <a:grpSpLocks/>
          </p:cNvGrpSpPr>
          <p:nvPr/>
        </p:nvGrpSpPr>
        <p:grpSpPr bwMode="auto">
          <a:xfrm>
            <a:off x="7199313" y="1872342"/>
            <a:ext cx="531812" cy="638973"/>
            <a:chOff x="5092259" y="1852647"/>
            <a:chExt cx="530773" cy="638304"/>
          </a:xfrm>
        </p:grpSpPr>
        <p:cxnSp>
          <p:nvCxnSpPr>
            <p:cNvPr id="120" name="Straight Connector 41">
              <a:extLst>
                <a:ext uri="{FF2B5EF4-FFF2-40B4-BE49-F238E27FC236}">
                  <a16:creationId xmlns:a16="http://schemas.microsoft.com/office/drawing/2014/main" id="{C48E1D15-C93C-4A4B-9F1C-4218EC7019A8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>
              <a:off x="5097519" y="2207172"/>
              <a:ext cx="294289" cy="273269"/>
            </a:xfrm>
            <a:prstGeom prst="line">
              <a:avLst/>
            </a:prstGeom>
            <a:noFill/>
            <a:ln w="19050" cap="sq" algn="ctr">
              <a:solidFill>
                <a:srgbClr val="FF0000"/>
              </a:solidFill>
              <a:round/>
              <a:headEnd type="none" w="sm" len="sm"/>
              <a:tailEnd type="none" w="sm" len="sm"/>
            </a:ln>
          </p:spPr>
        </p:cxnSp>
        <p:sp>
          <p:nvSpPr>
            <p:cNvPr id="121" name="TextBox 42">
              <a:extLst>
                <a:ext uri="{FF2B5EF4-FFF2-40B4-BE49-F238E27FC236}">
                  <a16:creationId xmlns:a16="http://schemas.microsoft.com/office/drawing/2014/main" id="{48ADCA8D-913F-41D5-A8DF-7EFC71407B8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92259" y="1852647"/>
              <a:ext cx="530773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dirty="0">
                  <a:latin typeface="Calibri" pitchFamily="34" charset="0"/>
                </a:rPr>
                <a:t>16</a:t>
              </a:r>
              <a:endParaRPr lang="en-SG" sz="1600" dirty="0">
                <a:latin typeface="Calibri" pitchFamily="34" charset="0"/>
              </a:endParaRPr>
            </a:p>
          </p:txBody>
        </p:sp>
      </p:grpSp>
      <p:sp>
        <p:nvSpPr>
          <p:cNvPr id="122" name="TextBox 121">
            <a:extLst>
              <a:ext uri="{FF2B5EF4-FFF2-40B4-BE49-F238E27FC236}">
                <a16:creationId xmlns:a16="http://schemas.microsoft.com/office/drawing/2014/main" id="{237AA811-46CA-4463-94D0-68A39319C0C7}"/>
              </a:ext>
            </a:extLst>
          </p:cNvPr>
          <p:cNvSpPr txBox="1"/>
          <p:nvPr/>
        </p:nvSpPr>
        <p:spPr>
          <a:xfrm>
            <a:off x="5602288" y="4376382"/>
            <a:ext cx="3292475" cy="406400"/>
          </a:xfrm>
          <a:prstGeom prst="rect">
            <a:avLst/>
          </a:prstGeom>
          <a:solidFill>
            <a:srgbClr val="CCFF99"/>
          </a:solidFill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000" dirty="0">
                <a:cs typeface="Courier New" pitchFamily="49" charset="0"/>
              </a:rPr>
              <a:t>*x is a, *y is b, and *z is c!</a:t>
            </a:r>
          </a:p>
        </p:txBody>
      </p:sp>
      <p:grpSp>
        <p:nvGrpSpPr>
          <p:cNvPr id="123" name="Group 55">
            <a:extLst>
              <a:ext uri="{FF2B5EF4-FFF2-40B4-BE49-F238E27FC236}">
                <a16:creationId xmlns:a16="http://schemas.microsoft.com/office/drawing/2014/main" id="{C6B3AF26-99FA-461D-91E6-21C06D097E57}"/>
              </a:ext>
            </a:extLst>
          </p:cNvPr>
          <p:cNvGrpSpPr>
            <a:grpSpLocks/>
          </p:cNvGrpSpPr>
          <p:nvPr/>
        </p:nvGrpSpPr>
        <p:grpSpPr bwMode="auto">
          <a:xfrm>
            <a:off x="2217738" y="1529994"/>
            <a:ext cx="1908175" cy="304800"/>
            <a:chOff x="2217684" y="1770994"/>
            <a:chExt cx="1907628" cy="304800"/>
          </a:xfrm>
        </p:grpSpPr>
        <p:sp>
          <p:nvSpPr>
            <p:cNvPr id="124" name="Oval 44">
              <a:extLst>
                <a:ext uri="{FF2B5EF4-FFF2-40B4-BE49-F238E27FC236}">
                  <a16:creationId xmlns:a16="http://schemas.microsoft.com/office/drawing/2014/main" id="{11144F75-0ABC-4829-A7D2-FBEBF80E5A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7684" y="1770994"/>
              <a:ext cx="199696" cy="304800"/>
            </a:xfrm>
            <a:prstGeom prst="ellipse">
              <a:avLst/>
            </a:prstGeom>
            <a:noFill/>
            <a:ln w="19050" cap="sq" algn="ctr">
              <a:solidFill>
                <a:srgbClr val="FF99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125" name="Oval 45">
              <a:extLst>
                <a:ext uri="{FF2B5EF4-FFF2-40B4-BE49-F238E27FC236}">
                  <a16:creationId xmlns:a16="http://schemas.microsoft.com/office/drawing/2014/main" id="{29CDA694-FB6C-46CC-A1AA-97076C009E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3767" y="1770994"/>
              <a:ext cx="199696" cy="304800"/>
            </a:xfrm>
            <a:prstGeom prst="ellipse">
              <a:avLst/>
            </a:prstGeom>
            <a:noFill/>
            <a:ln w="19050" cap="sq" algn="ctr">
              <a:solidFill>
                <a:srgbClr val="FF99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126" name="Oval 46">
              <a:extLst>
                <a:ext uri="{FF2B5EF4-FFF2-40B4-BE49-F238E27FC236}">
                  <a16:creationId xmlns:a16="http://schemas.microsoft.com/office/drawing/2014/main" id="{221ECFBD-3AD5-45C8-BCCE-F453A49F46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5616" y="1770994"/>
              <a:ext cx="199696" cy="304800"/>
            </a:xfrm>
            <a:prstGeom prst="ellipse">
              <a:avLst/>
            </a:prstGeom>
            <a:noFill/>
            <a:ln w="19050" cap="sq" algn="ctr">
              <a:solidFill>
                <a:srgbClr val="FF99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SG"/>
            </a:p>
          </p:txBody>
        </p:sp>
      </p:grpSp>
      <p:grpSp>
        <p:nvGrpSpPr>
          <p:cNvPr id="127" name="Group 53">
            <a:extLst>
              <a:ext uri="{FF2B5EF4-FFF2-40B4-BE49-F238E27FC236}">
                <a16:creationId xmlns:a16="http://schemas.microsoft.com/office/drawing/2014/main" id="{923E99E0-E596-42A8-A884-C6A4774ED6A9}"/>
              </a:ext>
            </a:extLst>
          </p:cNvPr>
          <p:cNvGrpSpPr>
            <a:grpSpLocks/>
          </p:cNvGrpSpPr>
          <p:nvPr/>
        </p:nvGrpSpPr>
        <p:grpSpPr bwMode="auto">
          <a:xfrm>
            <a:off x="1655763" y="2512657"/>
            <a:ext cx="1250950" cy="304800"/>
            <a:chOff x="1655379" y="2753711"/>
            <a:chExt cx="1250730" cy="304800"/>
          </a:xfrm>
        </p:grpSpPr>
        <p:sp>
          <p:nvSpPr>
            <p:cNvPr id="128" name="Oval 47">
              <a:extLst>
                <a:ext uri="{FF2B5EF4-FFF2-40B4-BE49-F238E27FC236}">
                  <a16:creationId xmlns:a16="http://schemas.microsoft.com/office/drawing/2014/main" id="{BDD62A8E-6A6F-4E6D-81B9-D2831149F2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55379" y="2753711"/>
              <a:ext cx="268013" cy="304800"/>
            </a:xfrm>
            <a:prstGeom prst="ellipse">
              <a:avLst/>
            </a:prstGeom>
            <a:noFill/>
            <a:ln w="19050" cap="sq" algn="ctr">
              <a:solidFill>
                <a:srgbClr val="FF99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129" name="Oval 48">
              <a:extLst>
                <a:ext uri="{FF2B5EF4-FFF2-40B4-BE49-F238E27FC236}">
                  <a16:creationId xmlns:a16="http://schemas.microsoft.com/office/drawing/2014/main" id="{E003B381-FAB8-40F0-8AF9-2793FDBB08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44110" y="2753711"/>
              <a:ext cx="268013" cy="304800"/>
            </a:xfrm>
            <a:prstGeom prst="ellipse">
              <a:avLst/>
            </a:prstGeom>
            <a:noFill/>
            <a:ln w="19050" cap="sq" algn="ctr">
              <a:solidFill>
                <a:srgbClr val="FF99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130" name="Oval 49">
              <a:extLst>
                <a:ext uri="{FF2B5EF4-FFF2-40B4-BE49-F238E27FC236}">
                  <a16:creationId xmlns:a16="http://schemas.microsoft.com/office/drawing/2014/main" id="{CFFE1756-1E9B-4D6A-8804-87B6C57E91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38096" y="2753711"/>
              <a:ext cx="268013" cy="304800"/>
            </a:xfrm>
            <a:prstGeom prst="ellipse">
              <a:avLst/>
            </a:prstGeom>
            <a:noFill/>
            <a:ln w="19050" cap="sq" algn="ctr">
              <a:solidFill>
                <a:srgbClr val="FF99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SG"/>
            </a:p>
          </p:txBody>
        </p:sp>
      </p:grpSp>
      <p:grpSp>
        <p:nvGrpSpPr>
          <p:cNvPr id="131" name="Group 54">
            <a:extLst>
              <a:ext uri="{FF2B5EF4-FFF2-40B4-BE49-F238E27FC236}">
                <a16:creationId xmlns:a16="http://schemas.microsoft.com/office/drawing/2014/main" id="{D8EEBABA-822F-4E92-A561-162CECBF2A86}"/>
              </a:ext>
            </a:extLst>
          </p:cNvPr>
          <p:cNvGrpSpPr>
            <a:grpSpLocks/>
          </p:cNvGrpSpPr>
          <p:nvPr/>
        </p:nvGrpSpPr>
        <p:grpSpPr bwMode="auto">
          <a:xfrm>
            <a:off x="2249488" y="3736619"/>
            <a:ext cx="2254250" cy="304800"/>
            <a:chOff x="2249213" y="3978166"/>
            <a:chExt cx="2254468" cy="304800"/>
          </a:xfrm>
        </p:grpSpPr>
        <p:sp>
          <p:nvSpPr>
            <p:cNvPr id="132" name="Oval 50">
              <a:extLst>
                <a:ext uri="{FF2B5EF4-FFF2-40B4-BE49-F238E27FC236}">
                  <a16:creationId xmlns:a16="http://schemas.microsoft.com/office/drawing/2014/main" id="{271B8408-1B2B-4F38-A399-DC67E500F0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49213" y="3978166"/>
              <a:ext cx="268013" cy="304800"/>
            </a:xfrm>
            <a:prstGeom prst="ellipse">
              <a:avLst/>
            </a:prstGeom>
            <a:noFill/>
            <a:ln w="19050" cap="sq" algn="ctr">
              <a:solidFill>
                <a:srgbClr val="FF99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133" name="Oval 51">
              <a:extLst>
                <a:ext uri="{FF2B5EF4-FFF2-40B4-BE49-F238E27FC236}">
                  <a16:creationId xmlns:a16="http://schemas.microsoft.com/office/drawing/2014/main" id="{B7174709-0F99-4025-B661-787312313B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47696" y="3978166"/>
              <a:ext cx="268013" cy="304800"/>
            </a:xfrm>
            <a:prstGeom prst="ellipse">
              <a:avLst/>
            </a:prstGeom>
            <a:noFill/>
            <a:ln w="19050" cap="sq" algn="ctr">
              <a:solidFill>
                <a:srgbClr val="FF99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134" name="Oval 52">
              <a:extLst>
                <a:ext uri="{FF2B5EF4-FFF2-40B4-BE49-F238E27FC236}">
                  <a16:creationId xmlns:a16="http://schemas.microsoft.com/office/drawing/2014/main" id="{5266C3E5-A666-420A-B7DA-376F96DD40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35668" y="3978166"/>
              <a:ext cx="268013" cy="304800"/>
            </a:xfrm>
            <a:prstGeom prst="ellipse">
              <a:avLst/>
            </a:prstGeom>
            <a:noFill/>
            <a:ln w="19050" cap="sq" algn="ctr">
              <a:solidFill>
                <a:srgbClr val="FF99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SG"/>
            </a:p>
          </p:txBody>
        </p:sp>
      </p:grpSp>
      <p:cxnSp>
        <p:nvCxnSpPr>
          <p:cNvPr id="135" name="Straight Arrow Connector 134">
            <a:extLst>
              <a:ext uri="{FF2B5EF4-FFF2-40B4-BE49-F238E27FC236}">
                <a16:creationId xmlns:a16="http://schemas.microsoft.com/office/drawing/2014/main" id="{80F9A644-85C5-4047-AC9A-4F855A12CFBD}"/>
              </a:ext>
            </a:extLst>
          </p:cNvPr>
          <p:cNvCxnSpPr/>
          <p:nvPr/>
        </p:nvCxnSpPr>
        <p:spPr bwMode="auto">
          <a:xfrm>
            <a:off x="982133" y="2433810"/>
            <a:ext cx="372534" cy="0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36" name="Straight Arrow Connector 135">
            <a:extLst>
              <a:ext uri="{FF2B5EF4-FFF2-40B4-BE49-F238E27FC236}">
                <a16:creationId xmlns:a16="http://schemas.microsoft.com/office/drawing/2014/main" id="{C8E74096-1778-485C-8FB7-6A65AA95D8A3}"/>
              </a:ext>
            </a:extLst>
          </p:cNvPr>
          <p:cNvCxnSpPr/>
          <p:nvPr/>
        </p:nvCxnSpPr>
        <p:spPr bwMode="auto">
          <a:xfrm>
            <a:off x="982133" y="2687810"/>
            <a:ext cx="372534" cy="0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37" name="Straight Arrow Connector 136">
            <a:extLst>
              <a:ext uri="{FF2B5EF4-FFF2-40B4-BE49-F238E27FC236}">
                <a16:creationId xmlns:a16="http://schemas.microsoft.com/office/drawing/2014/main" id="{A05EF8B1-6EC8-4994-B8CA-7CFED2FAE97F}"/>
              </a:ext>
            </a:extLst>
          </p:cNvPr>
          <p:cNvCxnSpPr/>
          <p:nvPr/>
        </p:nvCxnSpPr>
        <p:spPr bwMode="auto">
          <a:xfrm>
            <a:off x="479778" y="3923943"/>
            <a:ext cx="372534" cy="0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38" name="Straight Arrow Connector 137">
            <a:extLst>
              <a:ext uri="{FF2B5EF4-FFF2-40B4-BE49-F238E27FC236}">
                <a16:creationId xmlns:a16="http://schemas.microsoft.com/office/drawing/2014/main" id="{01177238-5FF3-4A07-A066-A9BB096BF59E}"/>
              </a:ext>
            </a:extLst>
          </p:cNvPr>
          <p:cNvCxnSpPr/>
          <p:nvPr/>
        </p:nvCxnSpPr>
        <p:spPr bwMode="auto">
          <a:xfrm>
            <a:off x="970845" y="4369855"/>
            <a:ext cx="372534" cy="0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39" name="Straight Arrow Connector 138">
            <a:extLst>
              <a:ext uri="{FF2B5EF4-FFF2-40B4-BE49-F238E27FC236}">
                <a16:creationId xmlns:a16="http://schemas.microsoft.com/office/drawing/2014/main" id="{7B48DE3B-71A6-48BF-BCD0-314413DBC0EE}"/>
              </a:ext>
            </a:extLst>
          </p:cNvPr>
          <p:cNvCxnSpPr/>
          <p:nvPr/>
        </p:nvCxnSpPr>
        <p:spPr bwMode="auto">
          <a:xfrm>
            <a:off x="970845" y="4612566"/>
            <a:ext cx="372534" cy="0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40" name="Straight Arrow Connector 139">
            <a:extLst>
              <a:ext uri="{FF2B5EF4-FFF2-40B4-BE49-F238E27FC236}">
                <a16:creationId xmlns:a16="http://schemas.microsoft.com/office/drawing/2014/main" id="{87A33E25-3382-43C8-A5DD-FD299C3C56B0}"/>
              </a:ext>
            </a:extLst>
          </p:cNvPr>
          <p:cNvCxnSpPr/>
          <p:nvPr/>
        </p:nvCxnSpPr>
        <p:spPr bwMode="auto">
          <a:xfrm>
            <a:off x="970845" y="4855278"/>
            <a:ext cx="372534" cy="0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41" name="Straight Arrow Connector 140">
            <a:extLst>
              <a:ext uri="{FF2B5EF4-FFF2-40B4-BE49-F238E27FC236}">
                <a16:creationId xmlns:a16="http://schemas.microsoft.com/office/drawing/2014/main" id="{3297C633-9D0C-47CA-946A-A341ED8DD985}"/>
              </a:ext>
            </a:extLst>
          </p:cNvPr>
          <p:cNvCxnSpPr/>
          <p:nvPr/>
        </p:nvCxnSpPr>
        <p:spPr bwMode="auto">
          <a:xfrm>
            <a:off x="970845" y="5109278"/>
            <a:ext cx="372534" cy="0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42" name="Straight Arrow Connector 141">
            <a:extLst>
              <a:ext uri="{FF2B5EF4-FFF2-40B4-BE49-F238E27FC236}">
                <a16:creationId xmlns:a16="http://schemas.microsoft.com/office/drawing/2014/main" id="{5026FF2F-0DFB-467B-AF80-344E2A7506EB}"/>
              </a:ext>
            </a:extLst>
          </p:cNvPr>
          <p:cNvCxnSpPr/>
          <p:nvPr/>
        </p:nvCxnSpPr>
        <p:spPr bwMode="auto">
          <a:xfrm flipH="1">
            <a:off x="7913510" y="5572121"/>
            <a:ext cx="666046" cy="0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43" name="Straight Arrow Connector 142">
            <a:extLst>
              <a:ext uri="{FF2B5EF4-FFF2-40B4-BE49-F238E27FC236}">
                <a16:creationId xmlns:a16="http://schemas.microsoft.com/office/drawing/2014/main" id="{D2E745EF-5494-4E73-8B3F-A95609FDE648}"/>
              </a:ext>
            </a:extLst>
          </p:cNvPr>
          <p:cNvCxnSpPr/>
          <p:nvPr/>
        </p:nvCxnSpPr>
        <p:spPr bwMode="auto">
          <a:xfrm>
            <a:off x="982133" y="2964388"/>
            <a:ext cx="372534" cy="0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44" name="Straight Arrow Connector 143">
            <a:extLst>
              <a:ext uri="{FF2B5EF4-FFF2-40B4-BE49-F238E27FC236}">
                <a16:creationId xmlns:a16="http://schemas.microsoft.com/office/drawing/2014/main" id="{FA136B1E-0066-4CC7-9940-4C3FAAC257B0}"/>
              </a:ext>
            </a:extLst>
          </p:cNvPr>
          <p:cNvCxnSpPr/>
          <p:nvPr/>
        </p:nvCxnSpPr>
        <p:spPr bwMode="auto">
          <a:xfrm flipH="1">
            <a:off x="7913510" y="5859988"/>
            <a:ext cx="666046" cy="0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65" name="Slide Number Placeholder 6">
            <a:extLst>
              <a:ext uri="{FF2B5EF4-FFF2-40B4-BE49-F238E27FC236}">
                <a16:creationId xmlns:a16="http://schemas.microsoft.com/office/drawing/2014/main" id="{1385B7EA-45BC-4BF2-B03D-295E78C0E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13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97205078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8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1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"/>
                            </p:stCondLst>
                            <p:childTnLst>
                              <p:par>
                                <p:cTn id="6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00"/>
                            </p:stCondLst>
                            <p:childTnLst>
                              <p:par>
                                <p:cTn id="8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7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000"/>
                            </p:stCondLst>
                            <p:childTnLst>
                              <p:par>
                                <p:cTn id="9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6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500"/>
                            </p:stCondLst>
                            <p:childTnLst>
                              <p:par>
                                <p:cTn id="9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4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500"/>
                            </p:stCondLst>
                            <p:childTnLst>
                              <p:par>
                                <p:cTn id="107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8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3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15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6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1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1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" grpId="0" animBg="1"/>
      <p:bldP spid="12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#4: Pointers and Functions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5.2 Examples (3/4)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grpSp>
        <p:nvGrpSpPr>
          <p:cNvPr id="65" name="Group 64">
            <a:extLst>
              <a:ext uri="{FF2B5EF4-FFF2-40B4-BE49-F238E27FC236}">
                <a16:creationId xmlns:a16="http://schemas.microsoft.com/office/drawing/2014/main" id="{73174183-4BD9-4619-B310-28067E03ED12}"/>
              </a:ext>
            </a:extLst>
          </p:cNvPr>
          <p:cNvGrpSpPr/>
          <p:nvPr/>
        </p:nvGrpSpPr>
        <p:grpSpPr>
          <a:xfrm>
            <a:off x="834987" y="1136360"/>
            <a:ext cx="7005637" cy="4475214"/>
            <a:chOff x="834987" y="1386353"/>
            <a:chExt cx="7005637" cy="4475214"/>
          </a:xfrm>
        </p:grpSpPr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2B4D719D-C3CF-4632-B415-D62D1C4D4380}"/>
                </a:ext>
              </a:extLst>
            </p:cNvPr>
            <p:cNvSpPr txBox="1"/>
            <p:nvPr/>
          </p:nvSpPr>
          <p:spPr>
            <a:xfrm>
              <a:off x="834987" y="1561171"/>
              <a:ext cx="7005637" cy="4300396"/>
            </a:xfrm>
            <a:prstGeom prst="rect">
              <a:avLst/>
            </a:prstGeom>
            <a:ln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sz="1600" b="1" dirty="0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  <a:t>#include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sz="1600" b="1" dirty="0" err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stdio.h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</a:p>
            <a:p>
              <a:pPr>
                <a:defRPr/>
              </a:pP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f(</a:t>
              </a: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*, </a:t>
              </a: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*, </a:t>
              </a: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*);</a:t>
              </a:r>
            </a:p>
            <a:p>
              <a:pPr>
                <a:defRPr/>
              </a:pPr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defRPr/>
              </a:pP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main(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) {</a:t>
              </a:r>
            </a:p>
            <a:p>
              <a:pPr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a =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9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, b =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-2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, c =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5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f(&amp;a, &amp;b, &amp;c);</a:t>
              </a:r>
            </a:p>
            <a:p>
              <a:pPr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"a = 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, b = 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, c = 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%d\n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, a, b, c);</a:t>
              </a:r>
            </a:p>
            <a:p>
              <a:pPr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}</a:t>
              </a:r>
            </a:p>
            <a:p>
              <a:pPr>
                <a:defRPr/>
              </a:pPr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defRPr/>
              </a:pP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f(</a:t>
              </a: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*x, </a:t>
              </a: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*y, </a:t>
              </a: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*z)</a:t>
              </a:r>
            </a:p>
            <a:p>
              <a:pPr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{</a:t>
              </a:r>
            </a:p>
            <a:p>
              <a:pPr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*x =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3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+ *y;</a:t>
              </a:r>
            </a:p>
            <a:p>
              <a:pPr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*y =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10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* *x;</a:t>
              </a:r>
            </a:p>
            <a:p>
              <a:pPr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*z = *x + *y + *z;</a:t>
              </a:r>
            </a:p>
            <a:p>
              <a:pPr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"x = 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, y = 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, z = 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%d\n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, x, y, z);</a:t>
              </a:r>
            </a:p>
            <a:p>
              <a:pPr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} </a:t>
              </a:r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5FF64DDD-E773-4C61-AAA7-45BF251AD4E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01622" y="1386353"/>
              <a:ext cx="1390124" cy="369332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/>
                <a:t>Example3.c</a:t>
              </a:r>
            </a:p>
          </p:txBody>
        </p:sp>
      </p:grpSp>
      <p:sp>
        <p:nvSpPr>
          <p:cNvPr id="68" name="TextBox 67">
            <a:extLst>
              <a:ext uri="{FF2B5EF4-FFF2-40B4-BE49-F238E27FC236}">
                <a16:creationId xmlns:a16="http://schemas.microsoft.com/office/drawing/2014/main" id="{5794C4A0-43A6-4A21-8627-CDE2CDB02BAB}"/>
              </a:ext>
            </a:extLst>
          </p:cNvPr>
          <p:cNvSpPr txBox="1"/>
          <p:nvPr/>
        </p:nvSpPr>
        <p:spPr>
          <a:xfrm>
            <a:off x="5195888" y="3191707"/>
            <a:ext cx="3292475" cy="1631216"/>
          </a:xfrm>
          <a:prstGeom prst="rect">
            <a:avLst/>
          </a:prstGeom>
          <a:solidFill>
            <a:srgbClr val="CCFF99"/>
          </a:solidFill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000" dirty="0">
                <a:cs typeface="Courier New" pitchFamily="49" charset="0"/>
              </a:rPr>
              <a:t>Compiler warnings, because x, y, z are NOT integer variables!</a:t>
            </a:r>
          </a:p>
          <a:p>
            <a:pPr>
              <a:defRPr/>
            </a:pPr>
            <a:r>
              <a:rPr lang="en-US" sz="2000" dirty="0">
                <a:cs typeface="Courier New" pitchFamily="49" charset="0"/>
              </a:rPr>
              <a:t>They are addresses (or pointers).</a:t>
            </a:r>
          </a:p>
        </p:txBody>
      </p:sp>
      <p:grpSp>
        <p:nvGrpSpPr>
          <p:cNvPr id="69" name="Group 44">
            <a:extLst>
              <a:ext uri="{FF2B5EF4-FFF2-40B4-BE49-F238E27FC236}">
                <a16:creationId xmlns:a16="http://schemas.microsoft.com/office/drawing/2014/main" id="{A8B1EC16-7F69-4C96-992B-B10A171A27A5}"/>
              </a:ext>
            </a:extLst>
          </p:cNvPr>
          <p:cNvGrpSpPr>
            <a:grpSpLocks/>
          </p:cNvGrpSpPr>
          <p:nvPr/>
        </p:nvGrpSpPr>
        <p:grpSpPr bwMode="auto">
          <a:xfrm>
            <a:off x="2873375" y="5015215"/>
            <a:ext cx="2254250" cy="304800"/>
            <a:chOff x="2249213" y="3978166"/>
            <a:chExt cx="2254468" cy="304800"/>
          </a:xfrm>
        </p:grpSpPr>
        <p:sp>
          <p:nvSpPr>
            <p:cNvPr id="70" name="Oval 45">
              <a:extLst>
                <a:ext uri="{FF2B5EF4-FFF2-40B4-BE49-F238E27FC236}">
                  <a16:creationId xmlns:a16="http://schemas.microsoft.com/office/drawing/2014/main" id="{0BA24CEB-75F0-456E-809B-EBD978683A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49213" y="3978166"/>
              <a:ext cx="268013" cy="304800"/>
            </a:xfrm>
            <a:prstGeom prst="ellipse">
              <a:avLst/>
            </a:prstGeom>
            <a:noFill/>
            <a:ln w="19050" cap="sq" algn="ctr">
              <a:solidFill>
                <a:srgbClr val="FF99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71" name="Oval 46">
              <a:extLst>
                <a:ext uri="{FF2B5EF4-FFF2-40B4-BE49-F238E27FC236}">
                  <a16:creationId xmlns:a16="http://schemas.microsoft.com/office/drawing/2014/main" id="{C69E00F5-E071-4790-A734-9C70A0A606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47696" y="3978166"/>
              <a:ext cx="268013" cy="304800"/>
            </a:xfrm>
            <a:prstGeom prst="ellipse">
              <a:avLst/>
            </a:prstGeom>
            <a:noFill/>
            <a:ln w="19050" cap="sq" algn="ctr">
              <a:solidFill>
                <a:srgbClr val="FF99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72" name="Oval 47">
              <a:extLst>
                <a:ext uri="{FF2B5EF4-FFF2-40B4-BE49-F238E27FC236}">
                  <a16:creationId xmlns:a16="http://schemas.microsoft.com/office/drawing/2014/main" id="{1446A2E3-31DB-4F01-8196-279E848C4C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35668" y="3978166"/>
              <a:ext cx="268013" cy="304800"/>
            </a:xfrm>
            <a:prstGeom prst="ellipse">
              <a:avLst/>
            </a:prstGeom>
            <a:noFill/>
            <a:ln w="19050" cap="sq" algn="ctr">
              <a:solidFill>
                <a:srgbClr val="FF99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SG"/>
            </a:p>
          </p:txBody>
        </p:sp>
      </p:grpSp>
      <p:sp>
        <p:nvSpPr>
          <p:cNvPr id="13" name="Slide Number Placeholder 6">
            <a:extLst>
              <a:ext uri="{FF2B5EF4-FFF2-40B4-BE49-F238E27FC236}">
                <a16:creationId xmlns:a16="http://schemas.microsoft.com/office/drawing/2014/main" id="{2C2F5F7A-53B6-482A-B833-7EEC01723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14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6585713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#4: Pointers and Functions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5.2 Examples (4/4)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grpSp>
        <p:nvGrpSpPr>
          <p:cNvPr id="13" name="[Group 13]">
            <a:extLst>
              <a:ext uri="{FF2B5EF4-FFF2-40B4-BE49-F238E27FC236}">
                <a16:creationId xmlns:a16="http://schemas.microsoft.com/office/drawing/2014/main" id="{C1B51D25-5835-452C-A815-D174912D4058}"/>
              </a:ext>
            </a:extLst>
          </p:cNvPr>
          <p:cNvGrpSpPr/>
          <p:nvPr/>
        </p:nvGrpSpPr>
        <p:grpSpPr>
          <a:xfrm>
            <a:off x="846138" y="1144987"/>
            <a:ext cx="7005637" cy="4508681"/>
            <a:chOff x="846138" y="1285978"/>
            <a:chExt cx="7005637" cy="4508681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E632573E-1A8B-4CEC-8C5F-6294555DFC56}"/>
                </a:ext>
              </a:extLst>
            </p:cNvPr>
            <p:cNvSpPr txBox="1"/>
            <p:nvPr/>
          </p:nvSpPr>
          <p:spPr>
            <a:xfrm>
              <a:off x="846138" y="1516565"/>
              <a:ext cx="7005637" cy="4278094"/>
            </a:xfrm>
            <a:prstGeom prst="rect">
              <a:avLst/>
            </a:prstGeom>
            <a:ln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sz="1600" b="1" dirty="0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  <a:t>#include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sz="1600" b="1" dirty="0" err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stdio.h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</a:p>
            <a:p>
              <a:pPr>
                <a:defRPr/>
              </a:pP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f(</a:t>
              </a: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*, </a:t>
              </a: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*, </a:t>
              </a: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*);</a:t>
              </a:r>
            </a:p>
            <a:p>
              <a:pPr>
                <a:defRPr/>
              </a:pPr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defRPr/>
              </a:pP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main(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) {</a:t>
              </a:r>
            </a:p>
            <a:p>
              <a:pPr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a =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9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, b =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-2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, c =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5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f(&amp;a, &amp;b, &amp;c);</a:t>
              </a:r>
            </a:p>
            <a:p>
              <a:pPr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"a = 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, b = 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, c = 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%d\n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, a, b, c);</a:t>
              </a:r>
            </a:p>
            <a:p>
              <a:pPr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}</a:t>
              </a:r>
            </a:p>
            <a:p>
              <a:pPr>
                <a:defRPr/>
              </a:pPr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defRPr/>
              </a:pP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f(</a:t>
              </a: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*x, </a:t>
              </a: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*y, </a:t>
              </a: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*z)</a:t>
              </a:r>
            </a:p>
            <a:p>
              <a:pPr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{</a:t>
              </a:r>
            </a:p>
            <a:p>
              <a:pPr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*x =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3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+ *y;</a:t>
              </a:r>
            </a:p>
            <a:p>
              <a:pPr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*y =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10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* *x;</a:t>
              </a:r>
            </a:p>
            <a:p>
              <a:pPr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*z = *x + *y + *z;</a:t>
              </a:r>
            </a:p>
            <a:p>
              <a:pPr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"x = 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%p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, y = 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%p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, z = 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%p\n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, x, y, z);</a:t>
              </a:r>
            </a:p>
            <a:p>
              <a:pPr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} 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02711FD2-C894-434E-B99F-0BD6505DFBA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12773" y="1285978"/>
              <a:ext cx="1390124" cy="369332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/>
                <a:t>Example4.c</a:t>
              </a:r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53BC09FD-49AA-4BD0-90DC-5F89D49491D1}"/>
              </a:ext>
            </a:extLst>
          </p:cNvPr>
          <p:cNvSpPr txBox="1"/>
          <p:nvPr/>
        </p:nvSpPr>
        <p:spPr>
          <a:xfrm>
            <a:off x="3253141" y="4415443"/>
            <a:ext cx="2032542" cy="338554"/>
          </a:xfrm>
          <a:prstGeom prst="rect">
            <a:avLst/>
          </a:prstGeom>
          <a:solidFill>
            <a:srgbClr val="CCFF99"/>
          </a:solidFill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1600" dirty="0">
                <a:cs typeface="Courier New" pitchFamily="49" charset="0"/>
              </a:rPr>
              <a:t>Use </a:t>
            </a:r>
            <a:r>
              <a:rPr lang="en-US" sz="1600" dirty="0">
                <a:solidFill>
                  <a:srgbClr val="FF0000"/>
                </a:solidFill>
                <a:cs typeface="Courier New" pitchFamily="49" charset="0"/>
              </a:rPr>
              <a:t>%p </a:t>
            </a:r>
            <a:r>
              <a:rPr lang="en-US" sz="1600" dirty="0">
                <a:cs typeface="Courier New" pitchFamily="49" charset="0"/>
              </a:rPr>
              <a:t>for pointers.</a:t>
            </a:r>
          </a:p>
        </p:txBody>
      </p:sp>
      <p:grpSp>
        <p:nvGrpSpPr>
          <p:cNvPr id="17" name="Group 44">
            <a:extLst>
              <a:ext uri="{FF2B5EF4-FFF2-40B4-BE49-F238E27FC236}">
                <a16:creationId xmlns:a16="http://schemas.microsoft.com/office/drawing/2014/main" id="{50B4C93F-4D94-47A0-84C6-D552EE448693}"/>
              </a:ext>
            </a:extLst>
          </p:cNvPr>
          <p:cNvGrpSpPr>
            <a:grpSpLocks/>
          </p:cNvGrpSpPr>
          <p:nvPr/>
        </p:nvGrpSpPr>
        <p:grpSpPr bwMode="auto">
          <a:xfrm>
            <a:off x="2862224" y="5056484"/>
            <a:ext cx="2243099" cy="304800"/>
            <a:chOff x="2249213" y="3978166"/>
            <a:chExt cx="2243316" cy="304800"/>
          </a:xfrm>
        </p:grpSpPr>
        <p:sp>
          <p:nvSpPr>
            <p:cNvPr id="18" name="Oval 45">
              <a:extLst>
                <a:ext uri="{FF2B5EF4-FFF2-40B4-BE49-F238E27FC236}">
                  <a16:creationId xmlns:a16="http://schemas.microsoft.com/office/drawing/2014/main" id="{FF6DE3FC-84C5-4C9A-9BC9-3327B39013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49213" y="3978166"/>
              <a:ext cx="268013" cy="304800"/>
            </a:xfrm>
            <a:prstGeom prst="ellipse">
              <a:avLst/>
            </a:prstGeom>
            <a:noFill/>
            <a:ln w="19050" cap="sq" algn="ctr">
              <a:solidFill>
                <a:srgbClr val="FF99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19" name="Oval 46">
              <a:extLst>
                <a:ext uri="{FF2B5EF4-FFF2-40B4-BE49-F238E27FC236}">
                  <a16:creationId xmlns:a16="http://schemas.microsoft.com/office/drawing/2014/main" id="{BD4E7B32-649A-43DA-8922-1D1E576F11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47696" y="3978166"/>
              <a:ext cx="268013" cy="304800"/>
            </a:xfrm>
            <a:prstGeom prst="ellipse">
              <a:avLst/>
            </a:prstGeom>
            <a:noFill/>
            <a:ln w="19050" cap="sq" algn="ctr">
              <a:solidFill>
                <a:srgbClr val="FF99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20" name="Oval 47">
              <a:extLst>
                <a:ext uri="{FF2B5EF4-FFF2-40B4-BE49-F238E27FC236}">
                  <a16:creationId xmlns:a16="http://schemas.microsoft.com/office/drawing/2014/main" id="{7935EA60-DD4C-4216-84F8-460AF0FF06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4516" y="3978166"/>
              <a:ext cx="268013" cy="304800"/>
            </a:xfrm>
            <a:prstGeom prst="ellipse">
              <a:avLst/>
            </a:prstGeom>
            <a:noFill/>
            <a:ln w="19050" cap="sq" algn="ctr">
              <a:solidFill>
                <a:srgbClr val="FF99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SG"/>
            </a:p>
          </p:txBody>
        </p: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64557BE8-10D5-4A68-A59D-C464FD48E892}"/>
              </a:ext>
            </a:extLst>
          </p:cNvPr>
          <p:cNvSpPr txBox="1"/>
          <p:nvPr/>
        </p:nvSpPr>
        <p:spPr>
          <a:xfrm>
            <a:off x="3614738" y="5440194"/>
            <a:ext cx="5253037" cy="585788"/>
          </a:xfrm>
          <a:prstGeom prst="rect">
            <a:avLst/>
          </a:prstGeom>
          <a:solidFill>
            <a:srgbClr val="FFFFCC"/>
          </a:solidFill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x = ffbff78c, y = ffbff788, z = ffbff784</a:t>
            </a:r>
          </a:p>
          <a:p>
            <a:pPr>
              <a:defRPr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a = 1, b = 10, c = 16</a:t>
            </a:r>
          </a:p>
        </p:txBody>
      </p:sp>
      <p:grpSp>
        <p:nvGrpSpPr>
          <p:cNvPr id="23" name="Group 27">
            <a:extLst>
              <a:ext uri="{FF2B5EF4-FFF2-40B4-BE49-F238E27FC236}">
                <a16:creationId xmlns:a16="http://schemas.microsoft.com/office/drawing/2014/main" id="{76BAE727-1703-4F12-8596-D829041D7CD6}"/>
              </a:ext>
            </a:extLst>
          </p:cNvPr>
          <p:cNvGrpSpPr>
            <a:grpSpLocks/>
          </p:cNvGrpSpPr>
          <p:nvPr/>
        </p:nvGrpSpPr>
        <p:grpSpPr bwMode="auto">
          <a:xfrm>
            <a:off x="5084956" y="4163376"/>
            <a:ext cx="3702209" cy="1349301"/>
            <a:chOff x="4950574" y="3022555"/>
            <a:chExt cx="3702413" cy="1349331"/>
          </a:xfrm>
        </p:grpSpPr>
        <p:cxnSp>
          <p:nvCxnSpPr>
            <p:cNvPr id="24" name="Straight Arrow Connector 13">
              <a:extLst>
                <a:ext uri="{FF2B5EF4-FFF2-40B4-BE49-F238E27FC236}">
                  <a16:creationId xmlns:a16="http://schemas.microsoft.com/office/drawing/2014/main" id="{D151D491-D7F4-4B60-8EC2-8983E110D7FC}"/>
                </a:ext>
              </a:extLst>
            </p:cNvPr>
            <p:cNvCxnSpPr>
              <a:cxnSpLocks noChangeShapeType="1"/>
              <a:stCxn id="27" idx="2"/>
            </p:cNvCxnSpPr>
            <p:nvPr/>
          </p:nvCxnSpPr>
          <p:spPr bwMode="auto">
            <a:xfrm flipH="1">
              <a:off x="4950574" y="3607344"/>
              <a:ext cx="2048200" cy="753392"/>
            </a:xfrm>
            <a:prstGeom prst="straightConnector1">
              <a:avLst/>
            </a:prstGeom>
            <a:noFill/>
            <a:ln w="12700" cap="sq" algn="ctr">
              <a:solidFill>
                <a:srgbClr val="FF0000"/>
              </a:solidFill>
              <a:round/>
              <a:headEnd/>
              <a:tailEnd type="triangle" w="med" len="med"/>
            </a:ln>
          </p:spPr>
        </p:cxnSp>
        <p:cxnSp>
          <p:nvCxnSpPr>
            <p:cNvPr id="25" name="Straight Arrow Connector 14">
              <a:extLst>
                <a:ext uri="{FF2B5EF4-FFF2-40B4-BE49-F238E27FC236}">
                  <a16:creationId xmlns:a16="http://schemas.microsoft.com/office/drawing/2014/main" id="{171BA6CD-C1A6-4865-9BAA-38B37ADEEFAC}"/>
                </a:ext>
              </a:extLst>
            </p:cNvPr>
            <p:cNvCxnSpPr>
              <a:cxnSpLocks noChangeShapeType="1"/>
              <a:stCxn id="27" idx="2"/>
            </p:cNvCxnSpPr>
            <p:nvPr/>
          </p:nvCxnSpPr>
          <p:spPr bwMode="auto">
            <a:xfrm flipH="1">
              <a:off x="6244187" y="3607343"/>
              <a:ext cx="754587" cy="764543"/>
            </a:xfrm>
            <a:prstGeom prst="straightConnector1">
              <a:avLst/>
            </a:prstGeom>
            <a:noFill/>
            <a:ln w="12700" cap="sq" algn="ctr">
              <a:solidFill>
                <a:srgbClr val="FF0000"/>
              </a:solidFill>
              <a:round/>
              <a:headEnd/>
              <a:tailEnd type="triangle" w="med" len="med"/>
            </a:ln>
          </p:spPr>
        </p:cxnSp>
        <p:cxnSp>
          <p:nvCxnSpPr>
            <p:cNvPr id="26" name="Straight Arrow Connector 16">
              <a:extLst>
                <a:ext uri="{FF2B5EF4-FFF2-40B4-BE49-F238E27FC236}">
                  <a16:creationId xmlns:a16="http://schemas.microsoft.com/office/drawing/2014/main" id="{66F88AA8-9D96-469F-A3E4-C3E2997D1A16}"/>
                </a:ext>
              </a:extLst>
            </p:cNvPr>
            <p:cNvCxnSpPr>
              <a:cxnSpLocks noChangeShapeType="1"/>
              <a:stCxn id="27" idx="2"/>
            </p:cNvCxnSpPr>
            <p:nvPr/>
          </p:nvCxnSpPr>
          <p:spPr bwMode="auto">
            <a:xfrm>
              <a:off x="6998774" y="3607343"/>
              <a:ext cx="929340" cy="753392"/>
            </a:xfrm>
            <a:prstGeom prst="straightConnector1">
              <a:avLst/>
            </a:prstGeom>
            <a:noFill/>
            <a:ln w="12700" cap="sq" algn="ctr">
              <a:solidFill>
                <a:srgbClr val="FF0000"/>
              </a:solidFill>
              <a:round/>
              <a:headEnd/>
              <a:tailEnd type="triangle" w="med" len="med"/>
            </a:ln>
          </p:spPr>
        </p:cxn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86367102-D9FA-4835-A478-CCC7A451997D}"/>
                </a:ext>
              </a:extLst>
            </p:cNvPr>
            <p:cNvSpPr txBox="1"/>
            <p:nvPr/>
          </p:nvSpPr>
          <p:spPr>
            <a:xfrm>
              <a:off x="5344561" y="3022555"/>
              <a:ext cx="3308426" cy="584788"/>
            </a:xfrm>
            <a:prstGeom prst="rect">
              <a:avLst/>
            </a:prstGeom>
            <a:solidFill>
              <a:srgbClr val="CCFF99"/>
            </a:solidFill>
            <a:ln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sz="1600" dirty="0">
                  <a:cs typeface="Courier New" pitchFamily="49" charset="0"/>
                </a:rPr>
                <a:t>Addresses of variables a, b and c. (Values change from run to run.)</a:t>
              </a:r>
            </a:p>
          </p:txBody>
        </p:sp>
      </p:grpSp>
      <p:sp>
        <p:nvSpPr>
          <p:cNvPr id="28" name="Slide Number Placeholder 6">
            <a:extLst>
              <a:ext uri="{FF2B5EF4-FFF2-40B4-BE49-F238E27FC236}">
                <a16:creationId xmlns:a16="http://schemas.microsoft.com/office/drawing/2014/main" id="{CCC3D4CF-6BCC-47A5-B4AA-26FADACA7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15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9425095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6BF8D6-306C-3B28-CA2E-3A431BD4E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D3E6F0-2CB5-DBA7-222E-C42624403F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Please complete Pointers and Functions Quiz 2 before 3 pm on 23 August 2022.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972469-6BE2-5022-2A55-C0295685C0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67735E-4432-4E82-010B-55BDCADA8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#4: Pointers and Functions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AA3F19-0EE8-E513-B0DB-226F1C452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4790E1-2590-4AEE-892D-AB46A7688113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E474E58-5821-AD94-2B48-56827846C4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939311"/>
            <a:ext cx="9144000" cy="979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8857940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173163" y="2964100"/>
            <a:ext cx="6751637" cy="1143000"/>
          </a:xfrm>
        </p:spPr>
        <p:txBody>
          <a:bodyPr/>
          <a:lstStyle/>
          <a:p>
            <a:pPr algn="ctr" eaLnBrk="1" hangingPunct="1"/>
            <a:r>
              <a:rPr lang="en-GB" dirty="0">
                <a:solidFill>
                  <a:srgbClr val="9933FF"/>
                </a:solidFill>
                <a:latin typeface="+mn-lt"/>
              </a:rPr>
              <a:t>End of File</a:t>
            </a:r>
          </a:p>
        </p:txBody>
      </p:sp>
      <p:sp>
        <p:nvSpPr>
          <p:cNvPr id="3" name="[Slide Number Placeholder 8]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noFill/>
        </p:spPr>
        <p:txBody>
          <a:bodyPr/>
          <a:lstStyle/>
          <a:p>
            <a:pPr algn="l"/>
            <a:r>
              <a:rPr lang="en-SG"/>
              <a:t>Lecture #4: Pointers and Functions</a:t>
            </a:r>
            <a:endParaRPr lang="en-US" dirty="0"/>
          </a:p>
        </p:txBody>
      </p:sp>
      <p:sp>
        <p:nvSpPr>
          <p:cNvPr id="5" name="[Footer Placeholder 6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" name="Slide Number Placeholder 6">
            <a:extLst>
              <a:ext uri="{FF2B5EF4-FFF2-40B4-BE49-F238E27FC236}">
                <a16:creationId xmlns:a16="http://schemas.microsoft.com/office/drawing/2014/main" id="{CF758DD0-2305-4BC7-8F1A-93F2452B7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17</a:t>
            </a:fld>
            <a:endParaRPr dirty="0"/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B227AB-2E92-E3C7-A0C6-7F165266D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C5461-F81C-989D-24C1-6057AF019B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86026" y="5607424"/>
            <a:ext cx="5244353" cy="8309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00FF"/>
                </a:solidFill>
              </a:rPr>
              <a:t>Scan</a:t>
            </a:r>
            <a:r>
              <a:rPr lang="en-US" dirty="0"/>
              <a:t> and ask your questions here! (May be obscured in some slides)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01B67B-119F-B14C-7763-7E58EF0E8E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166758-C98D-774B-2227-4D4386CBF6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54002C-AFBE-DE9C-5529-47CCD3373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1 - </a:t>
            </a:r>
            <a:fld id="{2E4790E1-2590-4AEE-892D-AB46A7688113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364FB51-AE44-1DD8-051F-ECF4BB553A8F}"/>
              </a:ext>
            </a:extLst>
          </p:cNvPr>
          <p:cNvSpPr txBox="1"/>
          <p:nvPr/>
        </p:nvSpPr>
        <p:spPr>
          <a:xfrm>
            <a:off x="578224" y="2918012"/>
            <a:ext cx="803777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Ask at </a:t>
            </a:r>
            <a:r>
              <a:rPr lang="en-US" sz="2400" dirty="0">
                <a:hlinkClick r:id="rId2"/>
              </a:rPr>
              <a:t>https://</a:t>
            </a:r>
            <a:r>
              <a:rPr lang="en-US" sz="2400" dirty="0" err="1">
                <a:hlinkClick r:id="rId2"/>
              </a:rPr>
              <a:t>app.sli.do</a:t>
            </a:r>
            <a:r>
              <a:rPr lang="en-US" sz="2400" dirty="0">
                <a:hlinkClick r:id="rId2"/>
              </a:rPr>
              <a:t>/event/bRPtUxgykAQjjF5XBpLedo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54011FF-7FFB-6F04-59EC-D8C1DA753FF9}"/>
              </a:ext>
            </a:extLst>
          </p:cNvPr>
          <p:cNvSpPr txBox="1"/>
          <p:nvPr/>
        </p:nvSpPr>
        <p:spPr>
          <a:xfrm>
            <a:off x="4133418" y="4025161"/>
            <a:ext cx="8771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OR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CF3ABB02-DEE7-0BB8-60DE-1B085766E91E}"/>
              </a:ext>
            </a:extLst>
          </p:cNvPr>
          <p:cNvCxnSpPr/>
          <p:nvPr/>
        </p:nvCxnSpPr>
        <p:spPr>
          <a:xfrm flipH="1">
            <a:off x="1317812" y="5876365"/>
            <a:ext cx="1768214" cy="0"/>
          </a:xfrm>
          <a:prstGeom prst="straightConnector1">
            <a:avLst/>
          </a:prstGeom>
          <a:ln w="47625">
            <a:solidFill>
              <a:schemeClr val="tx1"/>
            </a:solidFill>
            <a:headEnd w="lg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2460404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#4: Pointers and Functions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4. Pass-by-Value and Scope Rule </a:t>
            </a:r>
            <a:r>
              <a:rPr lang="en-SG" sz="3200" dirty="0">
                <a:solidFill>
                  <a:srgbClr val="0000FF"/>
                </a:solidFill>
                <a:latin typeface="+mn-lt"/>
              </a:rPr>
              <a:t>(1/4)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</a:t>
            </a:fld>
            <a:endParaRPr dirty="0"/>
          </a:p>
        </p:txBody>
      </p:sp>
      <p:sp>
        <p:nvSpPr>
          <p:cNvPr id="12" name="Content Placeholder 5">
            <a:extLst>
              <a:ext uri="{FF2B5EF4-FFF2-40B4-BE49-F238E27FC236}">
                <a16:creationId xmlns:a16="http://schemas.microsoft.com/office/drawing/2014/main" id="{8687F4F9-C4D5-4875-8E21-6956E1B1B2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375" y="1292772"/>
            <a:ext cx="8229600" cy="867104"/>
          </a:xfrm>
        </p:spPr>
        <p:txBody>
          <a:bodyPr>
            <a:noAutofit/>
          </a:bodyPr>
          <a:lstStyle/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GB"/>
              <a:t>In C, the actual parameters are passed to the formal parameters by a mechanism known as </a:t>
            </a:r>
            <a:r>
              <a:rPr lang="en-GB">
                <a:solidFill>
                  <a:srgbClr val="C00000"/>
                </a:solidFill>
              </a:rPr>
              <a:t>pass-by-value</a:t>
            </a:r>
            <a:r>
              <a:rPr lang="en-GB"/>
              <a:t>. </a:t>
            </a:r>
          </a:p>
        </p:txBody>
      </p:sp>
      <p:sp>
        <p:nvSpPr>
          <p:cNvPr id="13" name="[TextBox 1]">
            <a:extLst>
              <a:ext uri="{FF2B5EF4-FFF2-40B4-BE49-F238E27FC236}">
                <a16:creationId xmlns:a16="http://schemas.microsoft.com/office/drawing/2014/main" id="{B8A02820-FAE6-4D77-A1FB-A4D17B14ECEC}"/>
              </a:ext>
            </a:extLst>
          </p:cNvPr>
          <p:cNvSpPr txBox="1"/>
          <p:nvPr/>
        </p:nvSpPr>
        <p:spPr>
          <a:xfrm>
            <a:off x="466286" y="4401508"/>
            <a:ext cx="5808389" cy="1477328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16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sqrt_sum_square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x, </a:t>
            </a:r>
            <a:r>
              <a:rPr lang="en-US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y) {</a:t>
            </a: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sum_square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;  </a:t>
            </a:r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sum_square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pow(x,</a:t>
            </a:r>
            <a:r>
              <a:rPr lang="en-US" sz="16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+ pow(y,</a:t>
            </a:r>
            <a:r>
              <a:rPr lang="en-US" sz="16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sqrt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sum_square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15" name="[TextBox 1]">
            <a:extLst>
              <a:ext uri="{FF2B5EF4-FFF2-40B4-BE49-F238E27FC236}">
                <a16:creationId xmlns:a16="http://schemas.microsoft.com/office/drawing/2014/main" id="{97E53731-F659-4C5C-960D-E7A3AF3C6286}"/>
              </a:ext>
            </a:extLst>
          </p:cNvPr>
          <p:cNvSpPr txBox="1"/>
          <p:nvPr/>
        </p:nvSpPr>
        <p:spPr>
          <a:xfrm>
            <a:off x="466286" y="2260412"/>
            <a:ext cx="5808389" cy="1723549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1600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main(</a:t>
            </a:r>
            <a:r>
              <a:rPr lang="en-US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a = </a:t>
            </a:r>
            <a:r>
              <a:rPr lang="en-US" sz="16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10.5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b = </a:t>
            </a:r>
            <a:r>
              <a:rPr lang="en-US" sz="16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7.8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.2f\n</a:t>
            </a:r>
            <a:r>
              <a:rPr lang="en-US" sz="16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sqrt_sum_square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3.2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12/5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.2f\n</a:t>
            </a:r>
            <a:r>
              <a:rPr lang="en-US" sz="16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sqrt_sum_square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(a,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a+b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cxnSp>
        <p:nvCxnSpPr>
          <p:cNvPr id="16" name="[Straight Arrow Connector 2]">
            <a:extLst>
              <a:ext uri="{FF2B5EF4-FFF2-40B4-BE49-F238E27FC236}">
                <a16:creationId xmlns:a16="http://schemas.microsoft.com/office/drawing/2014/main" id="{ACBE34BE-9C48-4A16-B915-40904F701A66}"/>
              </a:ext>
            </a:extLst>
          </p:cNvPr>
          <p:cNvCxnSpPr/>
          <p:nvPr/>
        </p:nvCxnSpPr>
        <p:spPr>
          <a:xfrm>
            <a:off x="296525" y="3068960"/>
            <a:ext cx="378373" cy="0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Group 16">
            <a:extLst>
              <a:ext uri="{FF2B5EF4-FFF2-40B4-BE49-F238E27FC236}">
                <a16:creationId xmlns:a16="http://schemas.microsoft.com/office/drawing/2014/main" id="{6E589A34-218C-4BD1-8B93-5D2057A01B9A}"/>
              </a:ext>
            </a:extLst>
          </p:cNvPr>
          <p:cNvGrpSpPr/>
          <p:nvPr/>
        </p:nvGrpSpPr>
        <p:grpSpPr>
          <a:xfrm>
            <a:off x="6482254" y="2116363"/>
            <a:ext cx="1923389" cy="751551"/>
            <a:chOff x="6482254" y="2116363"/>
            <a:chExt cx="1923389" cy="751551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9C4F8243-43A5-4CC1-9FA8-7103116DB1B5}"/>
                </a:ext>
              </a:extLst>
            </p:cNvPr>
            <p:cNvSpPr/>
            <p:nvPr/>
          </p:nvSpPr>
          <p:spPr>
            <a:xfrm>
              <a:off x="6731875" y="2478157"/>
              <a:ext cx="719959" cy="37242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5BC5820E-E664-4919-ADFC-6784575D2C46}"/>
                </a:ext>
              </a:extLst>
            </p:cNvPr>
            <p:cNvSpPr txBox="1"/>
            <p:nvPr/>
          </p:nvSpPr>
          <p:spPr>
            <a:xfrm>
              <a:off x="6482254" y="2116363"/>
              <a:ext cx="29954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/>
                <a:t>a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76E9ED06-CB18-4E90-9A68-72AA12DD34B9}"/>
                </a:ext>
              </a:extLst>
            </p:cNvPr>
            <p:cNvSpPr txBox="1"/>
            <p:nvPr/>
          </p:nvSpPr>
          <p:spPr>
            <a:xfrm>
              <a:off x="7485991" y="2120483"/>
              <a:ext cx="29954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/>
                <a:t>b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EAACC04A-ABD5-4DE2-A787-82E2892FBAA4}"/>
                </a:ext>
              </a:extLst>
            </p:cNvPr>
            <p:cNvSpPr txBox="1"/>
            <p:nvPr/>
          </p:nvSpPr>
          <p:spPr>
            <a:xfrm>
              <a:off x="6723987" y="2489815"/>
              <a:ext cx="7436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/>
                <a:t>10.5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E4CD027F-F209-48BE-A01B-1BFF8257AAC1}"/>
                </a:ext>
              </a:extLst>
            </p:cNvPr>
            <p:cNvSpPr txBox="1"/>
            <p:nvPr/>
          </p:nvSpPr>
          <p:spPr>
            <a:xfrm>
              <a:off x="7662038" y="2498582"/>
              <a:ext cx="7436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/>
                <a:t>7.8</a:t>
              </a: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61A5B6F5-3E79-42EA-99F7-E16DA9A6C46F}"/>
                </a:ext>
              </a:extLst>
            </p:cNvPr>
            <p:cNvSpPr/>
            <p:nvPr/>
          </p:nvSpPr>
          <p:spPr>
            <a:xfrm>
              <a:off x="7662038" y="2478156"/>
              <a:ext cx="719959" cy="37242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CE5A6D34-3DAF-4683-93C8-DCA54EE79687}"/>
              </a:ext>
            </a:extLst>
          </p:cNvPr>
          <p:cNvSpPr txBox="1"/>
          <p:nvPr/>
        </p:nvSpPr>
        <p:spPr>
          <a:xfrm>
            <a:off x="6858013" y="3314191"/>
            <a:ext cx="16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3.2 and 2.0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E03C0F8-45CB-412A-AC71-C067AE48AEC7}"/>
              </a:ext>
            </a:extLst>
          </p:cNvPr>
          <p:cNvSpPr txBox="1"/>
          <p:nvPr/>
        </p:nvSpPr>
        <p:spPr>
          <a:xfrm>
            <a:off x="6808089" y="5048440"/>
            <a:ext cx="7436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3.2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63FC719-6436-4262-B1B8-E4CB1293082F}"/>
              </a:ext>
            </a:extLst>
          </p:cNvPr>
          <p:cNvSpPr txBox="1"/>
          <p:nvPr/>
        </p:nvSpPr>
        <p:spPr>
          <a:xfrm>
            <a:off x="6478319" y="2944859"/>
            <a:ext cx="21309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Actual parameters: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28F5038-8235-40C4-A4C5-0C827E6AE08F}"/>
              </a:ext>
            </a:extLst>
          </p:cNvPr>
          <p:cNvSpPr txBox="1"/>
          <p:nvPr/>
        </p:nvSpPr>
        <p:spPr>
          <a:xfrm>
            <a:off x="7722484" y="5048440"/>
            <a:ext cx="7436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2.0</a:t>
            </a: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AE9544D1-B5C3-43E4-9D39-B427F05739A7}"/>
              </a:ext>
            </a:extLst>
          </p:cNvPr>
          <p:cNvGrpSpPr/>
          <p:nvPr/>
        </p:nvGrpSpPr>
        <p:grpSpPr>
          <a:xfrm>
            <a:off x="6558467" y="4364521"/>
            <a:ext cx="2364815" cy="1044690"/>
            <a:chOff x="6558467" y="4364521"/>
            <a:chExt cx="2364815" cy="1044690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4F2D32DA-B207-4287-9079-C27426361643}"/>
                </a:ext>
              </a:extLst>
            </p:cNvPr>
            <p:cNvSpPr/>
            <p:nvPr/>
          </p:nvSpPr>
          <p:spPr>
            <a:xfrm>
              <a:off x="6808089" y="5036782"/>
              <a:ext cx="719959" cy="37242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AD30D454-326B-4049-8AF1-F682A14958CA}"/>
                </a:ext>
              </a:extLst>
            </p:cNvPr>
            <p:cNvSpPr txBox="1"/>
            <p:nvPr/>
          </p:nvSpPr>
          <p:spPr>
            <a:xfrm>
              <a:off x="6558468" y="4674988"/>
              <a:ext cx="29954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/>
                <a:t>x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26E3FB98-1D46-47E8-A3BD-784CDB4FC0EB}"/>
                </a:ext>
              </a:extLst>
            </p:cNvPr>
            <p:cNvSpPr txBox="1"/>
            <p:nvPr/>
          </p:nvSpPr>
          <p:spPr>
            <a:xfrm>
              <a:off x="7562205" y="4679108"/>
              <a:ext cx="29954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/>
                <a:t>y</a:t>
              </a:r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9B894007-AD25-4FB4-A8AF-09138557F5B5}"/>
                </a:ext>
              </a:extLst>
            </p:cNvPr>
            <p:cNvSpPr/>
            <p:nvPr/>
          </p:nvSpPr>
          <p:spPr>
            <a:xfrm>
              <a:off x="7738252" y="5036781"/>
              <a:ext cx="719959" cy="37242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B8F8E22A-B71D-433D-85B5-D0E926A1B2DF}"/>
                </a:ext>
              </a:extLst>
            </p:cNvPr>
            <p:cNvSpPr txBox="1"/>
            <p:nvPr/>
          </p:nvSpPr>
          <p:spPr>
            <a:xfrm>
              <a:off x="6558467" y="4364521"/>
              <a:ext cx="236481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>
                  <a:solidFill>
                    <a:srgbClr val="0000FF"/>
                  </a:solidFill>
                </a:rPr>
                <a:t>Formal parameters:</a:t>
              </a:r>
            </a:p>
          </p:txBody>
        </p:sp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9573B6C4-AE50-4D28-A39A-1C9BCB2F20D6}"/>
              </a:ext>
            </a:extLst>
          </p:cNvPr>
          <p:cNvSpPr txBox="1"/>
          <p:nvPr/>
        </p:nvSpPr>
        <p:spPr>
          <a:xfrm>
            <a:off x="6802847" y="5026813"/>
            <a:ext cx="7436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10.5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432C2627-B8EC-403D-A308-D82B2A347A1C}"/>
              </a:ext>
            </a:extLst>
          </p:cNvPr>
          <p:cNvSpPr txBox="1"/>
          <p:nvPr/>
        </p:nvSpPr>
        <p:spPr>
          <a:xfrm>
            <a:off x="7722483" y="5036781"/>
            <a:ext cx="7436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18.3</a:t>
            </a: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F52EC218-6B34-4BC6-985B-265D9D3436F7}"/>
              </a:ext>
            </a:extLst>
          </p:cNvPr>
          <p:cNvCxnSpPr/>
          <p:nvPr/>
        </p:nvCxnSpPr>
        <p:spPr>
          <a:xfrm>
            <a:off x="296525" y="3287854"/>
            <a:ext cx="378373" cy="0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883C03BB-E704-4C30-B8E8-9A3150F8B46A}"/>
              </a:ext>
            </a:extLst>
          </p:cNvPr>
          <p:cNvSpPr txBox="1"/>
          <p:nvPr/>
        </p:nvSpPr>
        <p:spPr>
          <a:xfrm>
            <a:off x="6758148" y="3314191"/>
            <a:ext cx="17854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10.5 and 18.3</a:t>
            </a:r>
          </a:p>
        </p:txBody>
      </p:sp>
    </p:spTree>
    <p:extLst>
      <p:ext uri="{BB962C8B-B14F-4D97-AF65-F5344CB8AC3E}">
        <p14:creationId xmlns:p14="http://schemas.microsoft.com/office/powerpoint/2010/main" val="267696529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5" grpId="1"/>
      <p:bldP spid="26" grpId="0"/>
      <p:bldP spid="26" grpId="1"/>
      <p:bldP spid="27" grpId="0"/>
      <p:bldP spid="28" grpId="0"/>
      <p:bldP spid="28" grpId="1"/>
      <p:bldP spid="35" grpId="0"/>
      <p:bldP spid="36" grpId="0"/>
      <p:bldP spid="3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#4: Pointers and Functions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4. Pass-by-Value and Scope Rule </a:t>
            </a:r>
            <a:r>
              <a:rPr lang="en-SG" sz="3200" dirty="0">
                <a:solidFill>
                  <a:srgbClr val="0000FF"/>
                </a:solidFill>
                <a:latin typeface="+mn-lt"/>
              </a:rPr>
              <a:t>(2/4)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</a:t>
            </a:fld>
            <a:endParaRPr dirty="0"/>
          </a:p>
        </p:txBody>
      </p:sp>
      <p:sp>
        <p:nvSpPr>
          <p:cNvPr id="40" name="Content Placeholder 5">
            <a:extLst>
              <a:ext uri="{FF2B5EF4-FFF2-40B4-BE49-F238E27FC236}">
                <a16:creationId xmlns:a16="http://schemas.microsoft.com/office/drawing/2014/main" id="{9B7A3CEF-701A-42A0-92CE-29D92649CE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375" y="1187452"/>
            <a:ext cx="8229600" cy="5143900"/>
          </a:xfrm>
        </p:spPr>
        <p:txBody>
          <a:bodyPr>
            <a:no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GB" sz="2000" dirty="0"/>
              <a:t>Formal parameters are local to the function they are declared in. 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GB" sz="2000" dirty="0"/>
              <a:t>Variables declared within the function are also local to the function.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GB" sz="2000" dirty="0">
                <a:solidFill>
                  <a:srgbClr val="0000FF"/>
                </a:solidFill>
              </a:rPr>
              <a:t>Local parameters and variables are only accessible in the function they are declared </a:t>
            </a:r>
            <a:r>
              <a:rPr lang="en-GB" sz="2000" dirty="0"/>
              <a:t>– </a:t>
            </a:r>
            <a:r>
              <a:rPr lang="en-GB" sz="2000" dirty="0">
                <a:solidFill>
                  <a:srgbClr val="C00000"/>
                </a:solidFill>
              </a:rPr>
              <a:t>scope rule</a:t>
            </a:r>
            <a:r>
              <a:rPr lang="en-GB" sz="2000" dirty="0"/>
              <a:t>.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GB" sz="2000" dirty="0"/>
              <a:t>When a function is called, an activation record is created in the call stack, and memory is allocated for the local parameters and variables of the function.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GB" sz="2000" dirty="0"/>
              <a:t>Once the function is done, the activation record is removed, and memory allocated for the local parameters and variables is released.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GB" sz="2000" dirty="0"/>
              <a:t>Hence, local parameters and variables of a function exist in memory only during the execution of the function. They are called </a:t>
            </a:r>
            <a:r>
              <a:rPr lang="en-GB" sz="2000" dirty="0">
                <a:solidFill>
                  <a:srgbClr val="0000FF"/>
                </a:solidFill>
              </a:rPr>
              <a:t>automatic variables</a:t>
            </a:r>
            <a:r>
              <a:rPr lang="en-GB" sz="2000" dirty="0"/>
              <a:t>.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GB" sz="2000" dirty="0"/>
              <a:t>In contrast, </a:t>
            </a:r>
            <a:r>
              <a:rPr lang="en-GB" sz="2000" dirty="0">
                <a:solidFill>
                  <a:srgbClr val="0000FF"/>
                </a:solidFill>
              </a:rPr>
              <a:t>static variables </a:t>
            </a:r>
            <a:r>
              <a:rPr lang="en-GB" sz="2000" dirty="0"/>
              <a:t>exist in the memory even after the function is executed.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99854498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#4: Pointers and Functions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4. Pass-by-Value and Scope Rule </a:t>
            </a:r>
            <a:r>
              <a:rPr lang="en-SG" sz="3200" dirty="0">
                <a:solidFill>
                  <a:srgbClr val="0000FF"/>
                </a:solidFill>
                <a:latin typeface="+mn-lt"/>
              </a:rPr>
              <a:t>(3/4)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5</a:t>
            </a:fld>
            <a:endParaRPr dirty="0"/>
          </a:p>
        </p:txBody>
      </p:sp>
      <p:sp>
        <p:nvSpPr>
          <p:cNvPr id="8" name="Content Placeholder 5">
            <a:extLst>
              <a:ext uri="{FF2B5EF4-FFF2-40B4-BE49-F238E27FC236}">
                <a16:creationId xmlns:a16="http://schemas.microsoft.com/office/drawing/2014/main" id="{DC920BE1-7C56-4A46-8A83-9DF8931704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375" y="1327124"/>
            <a:ext cx="8229600" cy="573109"/>
          </a:xfrm>
        </p:spPr>
        <p:txBody>
          <a:bodyPr>
            <a:no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GB" dirty="0"/>
              <a:t>What’s wrong with this code?</a:t>
            </a:r>
            <a:endParaRPr lang="en-US" dirty="0"/>
          </a:p>
        </p:txBody>
      </p:sp>
      <p:sp>
        <p:nvSpPr>
          <p:cNvPr id="9" name="[TextBox 1]">
            <a:extLst>
              <a:ext uri="{FF2B5EF4-FFF2-40B4-BE49-F238E27FC236}">
                <a16:creationId xmlns:a16="http://schemas.microsoft.com/office/drawing/2014/main" id="{8A2E0B88-A1F9-456E-A0D9-F059E956880B}"/>
              </a:ext>
            </a:extLst>
          </p:cNvPr>
          <p:cNvSpPr txBox="1"/>
          <p:nvPr/>
        </p:nvSpPr>
        <p:spPr>
          <a:xfrm>
            <a:off x="1091821" y="2006662"/>
            <a:ext cx="3207223" cy="2862322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20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f(</a:t>
            </a:r>
            <a:r>
              <a:rPr lang="en-US" sz="20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endParaRPr lang="en-US" sz="1000" b="1">
              <a:solidFill>
                <a:srgbClr val="0000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20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 main(</a:t>
            </a:r>
            <a:r>
              <a:rPr lang="en-US" sz="20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  <a:endParaRPr lang="en-US" sz="11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 a; </a:t>
            </a:r>
            <a:endParaRPr lang="en-US" sz="11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	...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endParaRPr lang="en-US" sz="1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20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 f(</a:t>
            </a:r>
            <a:r>
              <a:rPr lang="en-US" sz="20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 x) {</a:t>
            </a: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 a + x;</a:t>
            </a: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B0FC2D0-B517-436F-937E-8C261AB1ACCD}"/>
              </a:ext>
            </a:extLst>
          </p:cNvPr>
          <p:cNvSpPr txBox="1"/>
          <p:nvPr/>
        </p:nvSpPr>
        <p:spPr>
          <a:xfrm>
            <a:off x="4599294" y="2333639"/>
            <a:ext cx="3930557" cy="1569660"/>
          </a:xfrm>
          <a:prstGeom prst="rect">
            <a:avLst/>
          </a:prstGeom>
          <a:solidFill>
            <a:srgbClr val="E6E6E6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i="1"/>
              <a:t>Answer:</a:t>
            </a:r>
          </a:p>
          <a:p>
            <a:r>
              <a:rPr lang="en-US" sz="2400"/>
              <a:t>Variable </a:t>
            </a:r>
            <a:r>
              <a:rPr lang="en-US" sz="2400">
                <a:solidFill>
                  <a:srgbClr val="C00000"/>
                </a:solidFill>
              </a:rPr>
              <a:t>a</a:t>
            </a:r>
            <a:r>
              <a:rPr lang="en-US" sz="2400"/>
              <a:t> is local to </a:t>
            </a:r>
            <a:r>
              <a:rPr lang="en-US" sz="2400">
                <a:solidFill>
                  <a:srgbClr val="0000FF"/>
                </a:solidFill>
              </a:rPr>
              <a:t>main()</a:t>
            </a:r>
            <a:r>
              <a:rPr lang="en-US" sz="2400"/>
              <a:t>, not </a:t>
            </a:r>
            <a:r>
              <a:rPr lang="en-US" sz="2400">
                <a:solidFill>
                  <a:srgbClr val="0000FF"/>
                </a:solidFill>
              </a:rPr>
              <a:t>f()</a:t>
            </a:r>
            <a:r>
              <a:rPr lang="en-US" sz="2400"/>
              <a:t>. Hence, variable </a:t>
            </a:r>
            <a:r>
              <a:rPr lang="en-US" sz="2400">
                <a:solidFill>
                  <a:srgbClr val="C00000"/>
                </a:solidFill>
              </a:rPr>
              <a:t>a</a:t>
            </a:r>
            <a:r>
              <a:rPr lang="en-US" sz="2400"/>
              <a:t> cannot be used in </a:t>
            </a:r>
            <a:r>
              <a:rPr lang="en-US" sz="2400">
                <a:solidFill>
                  <a:srgbClr val="0000FF"/>
                </a:solidFill>
              </a:rPr>
              <a:t>f()</a:t>
            </a:r>
            <a:r>
              <a:rPr lang="en-US" sz="2400"/>
              <a:t>.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69688AAE-528B-4147-A5E2-02F8F5ABE345}"/>
              </a:ext>
            </a:extLst>
          </p:cNvPr>
          <p:cNvSpPr/>
          <p:nvPr/>
        </p:nvSpPr>
        <p:spPr>
          <a:xfrm>
            <a:off x="2354238" y="4162103"/>
            <a:ext cx="341194" cy="313898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A1E1861-97D9-4E4D-A1F0-4CC06CF3842E}"/>
              </a:ext>
            </a:extLst>
          </p:cNvPr>
          <p:cNvSpPr txBox="1"/>
          <p:nvPr/>
        </p:nvSpPr>
        <p:spPr>
          <a:xfrm>
            <a:off x="322025" y="6400169"/>
            <a:ext cx="3153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ym typeface="Wingdings" panose="05000000000000000000" pitchFamily="2" charset="2"/>
              </a:rPr>
              <a:t>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03958278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#4: Pointers and Functions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4. Pass-by-Value and Scope Rule </a:t>
            </a:r>
            <a:r>
              <a:rPr lang="en-SG" sz="3200" dirty="0">
                <a:solidFill>
                  <a:srgbClr val="0000FF"/>
                </a:solidFill>
                <a:latin typeface="+mn-lt"/>
              </a:rPr>
              <a:t>(4/4)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6</a:t>
            </a:fld>
            <a:endParaRPr dirty="0"/>
          </a:p>
        </p:txBody>
      </p:sp>
      <p:sp>
        <p:nvSpPr>
          <p:cNvPr id="15" name="Content Placeholder 5">
            <a:extLst>
              <a:ext uri="{FF2B5EF4-FFF2-40B4-BE49-F238E27FC236}">
                <a16:creationId xmlns:a16="http://schemas.microsoft.com/office/drawing/2014/main" id="{860AA1D9-A42A-4DD8-AE36-17456AC8A5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375" y="1187451"/>
            <a:ext cx="8229600" cy="573109"/>
          </a:xfrm>
        </p:spPr>
        <p:txBody>
          <a:bodyPr>
            <a:no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GB"/>
              <a:t>Trace this code by hand and write out its output.</a:t>
            </a:r>
            <a:endParaRPr lang="en-US" dirty="0"/>
          </a:p>
        </p:txBody>
      </p:sp>
      <p:sp>
        <p:nvSpPr>
          <p:cNvPr id="16" name="[TextBox 1]">
            <a:extLst>
              <a:ext uri="{FF2B5EF4-FFF2-40B4-BE49-F238E27FC236}">
                <a16:creationId xmlns:a16="http://schemas.microsoft.com/office/drawing/2014/main" id="{85472F83-4804-4D8C-A570-F828BC9324AF}"/>
              </a:ext>
            </a:extLst>
          </p:cNvPr>
          <p:cNvSpPr txBox="1"/>
          <p:nvPr/>
        </p:nvSpPr>
        <p:spPr>
          <a:xfrm>
            <a:off x="2255930" y="2017026"/>
            <a:ext cx="6289358" cy="4154984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1600" b="1">
                <a:solidFill>
                  <a:srgbClr val="99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&lt;stdio.h&gt;</a:t>
            </a: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16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g(</a:t>
            </a:r>
            <a:r>
              <a:rPr lang="en-US" sz="16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16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int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endParaRPr lang="en-US" sz="800" b="1">
              <a:solidFill>
                <a:srgbClr val="0000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16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main(</a:t>
            </a:r>
            <a:r>
              <a:rPr lang="en-US" sz="16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a = </a:t>
            </a:r>
            <a:r>
              <a:rPr lang="en-US" sz="16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, b = </a:t>
            </a:r>
            <a:r>
              <a:rPr lang="en-US" sz="16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endParaRPr lang="en-US" sz="8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	printf(</a:t>
            </a:r>
            <a:r>
              <a:rPr lang="en-US" sz="16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"In main, before: a=</a:t>
            </a:r>
            <a:r>
              <a:rPr lang="en-US" sz="16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%d</a:t>
            </a:r>
            <a:r>
              <a:rPr lang="en-US" sz="16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b=</a:t>
            </a:r>
            <a:r>
              <a:rPr lang="en-US" sz="16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%d\n</a:t>
            </a:r>
            <a:r>
              <a:rPr lang="en-US" sz="16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, a, b);</a:t>
            </a: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	g(a, b);</a:t>
            </a: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	printf(</a:t>
            </a:r>
            <a:r>
              <a:rPr lang="en-US" sz="16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"In main, after : a=</a:t>
            </a:r>
            <a:r>
              <a:rPr lang="en-US" sz="16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%d</a:t>
            </a:r>
            <a:r>
              <a:rPr lang="en-US" sz="16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b=</a:t>
            </a:r>
            <a:r>
              <a:rPr lang="en-US" sz="16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%d\n</a:t>
            </a:r>
            <a:r>
              <a:rPr lang="en-US" sz="16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, a, b);	return </a:t>
            </a:r>
            <a:r>
              <a:rPr lang="en-US" sz="16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endParaRPr lang="en-US" sz="8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16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g(</a:t>
            </a:r>
            <a:r>
              <a:rPr lang="en-US" sz="16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a, </a:t>
            </a:r>
            <a:r>
              <a:rPr lang="en-US" sz="16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b) {</a:t>
            </a: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	printf(</a:t>
            </a:r>
            <a:r>
              <a:rPr lang="en-US" sz="16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"In g, before: a=</a:t>
            </a:r>
            <a:r>
              <a:rPr lang="en-US" sz="16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%d</a:t>
            </a:r>
            <a:r>
              <a:rPr lang="en-US" sz="16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b=</a:t>
            </a:r>
            <a:r>
              <a:rPr lang="en-US" sz="16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%d\n</a:t>
            </a:r>
            <a:r>
              <a:rPr lang="en-US" sz="16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, a, b);</a:t>
            </a: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	a = </a:t>
            </a:r>
            <a:r>
              <a:rPr lang="en-US" sz="16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100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+ a;</a:t>
            </a: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	b = </a:t>
            </a:r>
            <a:r>
              <a:rPr lang="en-US" sz="16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200 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+ b; </a:t>
            </a: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	printf(</a:t>
            </a:r>
            <a:r>
              <a:rPr lang="en-US" sz="16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"In g, after : a=</a:t>
            </a:r>
            <a:r>
              <a:rPr lang="en-US" sz="16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%d</a:t>
            </a:r>
            <a:r>
              <a:rPr lang="en-US" sz="16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b=</a:t>
            </a:r>
            <a:r>
              <a:rPr lang="en-US" sz="16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%d\n</a:t>
            </a:r>
            <a:r>
              <a:rPr lang="en-US" sz="16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, a, b);</a:t>
            </a: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4DA1EFE-8458-4BBB-9005-8CCF69D7E827}"/>
              </a:ext>
            </a:extLst>
          </p:cNvPr>
          <p:cNvSpPr txBox="1"/>
          <p:nvPr/>
        </p:nvSpPr>
        <p:spPr>
          <a:xfrm>
            <a:off x="5046987" y="1647253"/>
            <a:ext cx="3916908" cy="36933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 main, before: a=2, b=3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47F1626-4C9C-4DC0-95B9-84BDC4A39981}"/>
              </a:ext>
            </a:extLst>
          </p:cNvPr>
          <p:cNvSpPr txBox="1"/>
          <p:nvPr/>
        </p:nvSpPr>
        <p:spPr>
          <a:xfrm>
            <a:off x="5046987" y="2016585"/>
            <a:ext cx="3916908" cy="36933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 g, before: a=2, b=3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E95A5A1-7632-42CB-B968-6740A4C00BA0}"/>
              </a:ext>
            </a:extLst>
          </p:cNvPr>
          <p:cNvSpPr txBox="1"/>
          <p:nvPr/>
        </p:nvSpPr>
        <p:spPr>
          <a:xfrm>
            <a:off x="5046987" y="2384994"/>
            <a:ext cx="3916908" cy="36933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 g, after : a=102, b=203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7DFF49D-4E2D-402B-95CF-7A4035CA8BC9}"/>
              </a:ext>
            </a:extLst>
          </p:cNvPr>
          <p:cNvSpPr txBox="1"/>
          <p:nvPr/>
        </p:nvSpPr>
        <p:spPr>
          <a:xfrm>
            <a:off x="5046987" y="2752962"/>
            <a:ext cx="3916908" cy="36933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 main, after : a=2, b=3</a:t>
            </a:r>
          </a:p>
        </p:txBody>
      </p:sp>
      <p:cxnSp>
        <p:nvCxnSpPr>
          <p:cNvPr id="22" name="[Straight Arrow Connector 2]">
            <a:extLst>
              <a:ext uri="{FF2B5EF4-FFF2-40B4-BE49-F238E27FC236}">
                <a16:creationId xmlns:a16="http://schemas.microsoft.com/office/drawing/2014/main" id="{E03E44C6-0513-447D-BCF5-AA9E1E6D6239}"/>
              </a:ext>
            </a:extLst>
          </p:cNvPr>
          <p:cNvCxnSpPr/>
          <p:nvPr/>
        </p:nvCxnSpPr>
        <p:spPr>
          <a:xfrm>
            <a:off x="2255930" y="3437450"/>
            <a:ext cx="287757" cy="0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[Straight Arrow Connector 2]">
            <a:extLst>
              <a:ext uri="{FF2B5EF4-FFF2-40B4-BE49-F238E27FC236}">
                <a16:creationId xmlns:a16="http://schemas.microsoft.com/office/drawing/2014/main" id="{0959A1A6-0302-4C4F-822B-4DB2CB0324E9}"/>
              </a:ext>
            </a:extLst>
          </p:cNvPr>
          <p:cNvCxnSpPr/>
          <p:nvPr/>
        </p:nvCxnSpPr>
        <p:spPr>
          <a:xfrm>
            <a:off x="2255930" y="5022865"/>
            <a:ext cx="287756" cy="0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[Straight Arrow Connector 2]">
            <a:extLst>
              <a:ext uri="{FF2B5EF4-FFF2-40B4-BE49-F238E27FC236}">
                <a16:creationId xmlns:a16="http://schemas.microsoft.com/office/drawing/2014/main" id="{603CF282-1FFF-4B19-B0D4-73E3A7C796A9}"/>
              </a:ext>
            </a:extLst>
          </p:cNvPr>
          <p:cNvCxnSpPr/>
          <p:nvPr/>
        </p:nvCxnSpPr>
        <p:spPr>
          <a:xfrm>
            <a:off x="2255930" y="5734823"/>
            <a:ext cx="287756" cy="0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[Straight Arrow Connector 2]">
            <a:extLst>
              <a:ext uri="{FF2B5EF4-FFF2-40B4-BE49-F238E27FC236}">
                <a16:creationId xmlns:a16="http://schemas.microsoft.com/office/drawing/2014/main" id="{A7218342-BACB-49BB-95C8-300066B91F89}"/>
              </a:ext>
            </a:extLst>
          </p:cNvPr>
          <p:cNvCxnSpPr/>
          <p:nvPr/>
        </p:nvCxnSpPr>
        <p:spPr>
          <a:xfrm>
            <a:off x="2255930" y="3922135"/>
            <a:ext cx="287757" cy="0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2906F215-9D8F-4797-A40E-C8C8F50553A1}"/>
              </a:ext>
            </a:extLst>
          </p:cNvPr>
          <p:cNvSpPr txBox="1"/>
          <p:nvPr/>
        </p:nvSpPr>
        <p:spPr>
          <a:xfrm>
            <a:off x="717386" y="6400169"/>
            <a:ext cx="3153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ym typeface="Wingdings" panose="05000000000000000000" pitchFamily="2" charset="2"/>
              </a:rPr>
              <a:t></a:t>
            </a:r>
            <a:endParaRPr lang="en-US" sz="1600" dirty="0"/>
          </a:p>
        </p:txBody>
      </p:sp>
      <p:sp>
        <p:nvSpPr>
          <p:cNvPr id="27" name="[TextBox 15]">
            <a:extLst>
              <a:ext uri="{FF2B5EF4-FFF2-40B4-BE49-F238E27FC236}">
                <a16:creationId xmlns:a16="http://schemas.microsoft.com/office/drawing/2014/main" id="{814EBA0B-B645-456C-A041-B335D428C051}"/>
              </a:ext>
            </a:extLst>
          </p:cNvPr>
          <p:cNvSpPr txBox="1"/>
          <p:nvPr/>
        </p:nvSpPr>
        <p:spPr>
          <a:xfrm>
            <a:off x="6962237" y="5987344"/>
            <a:ext cx="1728848" cy="369332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PassByValue.c</a:t>
            </a:r>
            <a:endParaRPr lang="en-SG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5A101F72-6A4C-41C6-8F20-B5CFAD45DCB2}"/>
              </a:ext>
            </a:extLst>
          </p:cNvPr>
          <p:cNvGrpSpPr/>
          <p:nvPr/>
        </p:nvGrpSpPr>
        <p:grpSpPr>
          <a:xfrm>
            <a:off x="587375" y="1760560"/>
            <a:ext cx="1668555" cy="1754326"/>
            <a:chOff x="192014" y="1760560"/>
            <a:chExt cx="1668555" cy="1754326"/>
          </a:xfrm>
        </p:grpSpPr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C08A37B3-D55F-4301-B56E-2C97156E589B}"/>
                </a:ext>
              </a:extLst>
            </p:cNvPr>
            <p:cNvSpPr txBox="1"/>
            <p:nvPr/>
          </p:nvSpPr>
          <p:spPr>
            <a:xfrm>
              <a:off x="192014" y="1760560"/>
              <a:ext cx="1449859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>
                  <a:solidFill>
                    <a:schemeClr val="accent3">
                      <a:lumMod val="75000"/>
                    </a:schemeClr>
                  </a:solidFill>
                </a:rPr>
                <a:t>A void function is a function that does not return any value.</a:t>
              </a:r>
            </a:p>
          </p:txBody>
        </p:sp>
        <p:cxnSp>
          <p:nvCxnSpPr>
            <p:cNvPr id="28" name="[Straight Arrow Connector 2]">
              <a:extLst>
                <a:ext uri="{FF2B5EF4-FFF2-40B4-BE49-F238E27FC236}">
                  <a16:creationId xmlns:a16="http://schemas.microsoft.com/office/drawing/2014/main" id="{9D48AE29-4405-4C84-828D-8E6FB8E2B725}"/>
                </a:ext>
              </a:extLst>
            </p:cNvPr>
            <p:cNvCxnSpPr>
              <a:cxnSpLocks/>
            </p:cNvCxnSpPr>
            <p:nvPr/>
          </p:nvCxnSpPr>
          <p:spPr>
            <a:xfrm>
              <a:off x="1509639" y="2384994"/>
              <a:ext cx="350930" cy="0"/>
            </a:xfrm>
            <a:prstGeom prst="straightConnector1">
              <a:avLst/>
            </a:prstGeom>
            <a:ln w="28575">
              <a:solidFill>
                <a:schemeClr val="accent6">
                  <a:lumMod val="75000"/>
                </a:scheme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[TextBox 1]">
            <a:extLst>
              <a:ext uri="{FF2B5EF4-FFF2-40B4-BE49-F238E27FC236}">
                <a16:creationId xmlns:a16="http://schemas.microsoft.com/office/drawing/2014/main" id="{62758860-5AB1-40F5-A125-AF960821DE6A}"/>
              </a:ext>
            </a:extLst>
          </p:cNvPr>
          <p:cNvSpPr txBox="1"/>
          <p:nvPr/>
        </p:nvSpPr>
        <p:spPr>
          <a:xfrm>
            <a:off x="839022" y="4104351"/>
            <a:ext cx="642938" cy="307777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</a:p>
        </p:txBody>
      </p:sp>
      <p:sp>
        <p:nvSpPr>
          <p:cNvPr id="33" name="[TextBox 1]">
            <a:extLst>
              <a:ext uri="{FF2B5EF4-FFF2-40B4-BE49-F238E27FC236}">
                <a16:creationId xmlns:a16="http://schemas.microsoft.com/office/drawing/2014/main" id="{62758860-5AB1-40F5-A125-AF960821DE6A}"/>
              </a:ext>
            </a:extLst>
          </p:cNvPr>
          <p:cNvSpPr txBox="1"/>
          <p:nvPr/>
        </p:nvSpPr>
        <p:spPr>
          <a:xfrm>
            <a:off x="201973" y="4104351"/>
            <a:ext cx="633599" cy="307777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</a:p>
        </p:txBody>
      </p:sp>
      <p:sp>
        <p:nvSpPr>
          <p:cNvPr id="34" name="[TextBox 1]">
            <a:extLst>
              <a:ext uri="{FF2B5EF4-FFF2-40B4-BE49-F238E27FC236}">
                <a16:creationId xmlns:a16="http://schemas.microsoft.com/office/drawing/2014/main" id="{62758860-5AB1-40F5-A125-AF960821DE6A}"/>
              </a:ext>
            </a:extLst>
          </p:cNvPr>
          <p:cNvSpPr txBox="1"/>
          <p:nvPr/>
        </p:nvSpPr>
        <p:spPr>
          <a:xfrm>
            <a:off x="1481961" y="4104351"/>
            <a:ext cx="628172" cy="307777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</p:txBody>
      </p:sp>
      <p:sp>
        <p:nvSpPr>
          <p:cNvPr id="35" name="[TextBox 1]">
            <a:extLst>
              <a:ext uri="{FF2B5EF4-FFF2-40B4-BE49-F238E27FC236}">
                <a16:creationId xmlns:a16="http://schemas.microsoft.com/office/drawing/2014/main" id="{62758860-5AB1-40F5-A125-AF960821DE6A}"/>
              </a:ext>
            </a:extLst>
          </p:cNvPr>
          <p:cNvSpPr txBox="1"/>
          <p:nvPr/>
        </p:nvSpPr>
        <p:spPr>
          <a:xfrm>
            <a:off x="839022" y="4398202"/>
            <a:ext cx="642938" cy="307777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</a:p>
        </p:txBody>
      </p:sp>
      <p:sp>
        <p:nvSpPr>
          <p:cNvPr id="36" name="[TextBox 1]">
            <a:extLst>
              <a:ext uri="{FF2B5EF4-FFF2-40B4-BE49-F238E27FC236}">
                <a16:creationId xmlns:a16="http://schemas.microsoft.com/office/drawing/2014/main" id="{62758860-5AB1-40F5-A125-AF960821DE6A}"/>
              </a:ext>
            </a:extLst>
          </p:cNvPr>
          <p:cNvSpPr txBox="1"/>
          <p:nvPr/>
        </p:nvSpPr>
        <p:spPr>
          <a:xfrm>
            <a:off x="201973" y="4398202"/>
            <a:ext cx="633599" cy="307777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</a:p>
        </p:txBody>
      </p:sp>
      <p:sp>
        <p:nvSpPr>
          <p:cNvPr id="37" name="[TextBox 1]">
            <a:extLst>
              <a:ext uri="{FF2B5EF4-FFF2-40B4-BE49-F238E27FC236}">
                <a16:creationId xmlns:a16="http://schemas.microsoft.com/office/drawing/2014/main" id="{62758860-5AB1-40F5-A125-AF960821DE6A}"/>
              </a:ext>
            </a:extLst>
          </p:cNvPr>
          <p:cNvSpPr txBox="1"/>
          <p:nvPr/>
        </p:nvSpPr>
        <p:spPr>
          <a:xfrm>
            <a:off x="1481961" y="4398202"/>
            <a:ext cx="628172" cy="307777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38" name="[TextBox 1]">
            <a:extLst>
              <a:ext uri="{FF2B5EF4-FFF2-40B4-BE49-F238E27FC236}">
                <a16:creationId xmlns:a16="http://schemas.microsoft.com/office/drawing/2014/main" id="{62758860-5AB1-40F5-A125-AF960821DE6A}"/>
              </a:ext>
            </a:extLst>
          </p:cNvPr>
          <p:cNvSpPr txBox="1"/>
          <p:nvPr/>
        </p:nvSpPr>
        <p:spPr>
          <a:xfrm>
            <a:off x="201973" y="3488797"/>
            <a:ext cx="633599" cy="307777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</a:p>
        </p:txBody>
      </p:sp>
      <p:sp>
        <p:nvSpPr>
          <p:cNvPr id="42" name="[TextBox 1]">
            <a:extLst>
              <a:ext uri="{FF2B5EF4-FFF2-40B4-BE49-F238E27FC236}">
                <a16:creationId xmlns:a16="http://schemas.microsoft.com/office/drawing/2014/main" id="{62758860-5AB1-40F5-A125-AF960821DE6A}"/>
              </a:ext>
            </a:extLst>
          </p:cNvPr>
          <p:cNvSpPr txBox="1"/>
          <p:nvPr/>
        </p:nvSpPr>
        <p:spPr>
          <a:xfrm>
            <a:off x="839022" y="5498122"/>
            <a:ext cx="642938" cy="307777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</a:p>
        </p:txBody>
      </p:sp>
      <p:sp>
        <p:nvSpPr>
          <p:cNvPr id="43" name="[TextBox 1]">
            <a:extLst>
              <a:ext uri="{FF2B5EF4-FFF2-40B4-BE49-F238E27FC236}">
                <a16:creationId xmlns:a16="http://schemas.microsoft.com/office/drawing/2014/main" id="{62758860-5AB1-40F5-A125-AF960821DE6A}"/>
              </a:ext>
            </a:extLst>
          </p:cNvPr>
          <p:cNvSpPr txBox="1"/>
          <p:nvPr/>
        </p:nvSpPr>
        <p:spPr>
          <a:xfrm>
            <a:off x="201973" y="5498122"/>
            <a:ext cx="633599" cy="307777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</a:p>
        </p:txBody>
      </p:sp>
      <p:sp>
        <p:nvSpPr>
          <p:cNvPr id="44" name="[TextBox 1]">
            <a:extLst>
              <a:ext uri="{FF2B5EF4-FFF2-40B4-BE49-F238E27FC236}">
                <a16:creationId xmlns:a16="http://schemas.microsoft.com/office/drawing/2014/main" id="{62758860-5AB1-40F5-A125-AF960821DE6A}"/>
              </a:ext>
            </a:extLst>
          </p:cNvPr>
          <p:cNvSpPr txBox="1"/>
          <p:nvPr/>
        </p:nvSpPr>
        <p:spPr>
          <a:xfrm>
            <a:off x="1481961" y="5498122"/>
            <a:ext cx="628172" cy="307777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</p:txBody>
      </p:sp>
      <p:sp>
        <p:nvSpPr>
          <p:cNvPr id="45" name="[TextBox 1]">
            <a:extLst>
              <a:ext uri="{FF2B5EF4-FFF2-40B4-BE49-F238E27FC236}">
                <a16:creationId xmlns:a16="http://schemas.microsoft.com/office/drawing/2014/main" id="{62758860-5AB1-40F5-A125-AF960821DE6A}"/>
              </a:ext>
            </a:extLst>
          </p:cNvPr>
          <p:cNvSpPr txBox="1"/>
          <p:nvPr/>
        </p:nvSpPr>
        <p:spPr>
          <a:xfrm>
            <a:off x="839022" y="5791973"/>
            <a:ext cx="642938" cy="307777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</a:p>
        </p:txBody>
      </p:sp>
      <p:sp>
        <p:nvSpPr>
          <p:cNvPr id="46" name="[TextBox 1]">
            <a:extLst>
              <a:ext uri="{FF2B5EF4-FFF2-40B4-BE49-F238E27FC236}">
                <a16:creationId xmlns:a16="http://schemas.microsoft.com/office/drawing/2014/main" id="{62758860-5AB1-40F5-A125-AF960821DE6A}"/>
              </a:ext>
            </a:extLst>
          </p:cNvPr>
          <p:cNvSpPr txBox="1"/>
          <p:nvPr/>
        </p:nvSpPr>
        <p:spPr>
          <a:xfrm>
            <a:off x="201973" y="5791973"/>
            <a:ext cx="633599" cy="307777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</a:p>
        </p:txBody>
      </p:sp>
      <p:sp>
        <p:nvSpPr>
          <p:cNvPr id="47" name="[TextBox 1]">
            <a:extLst>
              <a:ext uri="{FF2B5EF4-FFF2-40B4-BE49-F238E27FC236}">
                <a16:creationId xmlns:a16="http://schemas.microsoft.com/office/drawing/2014/main" id="{62758860-5AB1-40F5-A125-AF960821DE6A}"/>
              </a:ext>
            </a:extLst>
          </p:cNvPr>
          <p:cNvSpPr txBox="1"/>
          <p:nvPr/>
        </p:nvSpPr>
        <p:spPr>
          <a:xfrm>
            <a:off x="1481961" y="5791973"/>
            <a:ext cx="628172" cy="307777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48" name="[TextBox 1]">
            <a:extLst>
              <a:ext uri="{FF2B5EF4-FFF2-40B4-BE49-F238E27FC236}">
                <a16:creationId xmlns:a16="http://schemas.microsoft.com/office/drawing/2014/main" id="{62758860-5AB1-40F5-A125-AF960821DE6A}"/>
              </a:ext>
            </a:extLst>
          </p:cNvPr>
          <p:cNvSpPr txBox="1"/>
          <p:nvPr/>
        </p:nvSpPr>
        <p:spPr>
          <a:xfrm>
            <a:off x="201973" y="4882568"/>
            <a:ext cx="633599" cy="307777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g</a:t>
            </a:r>
          </a:p>
        </p:txBody>
      </p:sp>
      <p:cxnSp>
        <p:nvCxnSpPr>
          <p:cNvPr id="51" name="[Straight Arrow Connector 2]">
            <a:extLst>
              <a:ext uri="{FF2B5EF4-FFF2-40B4-BE49-F238E27FC236}">
                <a16:creationId xmlns:a16="http://schemas.microsoft.com/office/drawing/2014/main" id="{E03E44C6-0513-447D-BCF5-AA9E1E6D6239}"/>
              </a:ext>
            </a:extLst>
          </p:cNvPr>
          <p:cNvCxnSpPr/>
          <p:nvPr/>
        </p:nvCxnSpPr>
        <p:spPr>
          <a:xfrm>
            <a:off x="2255930" y="3674217"/>
            <a:ext cx="287757" cy="0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[TextBox 1]">
            <a:extLst>
              <a:ext uri="{FF2B5EF4-FFF2-40B4-BE49-F238E27FC236}">
                <a16:creationId xmlns:a16="http://schemas.microsoft.com/office/drawing/2014/main" id="{62758860-5AB1-40F5-A125-AF960821DE6A}"/>
              </a:ext>
            </a:extLst>
          </p:cNvPr>
          <p:cNvSpPr txBox="1"/>
          <p:nvPr/>
        </p:nvSpPr>
        <p:spPr>
          <a:xfrm>
            <a:off x="839022" y="3796574"/>
            <a:ext cx="642938" cy="307777"/>
          </a:xfrm>
          <a:prstGeom prst="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</a:p>
        </p:txBody>
      </p:sp>
      <p:sp>
        <p:nvSpPr>
          <p:cNvPr id="30" name="[TextBox 1]">
            <a:extLst>
              <a:ext uri="{FF2B5EF4-FFF2-40B4-BE49-F238E27FC236}">
                <a16:creationId xmlns:a16="http://schemas.microsoft.com/office/drawing/2014/main" id="{62758860-5AB1-40F5-A125-AF960821DE6A}"/>
              </a:ext>
            </a:extLst>
          </p:cNvPr>
          <p:cNvSpPr txBox="1"/>
          <p:nvPr/>
        </p:nvSpPr>
        <p:spPr>
          <a:xfrm>
            <a:off x="201973" y="3796574"/>
            <a:ext cx="633599" cy="307777"/>
          </a:xfrm>
          <a:prstGeom prst="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addr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1" name="[TextBox 1]">
            <a:extLst>
              <a:ext uri="{FF2B5EF4-FFF2-40B4-BE49-F238E27FC236}">
                <a16:creationId xmlns:a16="http://schemas.microsoft.com/office/drawing/2014/main" id="{62758860-5AB1-40F5-A125-AF960821DE6A}"/>
              </a:ext>
            </a:extLst>
          </p:cNvPr>
          <p:cNvSpPr txBox="1"/>
          <p:nvPr/>
        </p:nvSpPr>
        <p:spPr>
          <a:xfrm>
            <a:off x="1481961" y="3796574"/>
            <a:ext cx="628172" cy="307777"/>
          </a:xfrm>
          <a:prstGeom prst="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0" name="[TextBox 1]">
            <a:extLst>
              <a:ext uri="{FF2B5EF4-FFF2-40B4-BE49-F238E27FC236}">
                <a16:creationId xmlns:a16="http://schemas.microsoft.com/office/drawing/2014/main" id="{62758860-5AB1-40F5-A125-AF960821DE6A}"/>
              </a:ext>
            </a:extLst>
          </p:cNvPr>
          <p:cNvSpPr txBox="1"/>
          <p:nvPr/>
        </p:nvSpPr>
        <p:spPr>
          <a:xfrm>
            <a:off x="201973" y="5190345"/>
            <a:ext cx="633599" cy="307777"/>
          </a:xfrm>
          <a:prstGeom prst="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addr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2" name="[TextBox 1]">
            <a:extLst>
              <a:ext uri="{FF2B5EF4-FFF2-40B4-BE49-F238E27FC236}">
                <a16:creationId xmlns:a16="http://schemas.microsoft.com/office/drawing/2014/main" id="{62758860-5AB1-40F5-A125-AF960821DE6A}"/>
              </a:ext>
            </a:extLst>
          </p:cNvPr>
          <p:cNvSpPr txBox="1"/>
          <p:nvPr/>
        </p:nvSpPr>
        <p:spPr>
          <a:xfrm>
            <a:off x="1481961" y="5498122"/>
            <a:ext cx="628172" cy="307777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102</a:t>
            </a:r>
          </a:p>
        </p:txBody>
      </p:sp>
      <p:sp>
        <p:nvSpPr>
          <p:cNvPr id="53" name="[TextBox 1]">
            <a:extLst>
              <a:ext uri="{FF2B5EF4-FFF2-40B4-BE49-F238E27FC236}">
                <a16:creationId xmlns:a16="http://schemas.microsoft.com/office/drawing/2014/main" id="{62758860-5AB1-40F5-A125-AF960821DE6A}"/>
              </a:ext>
            </a:extLst>
          </p:cNvPr>
          <p:cNvSpPr txBox="1"/>
          <p:nvPr/>
        </p:nvSpPr>
        <p:spPr>
          <a:xfrm>
            <a:off x="1481961" y="5791973"/>
            <a:ext cx="628172" cy="307777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203</a:t>
            </a:r>
          </a:p>
        </p:txBody>
      </p:sp>
      <p:sp>
        <p:nvSpPr>
          <p:cNvPr id="41" name="[TextBox 1]">
            <a:extLst>
              <a:ext uri="{FF2B5EF4-FFF2-40B4-BE49-F238E27FC236}">
                <a16:creationId xmlns:a16="http://schemas.microsoft.com/office/drawing/2014/main" id="{62758860-5AB1-40F5-A125-AF960821DE6A}"/>
              </a:ext>
            </a:extLst>
          </p:cNvPr>
          <p:cNvSpPr txBox="1"/>
          <p:nvPr/>
        </p:nvSpPr>
        <p:spPr>
          <a:xfrm>
            <a:off x="1481961" y="5190345"/>
            <a:ext cx="628172" cy="307777"/>
          </a:xfrm>
          <a:prstGeom prst="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9" name="[TextBox 1]">
            <a:extLst>
              <a:ext uri="{FF2B5EF4-FFF2-40B4-BE49-F238E27FC236}">
                <a16:creationId xmlns:a16="http://schemas.microsoft.com/office/drawing/2014/main" id="{62758860-5AB1-40F5-A125-AF960821DE6A}"/>
              </a:ext>
            </a:extLst>
          </p:cNvPr>
          <p:cNvSpPr txBox="1"/>
          <p:nvPr/>
        </p:nvSpPr>
        <p:spPr>
          <a:xfrm>
            <a:off x="839022" y="5190345"/>
            <a:ext cx="642938" cy="307777"/>
          </a:xfrm>
          <a:prstGeom prst="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</a:p>
        </p:txBody>
      </p:sp>
    </p:spTree>
    <p:extLst>
      <p:ext uri="{BB962C8B-B14F-4D97-AF65-F5344CB8AC3E}">
        <p14:creationId xmlns:p14="http://schemas.microsoft.com/office/powerpoint/2010/main" val="251544763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500"/>
                            </p:stCondLst>
                            <p:childTnLst>
                              <p:par>
                                <p:cTn id="1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500"/>
                            </p:stCondLst>
                            <p:childTnLst>
                              <p:par>
                                <p:cTn id="16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  <p:bldP spid="20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42" grpId="0" animBg="1"/>
      <p:bldP spid="42" grpId="1" animBg="1"/>
      <p:bldP spid="43" grpId="0" animBg="1"/>
      <p:bldP spid="43" grpId="1" animBg="1"/>
      <p:bldP spid="44" grpId="0" animBg="1"/>
      <p:bldP spid="44" grpId="1" animBg="1"/>
      <p:bldP spid="45" grpId="0" animBg="1"/>
      <p:bldP spid="45" grpId="1" animBg="1"/>
      <p:bldP spid="46" grpId="0" animBg="1"/>
      <p:bldP spid="46" grpId="1" animBg="1"/>
      <p:bldP spid="47" grpId="0" animBg="1"/>
      <p:bldP spid="47" grpId="1" animBg="1"/>
      <p:bldP spid="48" grpId="0" animBg="1"/>
      <p:bldP spid="48" grpId="1" animBg="1"/>
      <p:bldP spid="29" grpId="0" animBg="1"/>
      <p:bldP spid="30" grpId="0" animBg="1"/>
      <p:bldP spid="31" grpId="0" animBg="1"/>
      <p:bldP spid="40" grpId="0" animBg="1"/>
      <p:bldP spid="40" grpId="1" animBg="1"/>
      <p:bldP spid="52" grpId="0" animBg="1"/>
      <p:bldP spid="52" grpId="1" animBg="1"/>
      <p:bldP spid="53" grpId="0" animBg="1"/>
      <p:bldP spid="53" grpId="1" animBg="1"/>
      <p:bldP spid="41" grpId="0" animBg="1"/>
      <p:bldP spid="41" grpId="1" animBg="1"/>
      <p:bldP spid="39" grpId="0" animBg="1"/>
      <p:bldP spid="39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#4: Pointers and Functions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4.1 Consequence of Pass-by-Value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7</a:t>
            </a:fld>
            <a:endParaRPr dirty="0"/>
          </a:p>
        </p:txBody>
      </p:sp>
      <p:sp>
        <p:nvSpPr>
          <p:cNvPr id="27" name="Content Placeholder 5">
            <a:extLst>
              <a:ext uri="{FF2B5EF4-FFF2-40B4-BE49-F238E27FC236}">
                <a16:creationId xmlns:a16="http://schemas.microsoft.com/office/drawing/2014/main" id="{0F975DC1-B88B-4C65-B227-0241E9B86D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375" y="1187451"/>
            <a:ext cx="8229600" cy="573109"/>
          </a:xfrm>
        </p:spPr>
        <p:txBody>
          <a:bodyPr>
            <a:no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GB" dirty="0"/>
              <a:t>Can this code be used to swap the values in 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GB" dirty="0"/>
              <a:t> and 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GB" dirty="0"/>
              <a:t>?</a:t>
            </a:r>
            <a:endParaRPr lang="en-US" dirty="0"/>
          </a:p>
        </p:txBody>
      </p:sp>
      <p:sp>
        <p:nvSpPr>
          <p:cNvPr id="28" name="[TextBox 1]">
            <a:extLst>
              <a:ext uri="{FF2B5EF4-FFF2-40B4-BE49-F238E27FC236}">
                <a16:creationId xmlns:a16="http://schemas.microsoft.com/office/drawing/2014/main" id="{83E66862-A940-4BA6-8384-7D8355FE509E}"/>
              </a:ext>
            </a:extLst>
          </p:cNvPr>
          <p:cNvSpPr txBox="1"/>
          <p:nvPr/>
        </p:nvSpPr>
        <p:spPr>
          <a:xfrm>
            <a:off x="575466" y="2017026"/>
            <a:ext cx="6289358" cy="3908762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1600" b="1" dirty="0">
                <a:solidFill>
                  <a:srgbClr val="99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b="1" dirty="0" err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sz="16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swap(</a:t>
            </a:r>
            <a:r>
              <a:rPr lang="en-US" sz="1600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endParaRPr lang="en-US" sz="800" b="1" dirty="0">
              <a:solidFill>
                <a:srgbClr val="0000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1600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main(</a:t>
            </a:r>
            <a:r>
              <a:rPr lang="en-US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a = </a:t>
            </a:r>
            <a:r>
              <a:rPr lang="en-US" sz="16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b = </a:t>
            </a:r>
            <a:r>
              <a:rPr lang="en-US" sz="16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endParaRPr lang="en-US" sz="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"In main, before: a=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%d</a:t>
            </a:r>
            <a:r>
              <a:rPr lang="en-US" sz="16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b=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%d\n</a:t>
            </a:r>
            <a:r>
              <a:rPr lang="en-US" sz="16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a, b);</a:t>
            </a: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swap(a, b);</a:t>
            </a: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"In main, after : a=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%d</a:t>
            </a:r>
            <a:r>
              <a:rPr lang="en-US" sz="16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b=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%d\n</a:t>
            </a:r>
            <a:r>
              <a:rPr lang="en-US" sz="16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a, b);	return </a:t>
            </a:r>
            <a:r>
              <a:rPr lang="en-US" sz="16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endParaRPr lang="en-US" sz="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swap(</a:t>
            </a:r>
            <a:r>
              <a:rPr lang="en-US" sz="1600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a, </a:t>
            </a:r>
            <a:r>
              <a:rPr lang="en-US" sz="1600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b) {</a:t>
            </a: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temp = a;</a:t>
            </a:r>
            <a:endParaRPr lang="en-SG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SG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a = b;</a:t>
            </a: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SG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b = temp;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36B05B0-F221-4A7F-B651-6C5C0D5E1A9E}"/>
              </a:ext>
            </a:extLst>
          </p:cNvPr>
          <p:cNvSpPr txBox="1"/>
          <p:nvPr/>
        </p:nvSpPr>
        <p:spPr>
          <a:xfrm>
            <a:off x="322025" y="6400169"/>
            <a:ext cx="3153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ym typeface="Wingdings" panose="05000000000000000000" pitchFamily="2" charset="2"/>
              </a:rPr>
              <a:t></a:t>
            </a:r>
            <a:endParaRPr lang="en-US" sz="1600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02486D8-2962-4D14-8F0A-300DBF00331C}"/>
              </a:ext>
            </a:extLst>
          </p:cNvPr>
          <p:cNvSpPr txBox="1"/>
          <p:nvPr/>
        </p:nvSpPr>
        <p:spPr>
          <a:xfrm>
            <a:off x="4339987" y="1819722"/>
            <a:ext cx="3916908" cy="36933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 main, before: a=2, b=3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1C3DF5E-425D-4341-B0BE-9642ADE8149B}"/>
              </a:ext>
            </a:extLst>
          </p:cNvPr>
          <p:cNvSpPr txBox="1"/>
          <p:nvPr/>
        </p:nvSpPr>
        <p:spPr>
          <a:xfrm>
            <a:off x="4339987" y="2189054"/>
            <a:ext cx="3916908" cy="36933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 main, after : a=2, b=3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5916FB6-B2A2-4F0A-9EF5-2B8AEBF30E02}"/>
              </a:ext>
            </a:extLst>
          </p:cNvPr>
          <p:cNvSpPr txBox="1"/>
          <p:nvPr/>
        </p:nvSpPr>
        <p:spPr>
          <a:xfrm>
            <a:off x="7008769" y="2797929"/>
            <a:ext cx="11041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3600" dirty="0">
                <a:solidFill>
                  <a:srgbClr val="C00000"/>
                </a:solidFill>
              </a:rPr>
              <a:t>No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12" name="[TextBox 15]">
            <a:extLst>
              <a:ext uri="{FF2B5EF4-FFF2-40B4-BE49-F238E27FC236}">
                <a16:creationId xmlns:a16="http://schemas.microsoft.com/office/drawing/2014/main" id="{8D74B988-CAD2-4078-B98F-33581C8A4454}"/>
              </a:ext>
            </a:extLst>
          </p:cNvPr>
          <p:cNvSpPr txBox="1"/>
          <p:nvPr/>
        </p:nvSpPr>
        <p:spPr>
          <a:xfrm>
            <a:off x="5081664" y="5728484"/>
            <a:ext cx="1927105" cy="369332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SwapIncorrect.c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32978007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#4: Pointers and Functions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400" dirty="0">
                <a:solidFill>
                  <a:srgbClr val="0000FF"/>
                </a:solidFill>
                <a:latin typeface="+mn-lt"/>
              </a:rPr>
              <a:t>5. Function with Pointer Parameters </a:t>
            </a:r>
            <a:r>
              <a:rPr lang="en-SG" sz="3200" dirty="0">
                <a:solidFill>
                  <a:srgbClr val="0000FF"/>
                </a:solidFill>
                <a:latin typeface="+mn-lt"/>
              </a:rPr>
              <a:t>(1/3)</a:t>
            </a:r>
            <a:endParaRPr lang="en-US" sz="32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8</a:t>
            </a:fld>
            <a:endParaRPr dirty="0"/>
          </a:p>
        </p:txBody>
      </p:sp>
      <p:sp>
        <p:nvSpPr>
          <p:cNvPr id="13" name="Content Placeholder 5">
            <a:extLst>
              <a:ext uri="{FF2B5EF4-FFF2-40B4-BE49-F238E27FC236}">
                <a16:creationId xmlns:a16="http://schemas.microsoft.com/office/drawing/2014/main" id="{A4FE3CE2-A6C1-44F4-A948-8522BC34A7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375" y="1260389"/>
            <a:ext cx="8229600" cy="4596714"/>
          </a:xfrm>
        </p:spPr>
        <p:txBody>
          <a:bodyPr>
            <a:norm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A function may not return any value (called a </a:t>
            </a:r>
            <a:r>
              <a:rPr lang="en-US" dirty="0">
                <a:solidFill>
                  <a:srgbClr val="C00000"/>
                </a:solidFill>
              </a:rPr>
              <a:t>void function</a:t>
            </a:r>
            <a:r>
              <a:rPr lang="en-US" dirty="0"/>
              <a:t>), or it may return a value.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All parameters and variables in a function are local to the function (</a:t>
            </a:r>
            <a:r>
              <a:rPr lang="en-US" dirty="0">
                <a:solidFill>
                  <a:srgbClr val="C00000"/>
                </a:solidFill>
              </a:rPr>
              <a:t>scope rule</a:t>
            </a:r>
            <a:r>
              <a:rPr lang="en-US" dirty="0"/>
              <a:t>).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Arguments from a caller are </a:t>
            </a:r>
            <a:r>
              <a:rPr lang="en-US" dirty="0">
                <a:solidFill>
                  <a:srgbClr val="C00000"/>
                </a:solidFill>
              </a:rPr>
              <a:t>passed by value </a:t>
            </a:r>
            <a:r>
              <a:rPr lang="en-US" dirty="0"/>
              <a:t>to a function’s parameters.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How do we then allow a function to return more than one value, or modify values of variables defined outside it?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An example is </a:t>
            </a:r>
            <a:r>
              <a:rPr lang="en-US" dirty="0">
                <a:solidFill>
                  <a:srgbClr val="0000FF"/>
                </a:solidFill>
              </a:rPr>
              <a:t>swapping two variables</a:t>
            </a:r>
            <a:r>
              <a:rPr lang="en-US" dirty="0"/>
              <a:t>. How can we write a function to do that? The previous slide shows a negative example.</a:t>
            </a:r>
          </a:p>
        </p:txBody>
      </p:sp>
    </p:spTree>
    <p:extLst>
      <p:ext uri="{BB962C8B-B14F-4D97-AF65-F5344CB8AC3E}">
        <p14:creationId xmlns:p14="http://schemas.microsoft.com/office/powerpoint/2010/main" val="81822814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#4: Pointers and Functions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400" dirty="0">
                <a:solidFill>
                  <a:srgbClr val="0000FF"/>
                </a:solidFill>
                <a:latin typeface="+mn-lt"/>
              </a:rPr>
              <a:t>5. Function with Pointer Parameters </a:t>
            </a:r>
            <a:r>
              <a:rPr lang="en-SG" sz="3200" dirty="0">
                <a:solidFill>
                  <a:srgbClr val="0000FF"/>
                </a:solidFill>
                <a:latin typeface="+mn-lt"/>
              </a:rPr>
              <a:t>(2/3)</a:t>
            </a:r>
            <a:endParaRPr lang="en-US" sz="32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9</a:t>
            </a:fld>
            <a:endParaRPr dirty="0"/>
          </a:p>
        </p:txBody>
      </p:sp>
      <p:sp>
        <p:nvSpPr>
          <p:cNvPr id="8" name="Content Placeholder 5">
            <a:extLst>
              <a:ext uri="{FF2B5EF4-FFF2-40B4-BE49-F238E27FC236}">
                <a16:creationId xmlns:a16="http://schemas.microsoft.com/office/drawing/2014/main" id="{320B09FA-E642-4207-AA25-804753683B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375" y="1187450"/>
            <a:ext cx="8229600" cy="1009840"/>
          </a:xfrm>
        </p:spPr>
        <p:txBody>
          <a:bodyPr>
            <a:norm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What happens in </a:t>
            </a:r>
            <a:r>
              <a:rPr lang="en-US" dirty="0" err="1">
                <a:solidFill>
                  <a:srgbClr val="0000FF"/>
                </a:solidFill>
              </a:rPr>
              <a:t>SwapIncorrect.c</a:t>
            </a:r>
            <a:r>
              <a:rPr lang="en-US" dirty="0"/>
              <a:t>?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It’s all about </a:t>
            </a:r>
            <a:r>
              <a:rPr lang="en-US" dirty="0">
                <a:solidFill>
                  <a:srgbClr val="C00000"/>
                </a:solidFill>
              </a:rPr>
              <a:t>pass-by-value </a:t>
            </a:r>
            <a:r>
              <a:rPr lang="en-US" dirty="0"/>
              <a:t>and</a:t>
            </a:r>
            <a:r>
              <a:rPr lang="en-US" dirty="0">
                <a:solidFill>
                  <a:srgbClr val="C00000"/>
                </a:solidFill>
              </a:rPr>
              <a:t> scope rule</a:t>
            </a:r>
            <a:r>
              <a:rPr lang="en-US" dirty="0"/>
              <a:t>!</a:t>
            </a:r>
          </a:p>
        </p:txBody>
      </p:sp>
      <p:sp>
        <p:nvSpPr>
          <p:cNvPr id="9" name="[TextBox 3]">
            <a:extLst>
              <a:ext uri="{FF2B5EF4-FFF2-40B4-BE49-F238E27FC236}">
                <a16:creationId xmlns:a16="http://schemas.microsoft.com/office/drawing/2014/main" id="{F5E1BC44-7A47-41AC-8664-D3AE636F6038}"/>
              </a:ext>
            </a:extLst>
          </p:cNvPr>
          <p:cNvSpPr txBox="1"/>
          <p:nvPr/>
        </p:nvSpPr>
        <p:spPr>
          <a:xfrm>
            <a:off x="2429302" y="2462410"/>
            <a:ext cx="15421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In main():</a:t>
            </a:r>
          </a:p>
        </p:txBody>
      </p:sp>
      <p:grpSp>
        <p:nvGrpSpPr>
          <p:cNvPr id="10" name="[Group 23]">
            <a:extLst>
              <a:ext uri="{FF2B5EF4-FFF2-40B4-BE49-F238E27FC236}">
                <a16:creationId xmlns:a16="http://schemas.microsoft.com/office/drawing/2014/main" id="{53E5DE3E-572C-49F7-A068-43A2DABCD97A}"/>
              </a:ext>
            </a:extLst>
          </p:cNvPr>
          <p:cNvGrpSpPr/>
          <p:nvPr/>
        </p:nvGrpSpPr>
        <p:grpSpPr>
          <a:xfrm>
            <a:off x="4771246" y="2425931"/>
            <a:ext cx="3119435" cy="769246"/>
            <a:chOff x="4771246" y="2158620"/>
            <a:chExt cx="3119435" cy="769246"/>
          </a:xfrm>
        </p:grpSpPr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2044E03A-847F-44F9-B2E7-C49E9CED9CD1}"/>
                </a:ext>
              </a:extLst>
            </p:cNvPr>
            <p:cNvGrpSpPr/>
            <p:nvPr/>
          </p:nvGrpSpPr>
          <p:grpSpPr>
            <a:xfrm>
              <a:off x="4771246" y="2158620"/>
              <a:ext cx="1247417" cy="769246"/>
              <a:chOff x="4771246" y="2158620"/>
              <a:chExt cx="1247417" cy="769246"/>
            </a:xfrm>
          </p:grpSpPr>
          <p:grpSp>
            <p:nvGrpSpPr>
              <p:cNvPr id="20" name="Group 19">
                <a:extLst>
                  <a:ext uri="{FF2B5EF4-FFF2-40B4-BE49-F238E27FC236}">
                    <a16:creationId xmlns:a16="http://schemas.microsoft.com/office/drawing/2014/main" id="{46C9DF48-7DAD-4E3A-ADA9-9A8549F44D82}"/>
                  </a:ext>
                </a:extLst>
              </p:cNvPr>
              <p:cNvGrpSpPr/>
              <p:nvPr/>
            </p:nvGrpSpPr>
            <p:grpSpPr>
              <a:xfrm>
                <a:off x="5172501" y="2450194"/>
                <a:ext cx="846162" cy="477672"/>
                <a:chOff x="5172501" y="2450194"/>
                <a:chExt cx="846162" cy="477672"/>
              </a:xfrm>
            </p:grpSpPr>
            <p:sp>
              <p:nvSpPr>
                <p:cNvPr id="23" name="TextBox 22">
                  <a:extLst>
                    <a:ext uri="{FF2B5EF4-FFF2-40B4-BE49-F238E27FC236}">
                      <a16:creationId xmlns:a16="http://schemas.microsoft.com/office/drawing/2014/main" id="{1651DA24-6CFF-47E4-AD94-8733CFC06093}"/>
                    </a:ext>
                  </a:extLst>
                </p:cNvPr>
                <p:cNvSpPr txBox="1"/>
                <p:nvPr/>
              </p:nvSpPr>
              <p:spPr>
                <a:xfrm>
                  <a:off x="5315803" y="2504364"/>
                  <a:ext cx="559558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/>
                    <a:t>2</a:t>
                  </a:r>
                </a:p>
              </p:txBody>
            </p:sp>
            <p:sp>
              <p:nvSpPr>
                <p:cNvPr id="24" name="Rectangle 23">
                  <a:extLst>
                    <a:ext uri="{FF2B5EF4-FFF2-40B4-BE49-F238E27FC236}">
                      <a16:creationId xmlns:a16="http://schemas.microsoft.com/office/drawing/2014/main" id="{2E5CF4FE-9D4D-4E4D-8A78-AA8DB5C5280B}"/>
                    </a:ext>
                  </a:extLst>
                </p:cNvPr>
                <p:cNvSpPr/>
                <p:nvPr/>
              </p:nvSpPr>
              <p:spPr>
                <a:xfrm>
                  <a:off x="5172501" y="2450194"/>
                  <a:ext cx="846162" cy="477672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>
                      <a:solidFill>
                        <a:schemeClr val="tx1"/>
                      </a:solidFill>
                    </a:ln>
                  </a:endParaRPr>
                </a:p>
              </p:txBody>
            </p:sp>
          </p:grp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C1672044-73B7-480A-897A-D3F9E3CB6A64}"/>
                  </a:ext>
                </a:extLst>
              </p:cNvPr>
              <p:cNvSpPr txBox="1"/>
              <p:nvPr/>
            </p:nvSpPr>
            <p:spPr>
              <a:xfrm>
                <a:off x="4771246" y="2158620"/>
                <a:ext cx="4522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a</a:t>
                </a:r>
              </a:p>
            </p:txBody>
          </p: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7DB8FF11-3992-4653-A5CD-A0D5BF595976}"/>
                </a:ext>
              </a:extLst>
            </p:cNvPr>
            <p:cNvGrpSpPr/>
            <p:nvPr/>
          </p:nvGrpSpPr>
          <p:grpSpPr>
            <a:xfrm>
              <a:off x="6663950" y="2158620"/>
              <a:ext cx="1226731" cy="769246"/>
              <a:chOff x="6663950" y="2158620"/>
              <a:chExt cx="1226731" cy="769246"/>
            </a:xfrm>
          </p:grpSpPr>
          <p:grpSp>
            <p:nvGrpSpPr>
              <p:cNvPr id="16" name="Group 15">
                <a:extLst>
                  <a:ext uri="{FF2B5EF4-FFF2-40B4-BE49-F238E27FC236}">
                    <a16:creationId xmlns:a16="http://schemas.microsoft.com/office/drawing/2014/main" id="{14125DB7-E015-49C9-A622-A63CD816A750}"/>
                  </a:ext>
                </a:extLst>
              </p:cNvPr>
              <p:cNvGrpSpPr/>
              <p:nvPr/>
            </p:nvGrpSpPr>
            <p:grpSpPr>
              <a:xfrm>
                <a:off x="7044519" y="2450194"/>
                <a:ext cx="846162" cy="477672"/>
                <a:chOff x="7044519" y="2417928"/>
                <a:chExt cx="846162" cy="477672"/>
              </a:xfrm>
            </p:grpSpPr>
            <p:sp>
              <p:nvSpPr>
                <p:cNvPr id="18" name="TextBox 17">
                  <a:extLst>
                    <a:ext uri="{FF2B5EF4-FFF2-40B4-BE49-F238E27FC236}">
                      <a16:creationId xmlns:a16="http://schemas.microsoft.com/office/drawing/2014/main" id="{7C75E93D-9006-4C01-804C-FB05BB28E67A}"/>
                    </a:ext>
                  </a:extLst>
                </p:cNvPr>
                <p:cNvSpPr txBox="1"/>
                <p:nvPr/>
              </p:nvSpPr>
              <p:spPr>
                <a:xfrm>
                  <a:off x="7187821" y="2472098"/>
                  <a:ext cx="559558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/>
                    <a:t>3</a:t>
                  </a:r>
                </a:p>
              </p:txBody>
            </p:sp>
            <p:sp>
              <p:nvSpPr>
                <p:cNvPr id="19" name="Rectangle 18">
                  <a:extLst>
                    <a:ext uri="{FF2B5EF4-FFF2-40B4-BE49-F238E27FC236}">
                      <a16:creationId xmlns:a16="http://schemas.microsoft.com/office/drawing/2014/main" id="{16CF2AB0-5276-489A-9357-757B04388074}"/>
                    </a:ext>
                  </a:extLst>
                </p:cNvPr>
                <p:cNvSpPr/>
                <p:nvPr/>
              </p:nvSpPr>
              <p:spPr>
                <a:xfrm>
                  <a:off x="7044519" y="2417928"/>
                  <a:ext cx="846162" cy="477672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>
                      <a:solidFill>
                        <a:schemeClr val="tx1"/>
                      </a:solidFill>
                    </a:ln>
                  </a:endParaRPr>
                </a:p>
              </p:txBody>
            </p:sp>
          </p:grpSp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64CC98E3-F597-411A-9037-CD7E5E3799A6}"/>
                  </a:ext>
                </a:extLst>
              </p:cNvPr>
              <p:cNvSpPr txBox="1"/>
              <p:nvPr/>
            </p:nvSpPr>
            <p:spPr>
              <a:xfrm>
                <a:off x="6663950" y="2158620"/>
                <a:ext cx="4522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b</a:t>
                </a:r>
              </a:p>
            </p:txBody>
          </p:sp>
        </p:grpSp>
      </p:grpSp>
      <p:cxnSp>
        <p:nvCxnSpPr>
          <p:cNvPr id="25" name="[Straight Connector 19]">
            <a:extLst>
              <a:ext uri="{FF2B5EF4-FFF2-40B4-BE49-F238E27FC236}">
                <a16:creationId xmlns:a16="http://schemas.microsoft.com/office/drawing/2014/main" id="{8A6C6110-407C-4938-9107-82A33D4FFEC8}"/>
              </a:ext>
            </a:extLst>
          </p:cNvPr>
          <p:cNvCxnSpPr/>
          <p:nvPr/>
        </p:nvCxnSpPr>
        <p:spPr>
          <a:xfrm>
            <a:off x="1337481" y="3501830"/>
            <a:ext cx="7369791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[TextBox 22]">
            <a:extLst>
              <a:ext uri="{FF2B5EF4-FFF2-40B4-BE49-F238E27FC236}">
                <a16:creationId xmlns:a16="http://schemas.microsoft.com/office/drawing/2014/main" id="{ACBDAF88-D4C0-4495-B3B6-C1EB5A3911D3}"/>
              </a:ext>
            </a:extLst>
          </p:cNvPr>
          <p:cNvSpPr txBox="1"/>
          <p:nvPr/>
        </p:nvSpPr>
        <p:spPr>
          <a:xfrm>
            <a:off x="2429302" y="3938642"/>
            <a:ext cx="15421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In swap():</a:t>
            </a:r>
          </a:p>
        </p:txBody>
      </p:sp>
      <p:grpSp>
        <p:nvGrpSpPr>
          <p:cNvPr id="27" name="[Group 26]">
            <a:extLst>
              <a:ext uri="{FF2B5EF4-FFF2-40B4-BE49-F238E27FC236}">
                <a16:creationId xmlns:a16="http://schemas.microsoft.com/office/drawing/2014/main" id="{92415300-7BB6-42F4-81F9-822F999CCFC0}"/>
              </a:ext>
            </a:extLst>
          </p:cNvPr>
          <p:cNvGrpSpPr/>
          <p:nvPr/>
        </p:nvGrpSpPr>
        <p:grpSpPr>
          <a:xfrm>
            <a:off x="4646447" y="3784851"/>
            <a:ext cx="3244234" cy="769246"/>
            <a:chOff x="4646447" y="2158620"/>
            <a:chExt cx="3244234" cy="769246"/>
          </a:xfrm>
        </p:grpSpPr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5B93A6F2-71BA-4D9D-A322-58AEE5A94325}"/>
                </a:ext>
              </a:extLst>
            </p:cNvPr>
            <p:cNvGrpSpPr/>
            <p:nvPr/>
          </p:nvGrpSpPr>
          <p:grpSpPr>
            <a:xfrm>
              <a:off x="4646447" y="2158620"/>
              <a:ext cx="1372216" cy="769246"/>
              <a:chOff x="4646447" y="2158620"/>
              <a:chExt cx="1372216" cy="769246"/>
            </a:xfrm>
          </p:grpSpPr>
          <p:grpSp>
            <p:nvGrpSpPr>
              <p:cNvPr id="34" name="Group 33">
                <a:extLst>
                  <a:ext uri="{FF2B5EF4-FFF2-40B4-BE49-F238E27FC236}">
                    <a16:creationId xmlns:a16="http://schemas.microsoft.com/office/drawing/2014/main" id="{4DDA5A01-C81D-4AA4-9581-09A0EF603D6E}"/>
                  </a:ext>
                </a:extLst>
              </p:cNvPr>
              <p:cNvGrpSpPr/>
              <p:nvPr/>
            </p:nvGrpSpPr>
            <p:grpSpPr>
              <a:xfrm>
                <a:off x="5172501" y="2450194"/>
                <a:ext cx="846162" cy="477672"/>
                <a:chOff x="5172501" y="2450194"/>
                <a:chExt cx="846162" cy="477672"/>
              </a:xfrm>
            </p:grpSpPr>
            <p:sp>
              <p:nvSpPr>
                <p:cNvPr id="36" name="TextBox 35">
                  <a:extLst>
                    <a:ext uri="{FF2B5EF4-FFF2-40B4-BE49-F238E27FC236}">
                      <a16:creationId xmlns:a16="http://schemas.microsoft.com/office/drawing/2014/main" id="{3A101AD2-516B-42C1-9112-FFE93F7A754D}"/>
                    </a:ext>
                  </a:extLst>
                </p:cNvPr>
                <p:cNvSpPr txBox="1"/>
                <p:nvPr/>
              </p:nvSpPr>
              <p:spPr>
                <a:xfrm>
                  <a:off x="5315803" y="2504364"/>
                  <a:ext cx="559558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/>
                    <a:t>2</a:t>
                  </a:r>
                </a:p>
              </p:txBody>
            </p:sp>
            <p:sp>
              <p:nvSpPr>
                <p:cNvPr id="37" name="Rectangle 36">
                  <a:extLst>
                    <a:ext uri="{FF2B5EF4-FFF2-40B4-BE49-F238E27FC236}">
                      <a16:creationId xmlns:a16="http://schemas.microsoft.com/office/drawing/2014/main" id="{52DABC08-B487-457A-B239-4D6632FA6667}"/>
                    </a:ext>
                  </a:extLst>
                </p:cNvPr>
                <p:cNvSpPr/>
                <p:nvPr/>
              </p:nvSpPr>
              <p:spPr>
                <a:xfrm>
                  <a:off x="5172501" y="2450194"/>
                  <a:ext cx="846162" cy="477672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>
                      <a:solidFill>
                        <a:schemeClr val="tx1"/>
                      </a:solidFill>
                    </a:ln>
                  </a:endParaRPr>
                </a:p>
              </p:txBody>
            </p:sp>
          </p:grpSp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DB41034D-44FE-43DB-A691-0B71EF43558C}"/>
                  </a:ext>
                </a:extLst>
              </p:cNvPr>
              <p:cNvSpPr txBox="1"/>
              <p:nvPr/>
            </p:nvSpPr>
            <p:spPr>
              <a:xfrm>
                <a:off x="4646447" y="2158620"/>
                <a:ext cx="669355" cy="3693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a</a:t>
                </a:r>
              </a:p>
            </p:txBody>
          </p:sp>
        </p:grp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20243E56-3970-455D-8AB8-95FCC132FDEE}"/>
                </a:ext>
              </a:extLst>
            </p:cNvPr>
            <p:cNvGrpSpPr/>
            <p:nvPr/>
          </p:nvGrpSpPr>
          <p:grpSpPr>
            <a:xfrm>
              <a:off x="6592299" y="2158620"/>
              <a:ext cx="1298382" cy="769246"/>
              <a:chOff x="6592299" y="2158620"/>
              <a:chExt cx="1298382" cy="769246"/>
            </a:xfrm>
          </p:grpSpPr>
          <p:grpSp>
            <p:nvGrpSpPr>
              <p:cNvPr id="30" name="Group 29">
                <a:extLst>
                  <a:ext uri="{FF2B5EF4-FFF2-40B4-BE49-F238E27FC236}">
                    <a16:creationId xmlns:a16="http://schemas.microsoft.com/office/drawing/2014/main" id="{4C7411A0-ED7F-4EE3-845B-818DD1782E2F}"/>
                  </a:ext>
                </a:extLst>
              </p:cNvPr>
              <p:cNvGrpSpPr/>
              <p:nvPr/>
            </p:nvGrpSpPr>
            <p:grpSpPr>
              <a:xfrm>
                <a:off x="7044519" y="2450194"/>
                <a:ext cx="846162" cy="477672"/>
                <a:chOff x="7044519" y="2417928"/>
                <a:chExt cx="846162" cy="477672"/>
              </a:xfrm>
            </p:grpSpPr>
            <p:sp>
              <p:nvSpPr>
                <p:cNvPr id="32" name="TextBox 31">
                  <a:extLst>
                    <a:ext uri="{FF2B5EF4-FFF2-40B4-BE49-F238E27FC236}">
                      <a16:creationId xmlns:a16="http://schemas.microsoft.com/office/drawing/2014/main" id="{C1ADE46C-355E-4B78-AF90-2A86742F6028}"/>
                    </a:ext>
                  </a:extLst>
                </p:cNvPr>
                <p:cNvSpPr txBox="1"/>
                <p:nvPr/>
              </p:nvSpPr>
              <p:spPr>
                <a:xfrm>
                  <a:off x="7187821" y="2472098"/>
                  <a:ext cx="559558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/>
                    <a:t>3</a:t>
                  </a:r>
                </a:p>
              </p:txBody>
            </p:sp>
            <p:sp>
              <p:nvSpPr>
                <p:cNvPr id="33" name="Rectangle 32">
                  <a:extLst>
                    <a:ext uri="{FF2B5EF4-FFF2-40B4-BE49-F238E27FC236}">
                      <a16:creationId xmlns:a16="http://schemas.microsoft.com/office/drawing/2014/main" id="{4154CAD2-307A-405F-A30C-51ED307D5EC1}"/>
                    </a:ext>
                  </a:extLst>
                </p:cNvPr>
                <p:cNvSpPr/>
                <p:nvPr/>
              </p:nvSpPr>
              <p:spPr>
                <a:xfrm>
                  <a:off x="7044519" y="2417928"/>
                  <a:ext cx="846162" cy="477672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>
                      <a:solidFill>
                        <a:schemeClr val="tx1"/>
                      </a:solidFill>
                    </a:ln>
                  </a:endParaRPr>
                </a:p>
              </p:txBody>
            </p:sp>
          </p:grpSp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487F5128-0856-4649-A037-6A7269C8E72D}"/>
                  </a:ext>
                </a:extLst>
              </p:cNvPr>
              <p:cNvSpPr txBox="1"/>
              <p:nvPr/>
            </p:nvSpPr>
            <p:spPr>
              <a:xfrm>
                <a:off x="6592299" y="2158620"/>
                <a:ext cx="595522" cy="3693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b</a:t>
                </a:r>
              </a:p>
            </p:txBody>
          </p:sp>
        </p:grpSp>
      </p:grpSp>
      <p:grpSp>
        <p:nvGrpSpPr>
          <p:cNvPr id="38" name="[Group 37]">
            <a:extLst>
              <a:ext uri="{FF2B5EF4-FFF2-40B4-BE49-F238E27FC236}">
                <a16:creationId xmlns:a16="http://schemas.microsoft.com/office/drawing/2014/main" id="{D3F9EABE-992B-4168-9DE3-FC02CF1A01DC}"/>
              </a:ext>
            </a:extLst>
          </p:cNvPr>
          <p:cNvGrpSpPr/>
          <p:nvPr/>
        </p:nvGrpSpPr>
        <p:grpSpPr>
          <a:xfrm>
            <a:off x="5315803" y="4076425"/>
            <a:ext cx="2398072" cy="430323"/>
            <a:chOff x="5315803" y="4076425"/>
            <a:chExt cx="2398072" cy="430323"/>
          </a:xfrm>
        </p:grpSpPr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93168539-6B55-4A9A-B404-3020D1F4E528}"/>
                </a:ext>
              </a:extLst>
            </p:cNvPr>
            <p:cNvCxnSpPr/>
            <p:nvPr/>
          </p:nvCxnSpPr>
          <p:spPr>
            <a:xfrm flipH="1">
              <a:off x="5315803" y="4076425"/>
              <a:ext cx="559558" cy="423502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4F40E5AF-805D-4969-8BD8-0B8C50203D68}"/>
                </a:ext>
              </a:extLst>
            </p:cNvPr>
            <p:cNvCxnSpPr/>
            <p:nvPr/>
          </p:nvCxnSpPr>
          <p:spPr>
            <a:xfrm flipH="1">
              <a:off x="7154317" y="4083246"/>
              <a:ext cx="559558" cy="423502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[Group 38]">
            <a:extLst>
              <a:ext uri="{FF2B5EF4-FFF2-40B4-BE49-F238E27FC236}">
                <a16:creationId xmlns:a16="http://schemas.microsoft.com/office/drawing/2014/main" id="{E9BDB6D2-B798-4735-AE23-2E6C25596DE1}"/>
              </a:ext>
            </a:extLst>
          </p:cNvPr>
          <p:cNvGrpSpPr/>
          <p:nvPr/>
        </p:nvGrpSpPr>
        <p:grpSpPr>
          <a:xfrm>
            <a:off x="5459105" y="4540491"/>
            <a:ext cx="2431576" cy="383822"/>
            <a:chOff x="5459105" y="4540491"/>
            <a:chExt cx="2431576" cy="383822"/>
          </a:xfrm>
        </p:grpSpPr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D02C7E5A-A9EC-4BB3-9929-06BC128EBEA8}"/>
                </a:ext>
              </a:extLst>
            </p:cNvPr>
            <p:cNvSpPr txBox="1"/>
            <p:nvPr/>
          </p:nvSpPr>
          <p:spPr>
            <a:xfrm>
              <a:off x="5459105" y="4540491"/>
              <a:ext cx="55955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3</a:t>
              </a: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AB2CA8A3-FDA9-4295-9108-755E5463064E}"/>
                </a:ext>
              </a:extLst>
            </p:cNvPr>
            <p:cNvSpPr txBox="1"/>
            <p:nvPr/>
          </p:nvSpPr>
          <p:spPr>
            <a:xfrm>
              <a:off x="7331123" y="4554981"/>
              <a:ext cx="55955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2</a:t>
              </a:r>
            </a:p>
          </p:txBody>
        </p:sp>
      </p:grpSp>
      <p:sp>
        <p:nvSpPr>
          <p:cNvPr id="44" name="Content Placeholder 5">
            <a:extLst>
              <a:ext uri="{FF2B5EF4-FFF2-40B4-BE49-F238E27FC236}">
                <a16:creationId xmlns:a16="http://schemas.microsoft.com/office/drawing/2014/main" id="{41CC960D-898F-4F1C-9600-61EDB6402F17}"/>
              </a:ext>
            </a:extLst>
          </p:cNvPr>
          <p:cNvSpPr txBox="1">
            <a:spLocks/>
          </p:cNvSpPr>
          <p:nvPr/>
        </p:nvSpPr>
        <p:spPr>
          <a:xfrm>
            <a:off x="587375" y="4967626"/>
            <a:ext cx="8229600" cy="10098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7663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No way for </a:t>
            </a:r>
            <a:r>
              <a:rPr lang="en-US" dirty="0">
                <a:solidFill>
                  <a:srgbClr val="0000FF"/>
                </a:solidFill>
              </a:rPr>
              <a:t>swap() </a:t>
            </a:r>
            <a:r>
              <a:rPr lang="en-US" dirty="0"/>
              <a:t>to modify the values of variables that are outside its scope (i.e. a and b), unless...</a:t>
            </a:r>
          </a:p>
        </p:txBody>
      </p:sp>
    </p:spTree>
    <p:extLst>
      <p:ext uri="{BB962C8B-B14F-4D97-AF65-F5344CB8AC3E}">
        <p14:creationId xmlns:p14="http://schemas.microsoft.com/office/powerpoint/2010/main" val="71937556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6" grpId="0"/>
      <p:bldP spid="4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18329</TotalTime>
  <Words>2259</Words>
  <Application>Microsoft Macintosh PowerPoint</Application>
  <PresentationFormat>On-screen Show (4:3)</PresentationFormat>
  <Paragraphs>373</Paragraphs>
  <Slides>17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Courier New</vt:lpstr>
      <vt:lpstr>Times New Roman</vt:lpstr>
      <vt:lpstr>Wingdings</vt:lpstr>
      <vt:lpstr>Clarity</vt:lpstr>
      <vt:lpstr>http://www.comp.nus.edu.sg/~cs2100/</vt:lpstr>
      <vt:lpstr>Questions?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Quiz</vt:lpstr>
      <vt:lpstr>End of File</vt:lpstr>
    </vt:vector>
  </TitlesOfParts>
  <Company>SoC, NUS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CS2100 Computer Organisation</dc:title>
  <dc:subject>Week 1</dc:subject>
  <dc:creator>Aaron Tan</dc:creator>
  <cp:lastModifiedBy>Tan Keng Yan, Colin</cp:lastModifiedBy>
  <cp:revision>1575</cp:revision>
  <cp:lastPrinted>2017-06-30T03:15:07Z</cp:lastPrinted>
  <dcterms:created xsi:type="dcterms:W3CDTF">1998-09-05T15:03:32Z</dcterms:created>
  <dcterms:modified xsi:type="dcterms:W3CDTF">2022-08-05T04:06:21Z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3</vt:i4>
  </property>
  <property fmtid="{D5CDD505-2E9C-101B-9397-08002B2CF9AE}" pid="7" name="MailAddress">
    <vt:lpwstr>tantc@comp.nus.edu.sg</vt:lpwstr>
  </property>
  <property fmtid="{D5CDD505-2E9C-101B-9397-08002B2CF9AE}" pid="8" name="HomePage">
    <vt:lpwstr>http://www.comp.nus.edu.sg/~tantc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