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8"/>
  </p:notesMasterIdLst>
  <p:handoutMasterIdLst>
    <p:handoutMasterId r:id="rId19"/>
  </p:handoutMasterIdLst>
  <p:sldIdLst>
    <p:sldId id="256" r:id="rId2"/>
    <p:sldId id="695" r:id="rId3"/>
    <p:sldId id="663" r:id="rId4"/>
    <p:sldId id="673" r:id="rId5"/>
    <p:sldId id="674" r:id="rId6"/>
    <p:sldId id="675" r:id="rId7"/>
    <p:sldId id="676" r:id="rId8"/>
    <p:sldId id="677" r:id="rId9"/>
    <p:sldId id="678" r:id="rId10"/>
    <p:sldId id="679" r:id="rId11"/>
    <p:sldId id="680" r:id="rId12"/>
    <p:sldId id="681" r:id="rId13"/>
    <p:sldId id="683" r:id="rId14"/>
    <p:sldId id="684" r:id="rId15"/>
    <p:sldId id="685" r:id="rId16"/>
    <p:sldId id="308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CCFF99"/>
    <a:srgbClr val="006600"/>
    <a:srgbClr val="E2FFC5"/>
    <a:srgbClr val="FFCCFF"/>
    <a:srgbClr val="CCCCFF"/>
    <a:srgbClr val="CCFFFF"/>
    <a:srgbClr val="A50021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2"/>
  </p:normalViewPr>
  <p:slideViewPr>
    <p:cSldViewPr snapToGrid="0">
      <p:cViewPr varScale="1">
        <p:scale>
          <a:sx n="99" d="100"/>
          <a:sy n="99" d="100"/>
        </p:scale>
        <p:origin x="146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8/6/22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9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r>
              <a:rPr lang="en-US"/>
              <a:t>NOTE: this is COPY, no aliasing</a:t>
            </a:r>
          </a:p>
        </p:txBody>
      </p:sp>
    </p:spTree>
    <p:extLst>
      <p:ext uri="{BB962C8B-B14F-4D97-AF65-F5344CB8AC3E}">
        <p14:creationId xmlns:p14="http://schemas.microsoft.com/office/powerpoint/2010/main" val="27836227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1262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r>
              <a:rPr lang="en-US"/>
              <a:t>Pass-by-value</a:t>
            </a:r>
          </a:p>
        </p:txBody>
      </p:sp>
    </p:spTree>
    <p:extLst>
      <p:ext uri="{BB962C8B-B14F-4D97-AF65-F5344CB8AC3E}">
        <p14:creationId xmlns:p14="http://schemas.microsoft.com/office/powerpoint/2010/main" val="18641321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922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08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50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382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465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653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470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2481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8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 descr="Qr code&#10;&#10;Description automatically generated">
            <a:extLst>
              <a:ext uri="{FF2B5EF4-FFF2-40B4-BE49-F238E27FC236}">
                <a16:creationId xmlns:a16="http://schemas.microsoft.com/office/drawing/2014/main" id="{89463804-7432-F2AB-A372-402AB523A8F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91726"/>
            <a:ext cx="866274" cy="86627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pp.sli.do/event/bRPtUxgykAQjjF5XBpLed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rgbClr val="C00000"/>
                </a:solidFill>
                <a:latin typeface="Calibri" panose="020F0502020204030204" pitchFamily="34" charset="0"/>
              </a:rPr>
              <a:t>Lecture #5c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>
                <a:solidFill>
                  <a:srgbClr val="C00000"/>
                </a:solidFill>
                <a:latin typeface="Calibri" panose="020F0502020204030204" pitchFamily="34" charset="0"/>
              </a:rPr>
              <a:t>Arrays, Strings and Structures</a:t>
            </a:r>
            <a:endParaRPr lang="en-US" sz="240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4.5 Example: Initializing and Accessing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grpSp>
        <p:nvGrpSpPr>
          <p:cNvPr id="15" name="Group 10">
            <a:extLst>
              <a:ext uri="{FF2B5EF4-FFF2-40B4-BE49-F238E27FC236}">
                <a16:creationId xmlns:a16="http://schemas.microsoft.com/office/drawing/2014/main" id="{E5D0FBD5-7775-41A0-A6E9-C78681AD2D9A}"/>
              </a:ext>
            </a:extLst>
          </p:cNvPr>
          <p:cNvGrpSpPr>
            <a:grpSpLocks/>
          </p:cNvGrpSpPr>
          <p:nvPr/>
        </p:nvGrpSpPr>
        <p:grpSpPr bwMode="auto">
          <a:xfrm>
            <a:off x="485776" y="1112838"/>
            <a:ext cx="7775909" cy="5292883"/>
            <a:chOff x="790832" y="1112923"/>
            <a:chExt cx="7776273" cy="5292241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00F96B6-C0EC-4B59-9936-A2FF02506AAB}"/>
                </a:ext>
              </a:extLst>
            </p:cNvPr>
            <p:cNvSpPr txBox="1"/>
            <p:nvPr/>
          </p:nvSpPr>
          <p:spPr>
            <a:xfrm>
              <a:off x="790832" y="1235145"/>
              <a:ext cx="7776273" cy="517001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400" b="1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4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400" b="1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4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2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typedef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struct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stuNum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float 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score;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 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grade;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}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result_t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2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result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_t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result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1 = {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123321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93.5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'A' 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},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         </a:t>
              </a:r>
              <a:r>
                <a:rPr lang="en-US" sz="1600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result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2;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result2.stuNum =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456654</a:t>
              </a:r>
              <a:r>
                <a:rPr lang="en-US" sz="1600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result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2.score =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62.0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result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2.grade =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'D'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0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"result1: </a:t>
              </a:r>
              <a:r>
                <a:rPr lang="en-US" sz="1600" b="1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stuNum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score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%.1f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grade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%c\n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       result1.stuNum, result1.score, result1.grade);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"result2: </a:t>
              </a:r>
              <a:r>
                <a:rPr lang="en-US" sz="1600" b="1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stuNum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score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%.1f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grade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%c\n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       result2.stuNum, result2.score, result2.grade);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16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A269AB7-F759-4653-BF29-70CC1D61C62A}"/>
                </a:ext>
              </a:extLst>
            </p:cNvPr>
            <p:cNvSpPr txBox="1"/>
            <p:nvPr/>
          </p:nvSpPr>
          <p:spPr>
            <a:xfrm>
              <a:off x="6186810" y="1112923"/>
              <a:ext cx="1906866" cy="369287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/>
                <a:t>StructureEg1.c</a:t>
              </a:r>
              <a:endParaRPr lang="en-SG"/>
            </a:p>
          </p:txBody>
        </p:sp>
      </p:grpSp>
      <p:grpSp>
        <p:nvGrpSpPr>
          <p:cNvPr id="22" name="Group 14">
            <a:extLst>
              <a:ext uri="{FF2B5EF4-FFF2-40B4-BE49-F238E27FC236}">
                <a16:creationId xmlns:a16="http://schemas.microsoft.com/office/drawing/2014/main" id="{1166ACDB-D7BC-49F0-B010-37547172E962}"/>
              </a:ext>
            </a:extLst>
          </p:cNvPr>
          <p:cNvGrpSpPr>
            <a:grpSpLocks/>
          </p:cNvGrpSpPr>
          <p:nvPr/>
        </p:nvGrpSpPr>
        <p:grpSpPr bwMode="auto">
          <a:xfrm>
            <a:off x="2771778" y="1765004"/>
            <a:ext cx="1893776" cy="1154042"/>
            <a:chOff x="3077030" y="1764985"/>
            <a:chExt cx="1893776" cy="1154701"/>
          </a:xfrm>
        </p:grpSpPr>
        <p:sp>
          <p:nvSpPr>
            <p:cNvPr id="23" name="Right Brace 9">
              <a:extLst>
                <a:ext uri="{FF2B5EF4-FFF2-40B4-BE49-F238E27FC236}">
                  <a16:creationId xmlns:a16="http://schemas.microsoft.com/office/drawing/2014/main" id="{95CE1741-6793-46E4-B27A-22EE29E133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7030" y="1764985"/>
              <a:ext cx="112101" cy="1154701"/>
            </a:xfrm>
            <a:prstGeom prst="rightBrace">
              <a:avLst>
                <a:gd name="adj1" fmla="val 40348"/>
                <a:gd name="adj2" fmla="val 52481"/>
              </a:avLst>
            </a:prstGeom>
            <a:noFill/>
            <a:ln w="1905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6E36E22-2278-40FF-AA30-E7336E301E8B}"/>
                </a:ext>
              </a:extLst>
            </p:cNvPr>
            <p:cNvSpPr txBox="1"/>
            <p:nvPr/>
          </p:nvSpPr>
          <p:spPr bwMode="auto">
            <a:xfrm>
              <a:off x="3272181" y="2171828"/>
              <a:ext cx="1698625" cy="35103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600">
                  <a:latin typeface="Arial" charset="0"/>
                  <a:cs typeface="Arial" charset="0"/>
                </a:rPr>
                <a:t>Type definition</a:t>
              </a:r>
              <a:endParaRPr lang="en-SG" sz="1600">
                <a:latin typeface="Arial" charset="0"/>
                <a:cs typeface="Arial" charset="0"/>
              </a:endParaRPr>
            </a:p>
          </p:txBody>
        </p:sp>
      </p:grpSp>
      <p:grpSp>
        <p:nvGrpSpPr>
          <p:cNvPr id="25" name="Group 19">
            <a:extLst>
              <a:ext uri="{FF2B5EF4-FFF2-40B4-BE49-F238E27FC236}">
                <a16:creationId xmlns:a16="http://schemas.microsoft.com/office/drawing/2014/main" id="{5ADA0B86-5D28-4309-B97D-CB080D26B260}"/>
              </a:ext>
            </a:extLst>
          </p:cNvPr>
          <p:cNvGrpSpPr>
            <a:grpSpLocks/>
          </p:cNvGrpSpPr>
          <p:nvPr/>
        </p:nvGrpSpPr>
        <p:grpSpPr bwMode="auto">
          <a:xfrm>
            <a:off x="3594754" y="2878176"/>
            <a:ext cx="4047148" cy="686279"/>
            <a:chOff x="3349961" y="3174744"/>
            <a:chExt cx="4047587" cy="686056"/>
          </a:xfrm>
        </p:grpSpPr>
        <p:sp>
          <p:nvSpPr>
            <p:cNvPr id="26" name="Line Callout 2 (Border and Accent Bar) 25">
              <a:extLst>
                <a:ext uri="{FF2B5EF4-FFF2-40B4-BE49-F238E27FC236}">
                  <a16:creationId xmlns:a16="http://schemas.microsoft.com/office/drawing/2014/main" id="{B8F875D1-3147-4EA8-8A38-C61DEBE80D84}"/>
                </a:ext>
              </a:extLst>
            </p:cNvPr>
            <p:cNvSpPr/>
            <p:nvPr/>
          </p:nvSpPr>
          <p:spPr bwMode="auto">
            <a:xfrm>
              <a:off x="6114709" y="3174744"/>
              <a:ext cx="1282839" cy="406268"/>
            </a:xfrm>
            <a:prstGeom prst="accentBorderCallout2">
              <a:avLst>
                <a:gd name="adj1" fmla="val 18750"/>
                <a:gd name="adj2" fmla="val -8333"/>
                <a:gd name="adj3" fmla="val 20565"/>
                <a:gd name="adj4" fmla="val -25442"/>
                <a:gd name="adj5" fmla="val 107121"/>
                <a:gd name="adj6" fmla="val -5303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2700" cap="sq" cmpd="sng" algn="ctr">
              <a:solidFill>
                <a:srgbClr val="8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600">
                  <a:latin typeface="Arial" charset="0"/>
                  <a:cs typeface="Arial" charset="0"/>
                </a:rPr>
                <a:t>Initialization</a:t>
              </a:r>
              <a:endParaRPr lang="en-SG" sz="1600">
                <a:latin typeface="Arial" charset="0"/>
                <a:cs typeface="Arial" charset="0"/>
              </a:endParaRPr>
            </a:p>
          </p:txBody>
        </p:sp>
        <p:cxnSp>
          <p:nvCxnSpPr>
            <p:cNvPr id="27" name="Straight Connector 18">
              <a:extLst>
                <a:ext uri="{FF2B5EF4-FFF2-40B4-BE49-F238E27FC236}">
                  <a16:creationId xmlns:a16="http://schemas.microsoft.com/office/drawing/2014/main" id="{3958162B-BFEB-409D-8BF2-1FDB2A55D50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349961" y="3860800"/>
              <a:ext cx="2007862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74AE461-E3C1-44E9-B250-F21BC19236BD}"/>
              </a:ext>
            </a:extLst>
          </p:cNvPr>
          <p:cNvGrpSpPr/>
          <p:nvPr/>
        </p:nvGrpSpPr>
        <p:grpSpPr>
          <a:xfrm>
            <a:off x="1038984" y="4145156"/>
            <a:ext cx="6212048" cy="1683073"/>
            <a:chOff x="1343782" y="4145156"/>
            <a:chExt cx="6212048" cy="1683073"/>
          </a:xfrm>
        </p:grpSpPr>
        <p:sp>
          <p:nvSpPr>
            <p:cNvPr id="29" name="Line Callout 2 (Border and Accent Bar) 28">
              <a:extLst>
                <a:ext uri="{FF2B5EF4-FFF2-40B4-BE49-F238E27FC236}">
                  <a16:creationId xmlns:a16="http://schemas.microsoft.com/office/drawing/2014/main" id="{F69A82AC-B21A-405E-A5D0-503F83A78ECC}"/>
                </a:ext>
              </a:extLst>
            </p:cNvPr>
            <p:cNvSpPr/>
            <p:nvPr/>
          </p:nvSpPr>
          <p:spPr bwMode="auto">
            <a:xfrm>
              <a:off x="5544949" y="4145156"/>
              <a:ext cx="1282700" cy="626139"/>
            </a:xfrm>
            <a:prstGeom prst="accentBorderCallout2">
              <a:avLst>
                <a:gd name="adj1" fmla="val 74231"/>
                <a:gd name="adj2" fmla="val -4459"/>
                <a:gd name="adj3" fmla="val 72669"/>
                <a:gd name="adj4" fmla="val -32231"/>
                <a:gd name="adj5" fmla="val 34428"/>
                <a:gd name="adj6" fmla="val -103546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2700" cap="sq" cmpd="sng" algn="ctr">
              <a:solidFill>
                <a:srgbClr val="8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600">
                  <a:latin typeface="Arial" charset="0"/>
                  <a:cs typeface="Arial" charset="0"/>
                </a:rPr>
                <a:t>Accessing members</a:t>
              </a:r>
              <a:endParaRPr lang="en-SG" sz="1600">
                <a:latin typeface="Arial" charset="0"/>
                <a:cs typeface="Arial" charset="0"/>
              </a:endParaRPr>
            </a:p>
          </p:txBody>
        </p:sp>
        <p:cxnSp>
          <p:nvCxnSpPr>
            <p:cNvPr id="30" name="Straight Connector 21">
              <a:extLst>
                <a:ext uri="{FF2B5EF4-FFF2-40B4-BE49-F238E27FC236}">
                  <a16:creationId xmlns:a16="http://schemas.microsoft.com/office/drawing/2014/main" id="{88713F5A-2BF7-4B19-A701-57550002435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124110" y="5353283"/>
              <a:ext cx="5431720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1" name="Straight Connector 23">
              <a:extLst>
                <a:ext uri="{FF2B5EF4-FFF2-40B4-BE49-F238E27FC236}">
                  <a16:creationId xmlns:a16="http://schemas.microsoft.com/office/drawing/2014/main" id="{69FF9B7E-25F0-4EA5-BE67-98BA79E7FB6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124110" y="5828229"/>
              <a:ext cx="5431720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2" name="Straight Connector 26">
              <a:extLst>
                <a:ext uri="{FF2B5EF4-FFF2-40B4-BE49-F238E27FC236}">
                  <a16:creationId xmlns:a16="http://schemas.microsoft.com/office/drawing/2014/main" id="{1AFD7034-1714-412E-B80A-480A2AD9BA0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343782" y="4232628"/>
              <a:ext cx="1664113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3" name="Straight Connector 27">
              <a:extLst>
                <a:ext uri="{FF2B5EF4-FFF2-40B4-BE49-F238E27FC236}">
                  <a16:creationId xmlns:a16="http://schemas.microsoft.com/office/drawing/2014/main" id="{329BA89B-BFA9-4669-AC7B-077F9389E9D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367511" y="4459705"/>
              <a:ext cx="1544129" cy="3981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4" name="Straight Connector 28">
              <a:extLst>
                <a:ext uri="{FF2B5EF4-FFF2-40B4-BE49-F238E27FC236}">
                  <a16:creationId xmlns:a16="http://schemas.microsoft.com/office/drawing/2014/main" id="{E9689677-3FAB-40F5-B858-F81306634A5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354853" y="4710361"/>
              <a:ext cx="1556787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596AB246-5C04-4643-8539-8201C66BA7A6}"/>
              </a:ext>
            </a:extLst>
          </p:cNvPr>
          <p:cNvSpPr txBox="1"/>
          <p:nvPr/>
        </p:nvSpPr>
        <p:spPr>
          <a:xfrm>
            <a:off x="2969547" y="1532021"/>
            <a:ext cx="5885695" cy="584775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>
                <a:latin typeface="Courier New" pitchFamily="49" charset="0"/>
                <a:cs typeface="Courier New" pitchFamily="49" charset="0"/>
              </a:rPr>
              <a:t>result1:</a:t>
            </a:r>
            <a:r>
              <a:rPr lang="en-US" sz="1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err="1">
                <a:latin typeface="Courier New" pitchFamily="49" charset="0"/>
                <a:cs typeface="Courier New" pitchFamily="49" charset="0"/>
              </a:rPr>
              <a:t>stuNum</a:t>
            </a:r>
            <a:r>
              <a:rPr lang="en-US" sz="1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123321;</a:t>
            </a:r>
            <a:r>
              <a:rPr lang="en-US" sz="1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score</a:t>
            </a:r>
            <a:r>
              <a:rPr lang="en-US" sz="1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93.5;</a:t>
            </a:r>
            <a:r>
              <a:rPr lang="en-US" sz="1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grade = A</a:t>
            </a:r>
          </a:p>
          <a:p>
            <a:pPr>
              <a:defRPr/>
            </a:pPr>
            <a:r>
              <a:rPr lang="en-US" sz="1600" b="1">
                <a:latin typeface="Courier New" pitchFamily="49" charset="0"/>
                <a:cs typeface="Courier New" pitchFamily="49" charset="0"/>
              </a:rPr>
              <a:t>result2:</a:t>
            </a:r>
            <a:r>
              <a:rPr lang="en-US" sz="1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err="1">
                <a:latin typeface="Courier New" pitchFamily="49" charset="0"/>
                <a:cs typeface="Courier New" pitchFamily="49" charset="0"/>
              </a:rPr>
              <a:t>stuNum</a:t>
            </a:r>
            <a:r>
              <a:rPr lang="en-US" sz="1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456654;</a:t>
            </a:r>
            <a:r>
              <a:rPr lang="en-US" sz="1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score</a:t>
            </a:r>
            <a:r>
              <a:rPr lang="en-US" sz="105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62.0;</a:t>
            </a:r>
            <a:r>
              <a:rPr lang="en-US" sz="1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grade = D</a:t>
            </a:r>
            <a:endParaRPr lang="en-SG" sz="16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" name="Slide Number Placeholder 6">
            <a:extLst>
              <a:ext uri="{FF2B5EF4-FFF2-40B4-BE49-F238E27FC236}">
                <a16:creationId xmlns:a16="http://schemas.microsoft.com/office/drawing/2014/main" id="{2DAFBC90-3CAA-463D-8769-5344BADFE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9298538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4.6 Reading a Structure Member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6" name="Rectangle 8">
            <a:extLst>
              <a:ext uri="{FF2B5EF4-FFF2-40B4-BE49-F238E27FC236}">
                <a16:creationId xmlns:a16="http://schemas.microsoft.com/office/drawing/2014/main" id="{AE25CCC8-ECCC-4696-94B7-2888032130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425" y="1460500"/>
            <a:ext cx="7834313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The structure members are read in individually the same way as we do for ordinary variables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Example:</a:t>
            </a:r>
            <a:endParaRPr lang="en-US" sz="2000"/>
          </a:p>
        </p:txBody>
      </p:sp>
      <p:sp>
        <p:nvSpPr>
          <p:cNvPr id="37" name="Rectangle 8">
            <a:extLst>
              <a:ext uri="{FF2B5EF4-FFF2-40B4-BE49-F238E27FC236}">
                <a16:creationId xmlns:a16="http://schemas.microsoft.com/office/drawing/2014/main" id="{93CF0122-CFF9-4E38-BAF7-20F79904C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232" y="2889250"/>
            <a:ext cx="7908757" cy="2074863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err="1">
                <a:solidFill>
                  <a:srgbClr val="C00000"/>
                </a:solidFill>
                <a:latin typeface="Courier New" pitchFamily="49" charset="0"/>
              </a:rPr>
              <a:t>result_t</a:t>
            </a:r>
            <a:r>
              <a:rPr lang="en-US" sz="2000" b="1">
                <a:latin typeface="Courier New" pitchFamily="49" charset="0"/>
              </a:rPr>
              <a:t> result1;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err="1">
                <a:latin typeface="Courier New" pitchFamily="49" charset="0"/>
              </a:rPr>
              <a:t>printf</a:t>
            </a:r>
            <a:r>
              <a:rPr lang="en-US" sz="2000" b="1">
                <a:latin typeface="Courier New" pitchFamily="49" charset="0"/>
              </a:rPr>
              <a:t>("Enter student number, score and grade: ");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err="1">
                <a:latin typeface="Courier New" pitchFamily="49" charset="0"/>
              </a:rPr>
              <a:t>scanf</a:t>
            </a:r>
            <a:r>
              <a:rPr lang="en-US" sz="2000" b="1">
                <a:latin typeface="Courier New" pitchFamily="49" charset="0"/>
              </a:rPr>
              <a:t>("%d %f %c", &amp;result1.stuNum, &amp;result1.score, </a:t>
            </a:r>
            <a:br>
              <a:rPr lang="en-US" sz="2000" b="1">
                <a:latin typeface="Courier New" pitchFamily="49" charset="0"/>
              </a:rPr>
            </a:br>
            <a:r>
              <a:rPr lang="en-US" sz="2000" b="1">
                <a:latin typeface="Courier New" pitchFamily="49" charset="0"/>
              </a:rPr>
              <a:t>                  &amp;result1.grade);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27A78C28-9D76-4080-AE77-88CA4DCAA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564254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4.7 Assigning Structures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88D35B-5B77-4F7F-99FE-4993FC5C4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425" y="1309256"/>
            <a:ext cx="7834313" cy="209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We use the </a:t>
            </a:r>
            <a:r>
              <a:rPr lang="en-US" sz="2400">
                <a:solidFill>
                  <a:srgbClr val="0000FF"/>
                </a:solidFill>
              </a:rPr>
              <a:t>dot operator </a:t>
            </a:r>
            <a:r>
              <a:rPr lang="en-US" sz="2400"/>
              <a:t>(</a:t>
            </a:r>
            <a:r>
              <a:rPr lang="en-US" sz="2400" b="1">
                <a:solidFill>
                  <a:srgbClr val="FF0000"/>
                </a:solidFill>
              </a:rPr>
              <a:t>.</a:t>
            </a:r>
            <a:r>
              <a:rPr lang="en-US" sz="2400"/>
              <a:t>) to access individual member of a structure variable.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If we use the structure variable’s name, we are referring to the </a:t>
            </a:r>
            <a:r>
              <a:rPr lang="en-US" sz="2400" u="sng"/>
              <a:t>entire structure</a:t>
            </a:r>
            <a:r>
              <a:rPr lang="en-US" sz="2400"/>
              <a:t>. 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Unlike arrays, we may do assignments with structures</a:t>
            </a:r>
            <a:endParaRPr lang="en-US" sz="20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8A24EB-CD11-40A9-B714-F301ADC68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670" y="3578370"/>
            <a:ext cx="3170237" cy="40640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latin typeface="Courier New" pitchFamily="49" charset="0"/>
                <a:cs typeface="Arial" charset="0"/>
              </a:rPr>
              <a:t>result2 = result1;</a:t>
            </a:r>
          </a:p>
          <a:p>
            <a:pPr marL="342900" indent="-342900">
              <a:defRPr/>
            </a:pPr>
            <a:endParaRPr lang="en-US" sz="2400" b="1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0ACF10E-5860-40C2-A91A-F4E6DBCC20B5}"/>
              </a:ext>
            </a:extLst>
          </p:cNvPr>
          <p:cNvGrpSpPr/>
          <p:nvPr/>
        </p:nvGrpSpPr>
        <p:grpSpPr>
          <a:xfrm>
            <a:off x="4329547" y="3398261"/>
            <a:ext cx="4565072" cy="747712"/>
            <a:chOff x="4329547" y="3439824"/>
            <a:chExt cx="4565072" cy="747712"/>
          </a:xfrm>
        </p:grpSpPr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48347615-3872-4025-B8A9-11BB4D3905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1383" y="3439824"/>
              <a:ext cx="4073236" cy="747712"/>
            </a:xfrm>
            <a:prstGeom prst="rect">
              <a:avLst/>
            </a:prstGeom>
            <a:solidFill>
              <a:srgbClr val="FFFFCC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/>
            <a:lstStyle/>
            <a:p>
              <a:pPr>
                <a:tabLst>
                  <a:tab pos="358775" algn="l"/>
                  <a:tab pos="715963" algn="l"/>
                  <a:tab pos="1074738" algn="l"/>
                </a:tabLst>
                <a:defRPr/>
              </a:pPr>
              <a:r>
                <a:rPr lang="en-US" sz="1400" b="1">
                  <a:latin typeface="Courier New" pitchFamily="49" charset="0"/>
                  <a:cs typeface="Arial" charset="0"/>
                </a:rPr>
                <a:t>result2.stuNum = result1.stuNum;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  <a:defRPr/>
              </a:pPr>
              <a:r>
                <a:rPr lang="en-US" sz="1400" b="1">
                  <a:latin typeface="Courier New" pitchFamily="49" charset="0"/>
                  <a:cs typeface="Arial" charset="0"/>
                </a:rPr>
                <a:t>result2.score = </a:t>
              </a:r>
              <a:r>
                <a:rPr lang="en-US" sz="1400" b="1">
                  <a:latin typeface="Courier New" pitchFamily="49" charset="0"/>
                </a:rPr>
                <a:t>result1</a:t>
              </a:r>
              <a:r>
                <a:rPr lang="en-US" sz="1400" b="1">
                  <a:latin typeface="Courier New" pitchFamily="49" charset="0"/>
                  <a:cs typeface="Arial" charset="0"/>
                </a:rPr>
                <a:t>.score;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  <a:defRPr/>
              </a:pPr>
              <a:r>
                <a:rPr lang="en-US" sz="1400" b="1">
                  <a:latin typeface="Courier New" pitchFamily="49" charset="0"/>
                  <a:cs typeface="Arial" charset="0"/>
                </a:rPr>
                <a:t>result2.grade = result1.grade;</a:t>
              </a:r>
            </a:p>
            <a:p>
              <a:pPr marL="342900" indent="-342900">
                <a:defRPr/>
              </a:pPr>
              <a:endParaRPr lang="en-US" sz="2400" b="1">
                <a:solidFill>
                  <a:srgbClr val="000000"/>
                </a:solidFill>
                <a:latin typeface="Courier New" pitchFamily="49" charset="0"/>
                <a:cs typeface="Arial" charset="0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B4078BFC-1475-4C8E-9AB0-B36DAD6D44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9547" y="3644178"/>
              <a:ext cx="450271" cy="325149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/>
            <a:lstStyle/>
            <a:p>
              <a:pPr algn="ctr">
                <a:tabLst>
                  <a:tab pos="358775" algn="l"/>
                  <a:tab pos="715963" algn="l"/>
                  <a:tab pos="1074738" algn="l"/>
                </a:tabLst>
                <a:defRPr/>
              </a:pPr>
              <a:r>
                <a:rPr lang="en-US" b="1">
                  <a:latin typeface="+mn-lt"/>
                  <a:cs typeface="Arial" charset="0"/>
                </a:rPr>
                <a:t>=</a:t>
              </a:r>
            </a:p>
            <a:p>
              <a:pPr marL="342900" indent="-342900" algn="ctr">
                <a:defRPr/>
              </a:pPr>
              <a:endParaRPr lang="en-US" sz="2400" b="1">
                <a:solidFill>
                  <a:srgbClr val="000000"/>
                </a:solidFill>
                <a:latin typeface="Courier New" pitchFamily="49" charset="0"/>
                <a:cs typeface="Arial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BFB029F-6341-4866-9F5A-8260587DBCA8}"/>
              </a:ext>
            </a:extLst>
          </p:cNvPr>
          <p:cNvGrpSpPr/>
          <p:nvPr/>
        </p:nvGrpSpPr>
        <p:grpSpPr>
          <a:xfrm>
            <a:off x="4826000" y="4173538"/>
            <a:ext cx="3854032" cy="2173915"/>
            <a:chOff x="4826000" y="4173538"/>
            <a:chExt cx="3854032" cy="2173915"/>
          </a:xfrm>
        </p:grpSpPr>
        <p:grpSp>
          <p:nvGrpSpPr>
            <p:cNvPr id="15" name="Group 41">
              <a:extLst>
                <a:ext uri="{FF2B5EF4-FFF2-40B4-BE49-F238E27FC236}">
                  <a16:creationId xmlns:a16="http://schemas.microsoft.com/office/drawing/2014/main" id="{19F60257-BA3D-4EA0-B3E0-A9972D3579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90316" y="4455613"/>
              <a:ext cx="3588547" cy="950595"/>
              <a:chOff x="2492305" y="4636407"/>
              <a:chExt cx="3589182" cy="950795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2112C244-1A9B-4200-8FDA-21FB435FCE92}"/>
                  </a:ext>
                </a:extLst>
              </p:cNvPr>
              <p:cNvSpPr/>
              <p:nvPr/>
            </p:nvSpPr>
            <p:spPr bwMode="auto">
              <a:xfrm>
                <a:off x="2934506" y="5173947"/>
                <a:ext cx="932694" cy="333447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BAD026C3-D06F-47BF-A7AA-0DE828E9680E}"/>
                  </a:ext>
                </a:extLst>
              </p:cNvPr>
              <p:cNvSpPr/>
              <p:nvPr/>
            </p:nvSpPr>
            <p:spPr bwMode="auto">
              <a:xfrm>
                <a:off x="4334845" y="5173947"/>
                <a:ext cx="607193" cy="333447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9B2C1C6E-99BE-4D39-A418-02A665033704}"/>
                  </a:ext>
                </a:extLst>
              </p:cNvPr>
              <p:cNvSpPr/>
              <p:nvPr/>
            </p:nvSpPr>
            <p:spPr bwMode="auto">
              <a:xfrm>
                <a:off x="5301720" y="5173947"/>
                <a:ext cx="365190" cy="328683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33" name="TextBox 62">
                <a:extLst>
                  <a:ext uri="{FF2B5EF4-FFF2-40B4-BE49-F238E27FC236}">
                    <a16:creationId xmlns:a16="http://schemas.microsoft.com/office/drawing/2014/main" id="{411F88A9-ECF8-43DB-A735-8D0F4D17CE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39389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err="1"/>
                  <a:t>stuNum</a:t>
                </a:r>
                <a:endParaRPr lang="en-SG" sz="1400"/>
              </a:p>
            </p:txBody>
          </p:sp>
          <p:sp>
            <p:nvSpPr>
              <p:cNvPr id="34" name="TextBox 63">
                <a:extLst>
                  <a:ext uri="{FF2B5EF4-FFF2-40B4-BE49-F238E27FC236}">
                    <a16:creationId xmlns:a16="http://schemas.microsoft.com/office/drawing/2014/main" id="{7205ED2E-12E3-484B-907C-4506D325546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37472" y="4890949"/>
                <a:ext cx="70456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score</a:t>
                </a:r>
                <a:endParaRPr lang="en-SG" sz="1400"/>
              </a:p>
            </p:txBody>
          </p:sp>
          <p:sp>
            <p:nvSpPr>
              <p:cNvPr id="35" name="TextBox 64">
                <a:extLst>
                  <a:ext uri="{FF2B5EF4-FFF2-40B4-BE49-F238E27FC236}">
                    <a16:creationId xmlns:a16="http://schemas.microsoft.com/office/drawing/2014/main" id="{519953DD-E373-4D09-9C71-CD445EF1AB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95510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grade</a:t>
                </a:r>
                <a:endParaRPr lang="en-SG" sz="1400"/>
              </a:p>
            </p:txBody>
          </p:sp>
          <p:sp>
            <p:nvSpPr>
              <p:cNvPr id="38" name="TextBox 65">
                <a:extLst>
                  <a:ext uri="{FF2B5EF4-FFF2-40B4-BE49-F238E27FC236}">
                    <a16:creationId xmlns:a16="http://schemas.microsoft.com/office/drawing/2014/main" id="{04F03EB7-46D9-46AA-B595-A7B9C16A11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2305" y="4636407"/>
                <a:ext cx="803882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result1</a:t>
                </a:r>
                <a:endParaRPr lang="en-SG" sz="1400"/>
              </a:p>
            </p:txBody>
          </p:sp>
          <p:sp>
            <p:nvSpPr>
              <p:cNvPr id="39" name="Rectangle 66">
                <a:extLst>
                  <a:ext uri="{FF2B5EF4-FFF2-40B4-BE49-F238E27FC236}">
                    <a16:creationId xmlns:a16="http://schemas.microsoft.com/office/drawing/2014/main" id="{E3BD4BB0-2E0C-4843-B611-69B5EEB1AB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3471" y="4949371"/>
                <a:ext cx="3348016" cy="637831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0" name="TextBox 50">
                <a:extLst>
                  <a:ext uri="{FF2B5EF4-FFF2-40B4-BE49-F238E27FC236}">
                    <a16:creationId xmlns:a16="http://schemas.microsoft.com/office/drawing/2014/main" id="{C8F4D9C7-1F9C-48E1-AE57-D4F44ED9A0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5675" y="5157307"/>
                <a:ext cx="1003728" cy="369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/>
                  <a:t>123321</a:t>
                </a:r>
                <a:endParaRPr lang="en-SG"/>
              </a:p>
            </p:txBody>
          </p:sp>
          <p:sp>
            <p:nvSpPr>
              <p:cNvPr id="41" name="TextBox 51">
                <a:extLst>
                  <a:ext uri="{FF2B5EF4-FFF2-40B4-BE49-F238E27FC236}">
                    <a16:creationId xmlns:a16="http://schemas.microsoft.com/office/drawing/2014/main" id="{437065F8-BCC6-46A5-AC22-EF06452606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12569" y="5146847"/>
                <a:ext cx="677778" cy="369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/>
                  <a:t>93.5</a:t>
                </a:r>
                <a:endParaRPr lang="en-SG"/>
              </a:p>
            </p:txBody>
          </p:sp>
          <p:sp>
            <p:nvSpPr>
              <p:cNvPr id="42" name="TextBox 52">
                <a:extLst>
                  <a:ext uri="{FF2B5EF4-FFF2-40B4-BE49-F238E27FC236}">
                    <a16:creationId xmlns:a16="http://schemas.microsoft.com/office/drawing/2014/main" id="{663F10C7-735F-4165-BD6A-465CD2F575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73706" y="5147627"/>
                <a:ext cx="47897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'A'</a:t>
                </a:r>
                <a:endParaRPr lang="en-SG"/>
              </a:p>
            </p:txBody>
          </p:sp>
        </p:grpSp>
        <p:sp>
          <p:nvSpPr>
            <p:cNvPr id="16" name="TextBox 65">
              <a:extLst>
                <a:ext uri="{FF2B5EF4-FFF2-40B4-BE49-F238E27FC236}">
                  <a16:creationId xmlns:a16="http://schemas.microsoft.com/office/drawing/2014/main" id="{11A3A4D3-456F-4689-BAFA-B24E5D6AF2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26000" y="4173538"/>
              <a:ext cx="1030332" cy="369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i="1">
                  <a:solidFill>
                    <a:srgbClr val="0000FF"/>
                  </a:solidFill>
                </a:rPr>
                <a:t>After:</a:t>
              </a:r>
              <a:endParaRPr lang="en-SG" i="1">
                <a:solidFill>
                  <a:srgbClr val="0000FF"/>
                </a:solidFill>
              </a:endParaRPr>
            </a:p>
          </p:txBody>
        </p:sp>
        <p:grpSp>
          <p:nvGrpSpPr>
            <p:cNvPr id="17" name="Group 41">
              <a:extLst>
                <a:ext uri="{FF2B5EF4-FFF2-40B4-BE49-F238E27FC236}">
                  <a16:creationId xmlns:a16="http://schemas.microsoft.com/office/drawing/2014/main" id="{7DEB642F-E7E6-4FEB-A3CE-7F4D2DB315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91485" y="5396858"/>
              <a:ext cx="3588547" cy="950595"/>
              <a:chOff x="2492305" y="4636407"/>
              <a:chExt cx="3589182" cy="950795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D2E2D53-0F62-4941-983F-359992372937}"/>
                  </a:ext>
                </a:extLst>
              </p:cNvPr>
              <p:cNvSpPr/>
              <p:nvPr/>
            </p:nvSpPr>
            <p:spPr bwMode="auto">
              <a:xfrm>
                <a:off x="2934506" y="5173947"/>
                <a:ext cx="932694" cy="333447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0ECBBFD-8F5C-415E-B3CE-F213B4F82CF7}"/>
                  </a:ext>
                </a:extLst>
              </p:cNvPr>
              <p:cNvSpPr/>
              <p:nvPr/>
            </p:nvSpPr>
            <p:spPr bwMode="auto">
              <a:xfrm>
                <a:off x="4334845" y="5173947"/>
                <a:ext cx="607193" cy="333447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7FA55C9F-087D-4918-80F6-0366E066EBCB}"/>
                  </a:ext>
                </a:extLst>
              </p:cNvPr>
              <p:cNvSpPr/>
              <p:nvPr/>
            </p:nvSpPr>
            <p:spPr bwMode="auto">
              <a:xfrm>
                <a:off x="5301720" y="5173947"/>
                <a:ext cx="365190" cy="328683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22" name="TextBox 62">
                <a:extLst>
                  <a:ext uri="{FF2B5EF4-FFF2-40B4-BE49-F238E27FC236}">
                    <a16:creationId xmlns:a16="http://schemas.microsoft.com/office/drawing/2014/main" id="{7FFB6014-325F-4216-AE61-1123A17B61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39389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err="1"/>
                  <a:t>stuNum</a:t>
                </a:r>
                <a:endParaRPr lang="en-SG" sz="1400"/>
              </a:p>
            </p:txBody>
          </p:sp>
          <p:sp>
            <p:nvSpPr>
              <p:cNvPr id="23" name="TextBox 63">
                <a:extLst>
                  <a:ext uri="{FF2B5EF4-FFF2-40B4-BE49-F238E27FC236}">
                    <a16:creationId xmlns:a16="http://schemas.microsoft.com/office/drawing/2014/main" id="{49FC6407-F267-4B4B-9D7B-B01AF36DEA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37472" y="4890949"/>
                <a:ext cx="70456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score</a:t>
                </a:r>
                <a:endParaRPr lang="en-SG" sz="1400"/>
              </a:p>
            </p:txBody>
          </p:sp>
          <p:sp>
            <p:nvSpPr>
              <p:cNvPr id="24" name="TextBox 64">
                <a:extLst>
                  <a:ext uri="{FF2B5EF4-FFF2-40B4-BE49-F238E27FC236}">
                    <a16:creationId xmlns:a16="http://schemas.microsoft.com/office/drawing/2014/main" id="{F7277C82-AB42-49E6-9C14-118A2C956D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95510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grade</a:t>
                </a:r>
                <a:endParaRPr lang="en-SG" sz="1400"/>
              </a:p>
            </p:txBody>
          </p:sp>
          <p:sp>
            <p:nvSpPr>
              <p:cNvPr id="25" name="TextBox 65">
                <a:extLst>
                  <a:ext uri="{FF2B5EF4-FFF2-40B4-BE49-F238E27FC236}">
                    <a16:creationId xmlns:a16="http://schemas.microsoft.com/office/drawing/2014/main" id="{0624959C-DBE6-4A14-A651-D35035EF9E9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2305" y="4636407"/>
                <a:ext cx="803882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result2</a:t>
                </a:r>
                <a:endParaRPr lang="en-SG" sz="1400"/>
              </a:p>
            </p:txBody>
          </p:sp>
          <p:sp>
            <p:nvSpPr>
              <p:cNvPr id="26" name="Rectangle 66">
                <a:extLst>
                  <a:ext uri="{FF2B5EF4-FFF2-40B4-BE49-F238E27FC236}">
                    <a16:creationId xmlns:a16="http://schemas.microsoft.com/office/drawing/2014/main" id="{6BC38A2A-95AF-4663-8213-D05E0A9726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3471" y="4949371"/>
                <a:ext cx="3348016" cy="637831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7" name="TextBox 50">
                <a:extLst>
                  <a:ext uri="{FF2B5EF4-FFF2-40B4-BE49-F238E27FC236}">
                    <a16:creationId xmlns:a16="http://schemas.microsoft.com/office/drawing/2014/main" id="{7974EE0F-00A5-44D3-8919-C5C34BD926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5675" y="5157307"/>
                <a:ext cx="1003728" cy="369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/>
                  <a:t>123321</a:t>
                </a:r>
                <a:endParaRPr lang="en-SG"/>
              </a:p>
            </p:txBody>
          </p:sp>
          <p:sp>
            <p:nvSpPr>
              <p:cNvPr id="28" name="TextBox 51">
                <a:extLst>
                  <a:ext uri="{FF2B5EF4-FFF2-40B4-BE49-F238E27FC236}">
                    <a16:creationId xmlns:a16="http://schemas.microsoft.com/office/drawing/2014/main" id="{9B64612B-3F89-4B63-9AA7-E13F2FE20F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12569" y="5146847"/>
                <a:ext cx="677778" cy="369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/>
                  <a:t>93.5</a:t>
                </a:r>
                <a:endParaRPr lang="en-SG"/>
              </a:p>
            </p:txBody>
          </p:sp>
          <p:sp>
            <p:nvSpPr>
              <p:cNvPr id="29" name="TextBox 52">
                <a:extLst>
                  <a:ext uri="{FF2B5EF4-FFF2-40B4-BE49-F238E27FC236}">
                    <a16:creationId xmlns:a16="http://schemas.microsoft.com/office/drawing/2014/main" id="{5AA70D23-E5B8-49D0-B960-3FAFF31891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73706" y="5155649"/>
                <a:ext cx="47897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'A'</a:t>
                </a:r>
                <a:endParaRPr lang="en-SG"/>
              </a:p>
            </p:txBody>
          </p:sp>
        </p:grp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0794A2C-AC6A-422E-B908-B8D563C0ECCE}"/>
              </a:ext>
            </a:extLst>
          </p:cNvPr>
          <p:cNvGrpSpPr/>
          <p:nvPr/>
        </p:nvGrpSpPr>
        <p:grpSpPr>
          <a:xfrm>
            <a:off x="711200" y="4106863"/>
            <a:ext cx="3765801" cy="2234559"/>
            <a:chOff x="711200" y="4106863"/>
            <a:chExt cx="3765801" cy="2234559"/>
          </a:xfrm>
        </p:grpSpPr>
        <p:sp>
          <p:nvSpPr>
            <p:cNvPr id="44" name="TextBox 40">
              <a:extLst>
                <a:ext uri="{FF2B5EF4-FFF2-40B4-BE49-F238E27FC236}">
                  <a16:creationId xmlns:a16="http://schemas.microsoft.com/office/drawing/2014/main" id="{8CA75E94-FE3C-43C9-B1D8-132E777875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1200" y="4106863"/>
              <a:ext cx="1030332" cy="3695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i="1">
                  <a:solidFill>
                    <a:srgbClr val="0000FF"/>
                  </a:solidFill>
                </a:rPr>
                <a:t>Before:</a:t>
              </a:r>
              <a:endParaRPr lang="en-SG" i="1">
                <a:solidFill>
                  <a:srgbClr val="0000FF"/>
                </a:solidFill>
              </a:endParaRPr>
            </a:p>
          </p:txBody>
        </p:sp>
        <p:grpSp>
          <p:nvGrpSpPr>
            <p:cNvPr id="45" name="Group 41">
              <a:extLst>
                <a:ext uri="{FF2B5EF4-FFF2-40B4-BE49-F238E27FC236}">
                  <a16:creationId xmlns:a16="http://schemas.microsoft.com/office/drawing/2014/main" id="{28084929-B5AA-49F1-B2FF-1C1F4DE63A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7285" y="4449582"/>
              <a:ext cx="3588547" cy="950595"/>
              <a:chOff x="2492305" y="4636407"/>
              <a:chExt cx="3589182" cy="950795"/>
            </a:xfrm>
          </p:grpSpPr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AAF4BE68-9D52-49A3-8B96-C24C49392AE6}"/>
                  </a:ext>
                </a:extLst>
              </p:cNvPr>
              <p:cNvSpPr/>
              <p:nvPr/>
            </p:nvSpPr>
            <p:spPr bwMode="auto">
              <a:xfrm>
                <a:off x="2934506" y="5173947"/>
                <a:ext cx="932694" cy="333447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B3ED0324-D7AC-499D-8C59-C822B9E376B3}"/>
                  </a:ext>
                </a:extLst>
              </p:cNvPr>
              <p:cNvSpPr/>
              <p:nvPr/>
            </p:nvSpPr>
            <p:spPr bwMode="auto">
              <a:xfrm>
                <a:off x="4334845" y="5173947"/>
                <a:ext cx="607193" cy="333447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464BD907-8C52-47BB-92E0-48123BB43903}"/>
                  </a:ext>
                </a:extLst>
              </p:cNvPr>
              <p:cNvSpPr/>
              <p:nvPr/>
            </p:nvSpPr>
            <p:spPr bwMode="auto">
              <a:xfrm>
                <a:off x="5301720" y="5173947"/>
                <a:ext cx="365190" cy="328683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61" name="TextBox 62">
                <a:extLst>
                  <a:ext uri="{FF2B5EF4-FFF2-40B4-BE49-F238E27FC236}">
                    <a16:creationId xmlns:a16="http://schemas.microsoft.com/office/drawing/2014/main" id="{4F26E541-D77D-4D7D-A457-BC583C4ACD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39389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err="1"/>
                  <a:t>stuNum</a:t>
                </a:r>
                <a:endParaRPr lang="en-SG" sz="1400"/>
              </a:p>
            </p:txBody>
          </p:sp>
          <p:sp>
            <p:nvSpPr>
              <p:cNvPr id="62" name="TextBox 63">
                <a:extLst>
                  <a:ext uri="{FF2B5EF4-FFF2-40B4-BE49-F238E27FC236}">
                    <a16:creationId xmlns:a16="http://schemas.microsoft.com/office/drawing/2014/main" id="{B282F5E5-AB7F-4048-8CE0-429A8BADBF5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37472" y="4890949"/>
                <a:ext cx="70456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score</a:t>
                </a:r>
                <a:endParaRPr lang="en-SG" sz="1400"/>
              </a:p>
            </p:txBody>
          </p:sp>
          <p:sp>
            <p:nvSpPr>
              <p:cNvPr id="63" name="TextBox 64">
                <a:extLst>
                  <a:ext uri="{FF2B5EF4-FFF2-40B4-BE49-F238E27FC236}">
                    <a16:creationId xmlns:a16="http://schemas.microsoft.com/office/drawing/2014/main" id="{2A4BE568-4F2C-4CE8-94AE-F3AA511054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95510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grade</a:t>
                </a:r>
                <a:endParaRPr lang="en-SG" sz="1400"/>
              </a:p>
            </p:txBody>
          </p:sp>
          <p:sp>
            <p:nvSpPr>
              <p:cNvPr id="64" name="TextBox 65">
                <a:extLst>
                  <a:ext uri="{FF2B5EF4-FFF2-40B4-BE49-F238E27FC236}">
                    <a16:creationId xmlns:a16="http://schemas.microsoft.com/office/drawing/2014/main" id="{E6DA17F1-EC6F-423D-AF9D-E30C405937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2305" y="4636407"/>
                <a:ext cx="803882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result1</a:t>
                </a:r>
                <a:endParaRPr lang="en-SG" sz="1400"/>
              </a:p>
            </p:txBody>
          </p:sp>
          <p:sp>
            <p:nvSpPr>
              <p:cNvPr id="65" name="Rectangle 66">
                <a:extLst>
                  <a:ext uri="{FF2B5EF4-FFF2-40B4-BE49-F238E27FC236}">
                    <a16:creationId xmlns:a16="http://schemas.microsoft.com/office/drawing/2014/main" id="{8A59F97F-7FF0-4B7A-B718-D46D2FC88F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3471" y="4949371"/>
                <a:ext cx="3348016" cy="637831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66" name="TextBox 50">
                <a:extLst>
                  <a:ext uri="{FF2B5EF4-FFF2-40B4-BE49-F238E27FC236}">
                    <a16:creationId xmlns:a16="http://schemas.microsoft.com/office/drawing/2014/main" id="{BBFE8667-3EB3-4311-8524-015C5BDC1A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5675" y="5157307"/>
                <a:ext cx="1003728" cy="369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/>
                  <a:t>123321</a:t>
                </a:r>
                <a:endParaRPr lang="en-SG"/>
              </a:p>
            </p:txBody>
          </p:sp>
          <p:sp>
            <p:nvSpPr>
              <p:cNvPr id="67" name="TextBox 51">
                <a:extLst>
                  <a:ext uri="{FF2B5EF4-FFF2-40B4-BE49-F238E27FC236}">
                    <a16:creationId xmlns:a16="http://schemas.microsoft.com/office/drawing/2014/main" id="{CCB8D1AA-532F-46E4-A2EA-AA804F9F3E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12569" y="5146847"/>
                <a:ext cx="677778" cy="369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/>
                  <a:t>93.5</a:t>
                </a:r>
                <a:endParaRPr lang="en-SG"/>
              </a:p>
            </p:txBody>
          </p:sp>
          <p:sp>
            <p:nvSpPr>
              <p:cNvPr id="68" name="TextBox 52">
                <a:extLst>
                  <a:ext uri="{FF2B5EF4-FFF2-40B4-BE49-F238E27FC236}">
                    <a16:creationId xmlns:a16="http://schemas.microsoft.com/office/drawing/2014/main" id="{F49BE913-5F31-4D29-8E50-5D9E4DDE23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73706" y="5147627"/>
                <a:ext cx="47897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'A'</a:t>
                </a:r>
                <a:endParaRPr lang="en-SG"/>
              </a:p>
            </p:txBody>
          </p:sp>
        </p:grpSp>
        <p:grpSp>
          <p:nvGrpSpPr>
            <p:cNvPr id="46" name="Group 41">
              <a:extLst>
                <a:ext uri="{FF2B5EF4-FFF2-40B4-BE49-F238E27FC236}">
                  <a16:creationId xmlns:a16="http://schemas.microsoft.com/office/drawing/2014/main" id="{29218E0D-5E23-4174-A515-A4C67F9943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8454" y="5390827"/>
              <a:ext cx="3588547" cy="950595"/>
              <a:chOff x="2492305" y="4636407"/>
              <a:chExt cx="3589182" cy="950795"/>
            </a:xfrm>
          </p:grpSpPr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A7043207-8980-4C4C-872B-AE716042C287}"/>
                  </a:ext>
                </a:extLst>
              </p:cNvPr>
              <p:cNvSpPr/>
              <p:nvPr/>
            </p:nvSpPr>
            <p:spPr bwMode="auto">
              <a:xfrm>
                <a:off x="2934506" y="5173947"/>
                <a:ext cx="932694" cy="333447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F0561A16-9FBD-4371-BF8C-1293E7AA427A}"/>
                  </a:ext>
                </a:extLst>
              </p:cNvPr>
              <p:cNvSpPr/>
              <p:nvPr/>
            </p:nvSpPr>
            <p:spPr bwMode="auto">
              <a:xfrm>
                <a:off x="4334845" y="5173947"/>
                <a:ext cx="607193" cy="333447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1B69227E-0419-48C3-83A5-EACDD6272932}"/>
                  </a:ext>
                </a:extLst>
              </p:cNvPr>
              <p:cNvSpPr/>
              <p:nvPr/>
            </p:nvSpPr>
            <p:spPr bwMode="auto">
              <a:xfrm>
                <a:off x="5301720" y="5173947"/>
                <a:ext cx="365190" cy="328683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50" name="TextBox 62">
                <a:extLst>
                  <a:ext uri="{FF2B5EF4-FFF2-40B4-BE49-F238E27FC236}">
                    <a16:creationId xmlns:a16="http://schemas.microsoft.com/office/drawing/2014/main" id="{CB5090B2-EC40-4AE5-8210-5E660F0E2F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39389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err="1"/>
                  <a:t>stuNum</a:t>
                </a:r>
                <a:endParaRPr lang="en-SG" sz="1400"/>
              </a:p>
            </p:txBody>
          </p:sp>
          <p:sp>
            <p:nvSpPr>
              <p:cNvPr id="51" name="TextBox 63">
                <a:extLst>
                  <a:ext uri="{FF2B5EF4-FFF2-40B4-BE49-F238E27FC236}">
                    <a16:creationId xmlns:a16="http://schemas.microsoft.com/office/drawing/2014/main" id="{678856C8-E9F8-43F8-B8DD-6847EDD8BAF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37472" y="4890949"/>
                <a:ext cx="70456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score</a:t>
                </a:r>
                <a:endParaRPr lang="en-SG" sz="1400"/>
              </a:p>
            </p:txBody>
          </p:sp>
          <p:sp>
            <p:nvSpPr>
              <p:cNvPr id="52" name="TextBox 64">
                <a:extLst>
                  <a:ext uri="{FF2B5EF4-FFF2-40B4-BE49-F238E27FC236}">
                    <a16:creationId xmlns:a16="http://schemas.microsoft.com/office/drawing/2014/main" id="{086A3239-85BA-41C5-A235-D9189EE45B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95510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grade</a:t>
                </a:r>
                <a:endParaRPr lang="en-SG" sz="1400"/>
              </a:p>
            </p:txBody>
          </p:sp>
          <p:sp>
            <p:nvSpPr>
              <p:cNvPr id="53" name="TextBox 65">
                <a:extLst>
                  <a:ext uri="{FF2B5EF4-FFF2-40B4-BE49-F238E27FC236}">
                    <a16:creationId xmlns:a16="http://schemas.microsoft.com/office/drawing/2014/main" id="{AC9B25E5-D045-4E0C-9E2D-172A5AE4614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2305" y="4636407"/>
                <a:ext cx="803882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result2</a:t>
                </a:r>
                <a:endParaRPr lang="en-SG" sz="1400"/>
              </a:p>
            </p:txBody>
          </p:sp>
          <p:sp>
            <p:nvSpPr>
              <p:cNvPr id="54" name="Rectangle 66">
                <a:extLst>
                  <a:ext uri="{FF2B5EF4-FFF2-40B4-BE49-F238E27FC236}">
                    <a16:creationId xmlns:a16="http://schemas.microsoft.com/office/drawing/2014/main" id="{3BF81BB2-FF27-423B-A7AD-7E2168108B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3471" y="4949371"/>
                <a:ext cx="3348016" cy="637831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5" name="TextBox 50">
                <a:extLst>
                  <a:ext uri="{FF2B5EF4-FFF2-40B4-BE49-F238E27FC236}">
                    <a16:creationId xmlns:a16="http://schemas.microsoft.com/office/drawing/2014/main" id="{E51A9D6F-146D-48A5-BC6B-1B96CD6C33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5675" y="5157307"/>
                <a:ext cx="1003728" cy="369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/>
                  <a:t>456654</a:t>
                </a:r>
                <a:endParaRPr lang="en-SG"/>
              </a:p>
            </p:txBody>
          </p:sp>
          <p:sp>
            <p:nvSpPr>
              <p:cNvPr id="56" name="TextBox 51">
                <a:extLst>
                  <a:ext uri="{FF2B5EF4-FFF2-40B4-BE49-F238E27FC236}">
                    <a16:creationId xmlns:a16="http://schemas.microsoft.com/office/drawing/2014/main" id="{AA6668A1-1012-408B-AEA6-53FD927F35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12569" y="5146847"/>
                <a:ext cx="677778" cy="3694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/>
                  <a:t>62.0</a:t>
                </a:r>
                <a:endParaRPr lang="en-SG"/>
              </a:p>
            </p:txBody>
          </p:sp>
          <p:sp>
            <p:nvSpPr>
              <p:cNvPr id="57" name="TextBox 52">
                <a:extLst>
                  <a:ext uri="{FF2B5EF4-FFF2-40B4-BE49-F238E27FC236}">
                    <a16:creationId xmlns:a16="http://schemas.microsoft.com/office/drawing/2014/main" id="{E4E499C6-BBDE-4E81-92C5-70F0760677D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73706" y="5147627"/>
                <a:ext cx="47897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'D'</a:t>
                </a:r>
                <a:endParaRPr lang="en-SG"/>
              </a:p>
            </p:txBody>
          </p:sp>
        </p:grpSp>
      </p:grpSp>
      <p:sp>
        <p:nvSpPr>
          <p:cNvPr id="69" name="Slide Number Placeholder 6">
            <a:extLst>
              <a:ext uri="{FF2B5EF4-FFF2-40B4-BE49-F238E27FC236}">
                <a16:creationId xmlns:a16="http://schemas.microsoft.com/office/drawing/2014/main" id="{2CF8FB39-5030-4817-B011-BBA8FAB46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79965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>
                <a:solidFill>
                  <a:srgbClr val="0000FF"/>
                </a:solidFill>
                <a:latin typeface="+mn-lt"/>
              </a:rPr>
              <a:t>4.8 Returning Structure from Function (1/3)</a:t>
            </a:r>
            <a:endParaRPr lang="en-US" sz="32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919EDFB-B86A-4296-82C2-96B712E77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424" y="1413164"/>
            <a:ext cx="7254129" cy="4345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Example: 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Given this structure type </a:t>
            </a:r>
            <a:br>
              <a:rPr lang="en-US" sz="2400"/>
            </a:br>
            <a:r>
              <a:rPr lang="en-US" sz="2400" err="1">
                <a:solidFill>
                  <a:srgbClr val="C00000"/>
                </a:solidFill>
              </a:rPr>
              <a:t>result_t</a:t>
            </a:r>
            <a:r>
              <a:rPr lang="en-US" sz="2400"/>
              <a:t>,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/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Define a function </a:t>
            </a:r>
            <a:r>
              <a:rPr lang="en-US" sz="2400" err="1">
                <a:solidFill>
                  <a:srgbClr val="0000FF"/>
                </a:solidFill>
              </a:rPr>
              <a:t>func</a:t>
            </a:r>
            <a:r>
              <a:rPr lang="en-US" sz="2400">
                <a:solidFill>
                  <a:srgbClr val="0000FF"/>
                </a:solidFill>
              </a:rPr>
              <a:t>()</a:t>
            </a:r>
            <a:r>
              <a:rPr lang="en-US" sz="2400"/>
              <a:t> that returns a structure of this type: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/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/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600"/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To call this function: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B9ECDC5C-F71F-4F20-8212-1E7710577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1565" y="3646907"/>
            <a:ext cx="3579065" cy="1029073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err="1">
                <a:latin typeface="Courier New" pitchFamily="49" charset="0"/>
              </a:rPr>
              <a:t>result_t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 err="1">
                <a:latin typeface="Courier New" pitchFamily="49" charset="0"/>
              </a:rPr>
              <a:t>func</a:t>
            </a:r>
            <a:r>
              <a:rPr lang="en-US" sz="2000" b="1">
                <a:latin typeface="Courier New" pitchFamily="49" charset="0"/>
              </a:rPr>
              <a:t>( ... ) { 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>
                <a:latin typeface="Courier New" pitchFamily="49" charset="0"/>
              </a:rPr>
              <a:t> 	...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>
                <a:latin typeface="Courier New" pitchFamily="49" charset="0"/>
              </a:rPr>
              <a:t>}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2915613-A008-4600-B21D-5DC7E57EF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1565" y="5092839"/>
            <a:ext cx="3424255" cy="1062038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err="1">
                <a:latin typeface="Courier New" pitchFamily="49" charset="0"/>
              </a:rPr>
              <a:t>result_t</a:t>
            </a:r>
            <a:r>
              <a:rPr lang="en-US" sz="2000" b="1">
                <a:latin typeface="Courier New" pitchFamily="49" charset="0"/>
              </a:rPr>
              <a:t> result;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>
                <a:latin typeface="Courier New" pitchFamily="49" charset="0"/>
              </a:rPr>
              <a:t>result = </a:t>
            </a:r>
            <a:r>
              <a:rPr lang="en-US" sz="2000" b="1" err="1">
                <a:latin typeface="Courier New" pitchFamily="49" charset="0"/>
              </a:rPr>
              <a:t>func</a:t>
            </a:r>
            <a:r>
              <a:rPr lang="en-US" sz="2000" b="1">
                <a:latin typeface="Courier New" pitchFamily="49" charset="0"/>
              </a:rPr>
              <a:t>( ... );</a:t>
            </a: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D5A87D6D-20E7-4738-A863-65FF01407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9541" y="1441510"/>
            <a:ext cx="2716306" cy="1344612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7550" algn="l"/>
                <a:tab pos="1076325" algn="l"/>
                <a:tab pos="1435100" algn="l"/>
                <a:tab pos="1792288" algn="l"/>
              </a:tabLst>
              <a:defRPr/>
            </a:pPr>
            <a:r>
              <a:rPr lang="en-US" sz="2000" b="1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tabLst>
                <a:tab pos="358775" algn="l"/>
                <a:tab pos="717550" algn="l"/>
                <a:tab pos="1076325" algn="l"/>
                <a:tab pos="1435100" algn="l"/>
                <a:tab pos="1792288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 max;</a:t>
            </a:r>
          </a:p>
          <a:p>
            <a:pPr>
              <a:tabLst>
                <a:tab pos="358775" algn="l"/>
                <a:tab pos="717550" algn="l"/>
                <a:tab pos="1076325" algn="l"/>
                <a:tab pos="1435100" algn="l"/>
                <a:tab pos="1792288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    float </a:t>
            </a:r>
            <a:r>
              <a:rPr lang="en-US" sz="2000" b="1" err="1">
                <a:latin typeface="Courier New" pitchFamily="49" charset="0"/>
                <a:cs typeface="Courier New" pitchFamily="49" charset="0"/>
              </a:rPr>
              <a:t>ave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58775" algn="l"/>
                <a:tab pos="717550" algn="l"/>
                <a:tab pos="1076325" algn="l"/>
                <a:tab pos="1435100" algn="l"/>
                <a:tab pos="1792288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sz="2000" b="1" err="1">
                <a:latin typeface="Courier New" pitchFamily="49" charset="0"/>
                <a:cs typeface="Courier New" pitchFamily="49" charset="0"/>
              </a:rPr>
              <a:t>result_t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DB81919-4DF1-45AD-B392-AED8DC5F8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04550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>
                <a:solidFill>
                  <a:srgbClr val="0000FF"/>
                </a:solidFill>
                <a:latin typeface="+mn-lt"/>
              </a:rPr>
              <a:t>4.8 Returning Structure from Function (2/3)</a:t>
            </a:r>
            <a:endParaRPr lang="en-US" sz="3200">
              <a:solidFill>
                <a:srgbClr val="C00000"/>
              </a:solidFill>
              <a:latin typeface="+mn-lt"/>
            </a:endParaRPr>
          </a:p>
        </p:txBody>
      </p:sp>
      <p:grpSp>
        <p:nvGrpSpPr>
          <p:cNvPr id="12" name="Group 5">
            <a:extLst>
              <a:ext uri="{FF2B5EF4-FFF2-40B4-BE49-F238E27FC236}">
                <a16:creationId xmlns:a16="http://schemas.microsoft.com/office/drawing/2014/main" id="{F4C67A3C-1079-4B3D-9697-E52BBFC3568F}"/>
              </a:ext>
            </a:extLst>
          </p:cNvPr>
          <p:cNvGrpSpPr>
            <a:grpSpLocks/>
          </p:cNvGrpSpPr>
          <p:nvPr/>
        </p:nvGrpSpPr>
        <p:grpSpPr bwMode="auto">
          <a:xfrm>
            <a:off x="711761" y="1053538"/>
            <a:ext cx="7967420" cy="5626107"/>
            <a:chOff x="867922" y="1112923"/>
            <a:chExt cx="7966221" cy="5880994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9C993E6-1D6A-4BAA-8BCD-1D0048DB6F15}"/>
                </a:ext>
              </a:extLst>
            </p:cNvPr>
            <p:cNvSpPr txBox="1"/>
            <p:nvPr/>
          </p:nvSpPr>
          <p:spPr>
            <a:xfrm>
              <a:off x="867922" y="1235127"/>
              <a:ext cx="7966221" cy="575879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solidFill>
                    <a:srgbClr val="9900CC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600" b="1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endParaRPr lang="en-US" sz="16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typedef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struct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{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max;	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float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ave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}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result_t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endParaRPr lang="en-US" sz="16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result_t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max_and_average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endParaRPr lang="en-US" sz="16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main(void) {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num1, num2, num3; 	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result_t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result;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endParaRPr lang="en-US" sz="16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3 integers: 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);	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%d %d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&amp;num1, &amp;num2, &amp;num3);	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result =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max_and_average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(num1, num2, num3);	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  </a:t>
              </a:r>
              <a:br>
                <a:rPr lang="en-US" sz="1600" b="1">
                  <a:latin typeface="Courier New" pitchFamily="49" charset="0"/>
                  <a:cs typeface="Courier New" pitchFamily="49" charset="0"/>
                </a:rPr>
              </a:b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"Maximum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result.max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);	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"Average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%.2f\n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result.ave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);	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}  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...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7CC6C60-4DFC-44B0-97AB-12AACF457884}"/>
                </a:ext>
              </a:extLst>
            </p:cNvPr>
            <p:cNvSpPr txBox="1"/>
            <p:nvPr/>
          </p:nvSpPr>
          <p:spPr>
            <a:xfrm>
              <a:off x="6296651" y="1112923"/>
              <a:ext cx="1797113" cy="38606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/>
                <a:t>StructureEg2.c</a:t>
              </a:r>
              <a:endParaRPr lang="en-SG"/>
            </a:p>
          </p:txBody>
        </p:sp>
      </p:grpSp>
      <p:sp>
        <p:nvSpPr>
          <p:cNvPr id="15" name="Line Callout 2 (Border and Accent Bar) 18">
            <a:extLst>
              <a:ext uri="{FF2B5EF4-FFF2-40B4-BE49-F238E27FC236}">
                <a16:creationId xmlns:a16="http://schemas.microsoft.com/office/drawing/2014/main" id="{8E2AAA0A-754F-4D57-8B76-1190C3B0D6C4}"/>
              </a:ext>
            </a:extLst>
          </p:cNvPr>
          <p:cNvSpPr/>
          <p:nvPr/>
        </p:nvSpPr>
        <p:spPr bwMode="auto">
          <a:xfrm>
            <a:off x="6502969" y="4129163"/>
            <a:ext cx="2024062" cy="549275"/>
          </a:xfrm>
          <a:prstGeom prst="accentBorderCallout2">
            <a:avLst>
              <a:gd name="adj1" fmla="val 63558"/>
              <a:gd name="adj2" fmla="val -8333"/>
              <a:gd name="adj3" fmla="val 63558"/>
              <a:gd name="adj4" fmla="val -22475"/>
              <a:gd name="adj5" fmla="val 138923"/>
              <a:gd name="adj6" fmla="val -144302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>
                <a:latin typeface="Arial" charset="0"/>
                <a:cs typeface="Arial" charset="0"/>
              </a:rPr>
              <a:t>returned structure is </a:t>
            </a:r>
            <a:r>
              <a:rPr lang="en-US" sz="1600" b="1">
                <a:solidFill>
                  <a:srgbClr val="C00000"/>
                </a:solidFill>
                <a:latin typeface="Arial" charset="0"/>
                <a:cs typeface="Arial" charset="0"/>
              </a:rPr>
              <a:t>copied</a:t>
            </a:r>
            <a:r>
              <a:rPr lang="en-US" sz="1600">
                <a:latin typeface="Arial" charset="0"/>
                <a:cs typeface="Arial" charset="0"/>
              </a:rPr>
              <a:t> to </a:t>
            </a:r>
            <a:r>
              <a:rPr lang="en-US" sz="1600" i="1"/>
              <a:t>result</a:t>
            </a:r>
            <a:endParaRPr lang="en-SG" sz="1600" i="1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81B43C-C2B2-41F0-ADF1-2725DB121305}"/>
              </a:ext>
            </a:extLst>
          </p:cNvPr>
          <p:cNvSpPr/>
          <p:nvPr/>
        </p:nvSpPr>
        <p:spPr bwMode="auto">
          <a:xfrm>
            <a:off x="998220" y="4898733"/>
            <a:ext cx="5577839" cy="268563"/>
          </a:xfrm>
          <a:prstGeom prst="rect">
            <a:avLst/>
          </a:prstGeom>
          <a:solidFill>
            <a:srgbClr val="FFC000">
              <a:alpha val="32157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Line Callout 2 (Border and Accent Bar) 21">
            <a:extLst>
              <a:ext uri="{FF2B5EF4-FFF2-40B4-BE49-F238E27FC236}">
                <a16:creationId xmlns:a16="http://schemas.microsoft.com/office/drawing/2014/main" id="{414CC6E9-B059-4FC6-9CA9-7C4C8A9F1F73}"/>
              </a:ext>
            </a:extLst>
          </p:cNvPr>
          <p:cNvSpPr/>
          <p:nvPr/>
        </p:nvSpPr>
        <p:spPr bwMode="auto">
          <a:xfrm>
            <a:off x="5993804" y="5717038"/>
            <a:ext cx="2024062" cy="603079"/>
          </a:xfrm>
          <a:prstGeom prst="accentBorderCallout2">
            <a:avLst>
              <a:gd name="adj1" fmla="val 63558"/>
              <a:gd name="adj2" fmla="val -8333"/>
              <a:gd name="adj3" fmla="val 63558"/>
              <a:gd name="adj4" fmla="val -22475"/>
              <a:gd name="adj5" fmla="val -17840"/>
              <a:gd name="adj6" fmla="val -109667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/>
              <a:t>max and average are printed</a:t>
            </a:r>
            <a:endParaRPr lang="en-SG" sz="1600">
              <a:latin typeface="Arial" charset="0"/>
              <a:cs typeface="Arial" charset="0"/>
            </a:endParaRPr>
          </a:p>
        </p:txBody>
      </p:sp>
      <p:sp>
        <p:nvSpPr>
          <p:cNvPr id="18" name="Slide Number Placeholder 6">
            <a:extLst>
              <a:ext uri="{FF2B5EF4-FFF2-40B4-BE49-F238E27FC236}">
                <a16:creationId xmlns:a16="http://schemas.microsoft.com/office/drawing/2014/main" id="{81E50D0B-A928-4839-93F8-71A8A5D32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76294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>
                <a:solidFill>
                  <a:srgbClr val="0000FF"/>
                </a:solidFill>
                <a:latin typeface="+mn-lt"/>
              </a:rPr>
              <a:t>4.8 Returning Structure from Function (3/3)</a:t>
            </a:r>
            <a:endParaRPr lang="en-US" sz="3200">
              <a:solidFill>
                <a:srgbClr val="C00000"/>
              </a:solidFill>
              <a:latin typeface="+mn-lt"/>
            </a:endParaRPr>
          </a:p>
        </p:txBody>
      </p:sp>
      <p:grpSp>
        <p:nvGrpSpPr>
          <p:cNvPr id="18" name="Group 5">
            <a:extLst>
              <a:ext uri="{FF2B5EF4-FFF2-40B4-BE49-F238E27FC236}">
                <a16:creationId xmlns:a16="http://schemas.microsoft.com/office/drawing/2014/main" id="{ABB51BF4-9EC7-4AAC-8C2A-CE4E077D6269}"/>
              </a:ext>
            </a:extLst>
          </p:cNvPr>
          <p:cNvGrpSpPr>
            <a:grpSpLocks/>
          </p:cNvGrpSpPr>
          <p:nvPr/>
        </p:nvGrpSpPr>
        <p:grpSpPr bwMode="auto">
          <a:xfrm>
            <a:off x="400684" y="1208191"/>
            <a:ext cx="8404225" cy="3712195"/>
            <a:chOff x="503107" y="1316751"/>
            <a:chExt cx="8402960" cy="3880374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29D1CFC-4A61-483A-B485-8C03861E9244}"/>
                </a:ext>
              </a:extLst>
            </p:cNvPr>
            <p:cNvSpPr txBox="1"/>
            <p:nvPr/>
          </p:nvSpPr>
          <p:spPr>
            <a:xfrm>
              <a:off x="503107" y="1497344"/>
              <a:ext cx="8402960" cy="3699781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// Computes the maximum and average of 3 integers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result_t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max_and_average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n1, </a:t>
              </a: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n2, </a:t>
              </a: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n3) {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result_t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result;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endParaRPr lang="en-US" sz="16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	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result.max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= n1;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(n2 &gt;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result.max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	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result.max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= n2;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if 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(n3 &gt;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result.max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 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 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result.max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= n3;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result.ave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= (n1+n2+n3)/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3.0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		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result;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FF1DE43-0D49-4431-8223-C036027C3877}"/>
                </a:ext>
              </a:extLst>
            </p:cNvPr>
            <p:cNvSpPr txBox="1"/>
            <p:nvPr/>
          </p:nvSpPr>
          <p:spPr>
            <a:xfrm>
              <a:off x="6922387" y="1316751"/>
              <a:ext cx="1806332" cy="38606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/>
                <a:t>StructureEg2.c</a:t>
              </a:r>
              <a:endParaRPr lang="en-SG"/>
            </a:p>
          </p:txBody>
        </p:sp>
      </p:grpSp>
      <p:sp>
        <p:nvSpPr>
          <p:cNvPr id="22" name="Line Callout 2 (Border and Accent Bar) 16">
            <a:extLst>
              <a:ext uri="{FF2B5EF4-FFF2-40B4-BE49-F238E27FC236}">
                <a16:creationId xmlns:a16="http://schemas.microsoft.com/office/drawing/2014/main" id="{35C9BD25-70E9-48F4-AFD7-C1B15D4754B6}"/>
              </a:ext>
            </a:extLst>
          </p:cNvPr>
          <p:cNvSpPr/>
          <p:nvPr/>
        </p:nvSpPr>
        <p:spPr bwMode="auto">
          <a:xfrm>
            <a:off x="5193505" y="2658532"/>
            <a:ext cx="2830355" cy="55245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25034"/>
              <a:gd name="adj5" fmla="val -93299"/>
              <a:gd name="adj6" fmla="val -79600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/>
              <a:t>the answers are stored in the structure variable </a:t>
            </a:r>
            <a:r>
              <a:rPr lang="en-US" sz="1600" i="1">
                <a:latin typeface="Consolas" panose="020B0609020204030204" pitchFamily="49" charset="0"/>
              </a:rPr>
              <a:t>result</a:t>
            </a:r>
            <a:r>
              <a:rPr lang="en-US" sz="1600"/>
              <a:t>.</a:t>
            </a:r>
            <a:endParaRPr lang="en-SG" sz="1600">
              <a:latin typeface="Arial" charset="0"/>
              <a:cs typeface="Arial" charset="0"/>
            </a:endParaRPr>
          </a:p>
        </p:txBody>
      </p:sp>
      <p:sp>
        <p:nvSpPr>
          <p:cNvPr id="23" name="Line Callout 2 (Border and Accent Bar) 17">
            <a:extLst>
              <a:ext uri="{FF2B5EF4-FFF2-40B4-BE49-F238E27FC236}">
                <a16:creationId xmlns:a16="http://schemas.microsoft.com/office/drawing/2014/main" id="{BE6E3F73-B113-4A53-98BE-8FC2024A869F}"/>
              </a:ext>
            </a:extLst>
          </p:cNvPr>
          <p:cNvSpPr/>
          <p:nvPr/>
        </p:nvSpPr>
        <p:spPr bwMode="auto">
          <a:xfrm>
            <a:off x="3240915" y="4458631"/>
            <a:ext cx="2525571" cy="376980"/>
          </a:xfrm>
          <a:prstGeom prst="accentBorderCallout2">
            <a:avLst>
              <a:gd name="adj1" fmla="val 63558"/>
              <a:gd name="adj2" fmla="val -8333"/>
              <a:gd name="adj3" fmla="val 63558"/>
              <a:gd name="adj4" fmla="val -22475"/>
              <a:gd name="adj5" fmla="val 21599"/>
              <a:gd name="adj6" fmla="val -36132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 i="1">
                <a:latin typeface="Consolas" panose="020B0609020204030204" pitchFamily="49" charset="0"/>
              </a:rPr>
              <a:t>result</a:t>
            </a:r>
            <a:r>
              <a:rPr lang="en-US" sz="1600" i="1">
                <a:latin typeface="Arial" charset="0"/>
                <a:cs typeface="Arial" charset="0"/>
              </a:rPr>
              <a:t> </a:t>
            </a:r>
            <a:r>
              <a:rPr lang="en-US" sz="1600">
                <a:latin typeface="Arial" charset="0"/>
                <a:cs typeface="Arial" charset="0"/>
              </a:rPr>
              <a:t>is returned here</a:t>
            </a:r>
            <a:endParaRPr lang="en-SG" sz="1600">
              <a:latin typeface="Arial" charset="0"/>
              <a:cs typeface="Arial" charset="0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D36DA44-40DC-4CBE-BBDA-4FA89B036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651406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6026" y="5607424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1B67B-119F-B14C-7763-7E58EF0E8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66758-C98D-774B-2227-4D4386CBF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4002C-AFBE-DE9C-5529-47CCD3373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2"/>
            <a:ext cx="80377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 </a:t>
            </a:r>
            <a:r>
              <a:rPr lang="en-US" sz="2400" dirty="0">
                <a:hlinkClick r:id="rId2"/>
              </a:rPr>
              <a:t>https://</a:t>
            </a:r>
            <a:r>
              <a:rPr lang="en-US" sz="2400" dirty="0" err="1">
                <a:hlinkClick r:id="rId2"/>
              </a:rPr>
              <a:t>app.sli.do</a:t>
            </a:r>
            <a:r>
              <a:rPr lang="en-US" sz="2400" dirty="0">
                <a:hlinkClick r:id="rId2"/>
              </a:rPr>
              <a:t>/event/bRPtUxgykAQjjF5XBpLedo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4133418" y="4025161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/>
          <p:nvPr/>
        </p:nvCxnSpPr>
        <p:spPr>
          <a:xfrm flipH="1">
            <a:off x="1317812" y="5876365"/>
            <a:ext cx="1768214" cy="0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46040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4. Structures (1/2)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[Content Placeholder 5]">
            <a:extLst>
              <a:ext uri="{FF2B5EF4-FFF2-40B4-BE49-F238E27FC236}">
                <a16:creationId xmlns:a16="http://schemas.microsoft.com/office/drawing/2014/main" id="{68D33EF2-1264-4CB5-81D4-776C64D2D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474515"/>
            <a:ext cx="8229600" cy="1824740"/>
          </a:xfrm>
        </p:spPr>
        <p:txBody>
          <a:bodyPr>
            <a:no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Arrays contain homogeneous data (i.e. data of the same type)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0000FF"/>
                </a:solidFill>
              </a:rPr>
              <a:t>Structures </a:t>
            </a:r>
            <a:r>
              <a:rPr lang="en-US"/>
              <a:t>allow grouping of heterogeneous members (of different types)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E1F334-5756-420C-AB06-B876F74A8551}"/>
              </a:ext>
            </a:extLst>
          </p:cNvPr>
          <p:cNvSpPr txBox="1"/>
          <p:nvPr/>
        </p:nvSpPr>
        <p:spPr>
          <a:xfrm>
            <a:off x="852616" y="3429000"/>
            <a:ext cx="1804087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SG" sz="2400"/>
              <a:t>Examples:</a:t>
            </a:r>
          </a:p>
        </p:txBody>
      </p:sp>
      <p:grpSp>
        <p:nvGrpSpPr>
          <p:cNvPr id="29" name="Group 91">
            <a:extLst>
              <a:ext uri="{FF2B5EF4-FFF2-40B4-BE49-F238E27FC236}">
                <a16:creationId xmlns:a16="http://schemas.microsoft.com/office/drawing/2014/main" id="{684AAA34-9ECA-4708-A4A7-87013C194AF3}"/>
              </a:ext>
            </a:extLst>
          </p:cNvPr>
          <p:cNvGrpSpPr>
            <a:grpSpLocks/>
          </p:cNvGrpSpPr>
          <p:nvPr/>
        </p:nvGrpSpPr>
        <p:grpSpPr bwMode="auto">
          <a:xfrm>
            <a:off x="1676227" y="3429000"/>
            <a:ext cx="6219441" cy="1385980"/>
            <a:chOff x="1713130" y="2525486"/>
            <a:chExt cx="6219206" cy="138639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FB8DA98-4BA5-4E73-A785-0E062268C316}"/>
                </a:ext>
              </a:extLst>
            </p:cNvPr>
            <p:cNvSpPr/>
            <p:nvPr/>
          </p:nvSpPr>
          <p:spPr bwMode="auto">
            <a:xfrm>
              <a:off x="3838328" y="3089217"/>
              <a:ext cx="893729" cy="333474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83F375E-AACF-416E-B794-0E69683D18D3}"/>
                </a:ext>
              </a:extLst>
            </p:cNvPr>
            <p:cNvSpPr/>
            <p:nvPr/>
          </p:nvSpPr>
          <p:spPr bwMode="auto">
            <a:xfrm>
              <a:off x="5184477" y="3089217"/>
              <a:ext cx="495281" cy="333474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32" name="TextBox 46">
              <a:extLst>
                <a:ext uri="{FF2B5EF4-FFF2-40B4-BE49-F238E27FC236}">
                  <a16:creationId xmlns:a16="http://schemas.microsoft.com/office/drawing/2014/main" id="{9EC6945C-612A-4258-93A0-D803D8E2D0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4613" y="2830286"/>
              <a:ext cx="1533774" cy="307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err="1"/>
                <a:t>acctNum</a:t>
              </a:r>
              <a:endParaRPr lang="en-SG" sz="1400"/>
            </a:p>
          </p:txBody>
        </p:sp>
        <p:sp>
          <p:nvSpPr>
            <p:cNvPr id="33" name="TextBox 55">
              <a:extLst>
                <a:ext uri="{FF2B5EF4-FFF2-40B4-BE49-F238E27FC236}">
                  <a16:creationId xmlns:a16="http://schemas.microsoft.com/office/drawing/2014/main" id="{04697D3D-6F49-435E-8A70-BC3C2C45B0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76100" y="2830286"/>
              <a:ext cx="1079530" cy="307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/>
                <a:t>balance</a:t>
              </a:r>
              <a:endParaRPr lang="en-SG" sz="1400"/>
            </a:p>
          </p:txBody>
        </p:sp>
        <p:sp>
          <p:nvSpPr>
            <p:cNvPr id="34" name="TextBox 57">
              <a:extLst>
                <a:ext uri="{FF2B5EF4-FFF2-40B4-BE49-F238E27FC236}">
                  <a16:creationId xmlns:a16="http://schemas.microsoft.com/office/drawing/2014/main" id="{67494F6C-2836-4563-95BF-10E58C6C05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6970" y="2525486"/>
              <a:ext cx="108522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account</a:t>
              </a:r>
              <a:endParaRPr lang="en-SG" sz="1400"/>
            </a:p>
          </p:txBody>
        </p:sp>
        <p:sp>
          <p:nvSpPr>
            <p:cNvPr id="35" name="Rectangle 58">
              <a:extLst>
                <a:ext uri="{FF2B5EF4-FFF2-40B4-BE49-F238E27FC236}">
                  <a16:creationId xmlns:a16="http://schemas.microsoft.com/office/drawing/2014/main" id="{3A2E8A50-C947-4F16-A72B-52410CEA9C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634" y="2789097"/>
              <a:ext cx="2723102" cy="741405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cxnSp>
          <p:nvCxnSpPr>
            <p:cNvPr id="36" name="Straight Arrow Connector 68">
              <a:extLst>
                <a:ext uri="{FF2B5EF4-FFF2-40B4-BE49-F238E27FC236}">
                  <a16:creationId xmlns:a16="http://schemas.microsoft.com/office/drawing/2014/main" id="{C4323CB2-781C-4026-8117-2F369C2874E4}"/>
                </a:ext>
              </a:extLst>
            </p:cNvPr>
            <p:cNvCxnSpPr>
              <a:cxnSpLocks noChangeShapeType="1"/>
              <a:stCxn id="37" idx="3"/>
            </p:cNvCxnSpPr>
            <p:nvPr/>
          </p:nvCxnSpPr>
          <p:spPr bwMode="auto">
            <a:xfrm flipV="1">
              <a:off x="3439050" y="3376250"/>
              <a:ext cx="894303" cy="381695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sp>
          <p:nvSpPr>
            <p:cNvPr id="37" name="TextBox 69">
              <a:extLst>
                <a:ext uri="{FF2B5EF4-FFF2-40B4-BE49-F238E27FC236}">
                  <a16:creationId xmlns:a16="http://schemas.microsoft.com/office/drawing/2014/main" id="{A015C770-ABCE-468D-8F30-69DA01B2BB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3130" y="3604010"/>
              <a:ext cx="1725920" cy="307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i="1">
                  <a:solidFill>
                    <a:srgbClr val="800000"/>
                  </a:solidFill>
                </a:rPr>
                <a:t>contains an integer</a:t>
              </a:r>
              <a:endParaRPr lang="en-SG" sz="1400" i="1">
                <a:solidFill>
                  <a:srgbClr val="800000"/>
                </a:solidFill>
              </a:endParaRPr>
            </a:p>
          </p:txBody>
        </p:sp>
        <p:cxnSp>
          <p:nvCxnSpPr>
            <p:cNvPr id="38" name="Straight Arrow Connector 71">
              <a:extLst>
                <a:ext uri="{FF2B5EF4-FFF2-40B4-BE49-F238E27FC236}">
                  <a16:creationId xmlns:a16="http://schemas.microsoft.com/office/drawing/2014/main" id="{F519D0F9-96D5-4273-8D3A-CD078141661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>
              <a:off x="5560927" y="3367873"/>
              <a:ext cx="751951" cy="249534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sp>
          <p:nvSpPr>
            <p:cNvPr id="39" name="TextBox 73">
              <a:extLst>
                <a:ext uri="{FF2B5EF4-FFF2-40B4-BE49-F238E27FC236}">
                  <a16:creationId xmlns:a16="http://schemas.microsoft.com/office/drawing/2014/main" id="{664054CD-8DC9-445C-85AE-3211A3F892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9758" y="3604010"/>
              <a:ext cx="2252578" cy="307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i="1">
                  <a:solidFill>
                    <a:srgbClr val="800000"/>
                  </a:solidFill>
                </a:rPr>
                <a:t>contains a real number</a:t>
              </a:r>
              <a:endParaRPr lang="en-SG" sz="1400" i="1">
                <a:solidFill>
                  <a:srgbClr val="800000"/>
                </a:solidFill>
              </a:endParaRPr>
            </a:p>
          </p:txBody>
        </p:sp>
      </p:grpSp>
      <p:grpSp>
        <p:nvGrpSpPr>
          <p:cNvPr id="40" name="Group 31">
            <a:extLst>
              <a:ext uri="{FF2B5EF4-FFF2-40B4-BE49-F238E27FC236}">
                <a16:creationId xmlns:a16="http://schemas.microsoft.com/office/drawing/2014/main" id="{875A618B-771D-4B52-A653-732BDE5DAD6A}"/>
              </a:ext>
            </a:extLst>
          </p:cNvPr>
          <p:cNvGrpSpPr>
            <a:grpSpLocks/>
          </p:cNvGrpSpPr>
          <p:nvPr/>
        </p:nvGrpSpPr>
        <p:grpSpPr bwMode="auto">
          <a:xfrm>
            <a:off x="1542492" y="5052767"/>
            <a:ext cx="6916738" cy="1414411"/>
            <a:chOff x="1579562" y="4554381"/>
            <a:chExt cx="6916738" cy="1413929"/>
          </a:xfrm>
        </p:grpSpPr>
        <p:sp>
          <p:nvSpPr>
            <p:cNvPr id="41" name="TextBox 79">
              <a:extLst>
                <a:ext uri="{FF2B5EF4-FFF2-40B4-BE49-F238E27FC236}">
                  <a16:creationId xmlns:a16="http://schemas.microsoft.com/office/drawing/2014/main" id="{6A955919-4338-4935-9E70-B9B2C33914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33619" y="5660638"/>
              <a:ext cx="2200531" cy="307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i="1">
                  <a:solidFill>
                    <a:srgbClr val="800000"/>
                  </a:solidFill>
                </a:rPr>
                <a:t>contains a real number</a:t>
              </a:r>
              <a:endParaRPr lang="en-SG" sz="1400" i="1">
                <a:solidFill>
                  <a:srgbClr val="800000"/>
                </a:solidFill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4AF4E74A-BA20-4EB1-8741-F943B5EB8FC0}"/>
                </a:ext>
              </a:extLst>
            </p:cNvPr>
            <p:cNvSpPr/>
            <p:nvPr/>
          </p:nvSpPr>
          <p:spPr bwMode="auto">
            <a:xfrm>
              <a:off x="3065463" y="5141807"/>
              <a:ext cx="1687512" cy="333262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CBF27FDF-AAC0-4A02-B341-81539FA7C72A}"/>
                </a:ext>
              </a:extLst>
            </p:cNvPr>
            <p:cNvSpPr/>
            <p:nvPr/>
          </p:nvSpPr>
          <p:spPr bwMode="auto">
            <a:xfrm>
              <a:off x="5264150" y="5141807"/>
              <a:ext cx="495300" cy="333262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60DCB525-F793-4444-874A-6967033FC002}"/>
                </a:ext>
              </a:extLst>
            </p:cNvPr>
            <p:cNvSpPr/>
            <p:nvPr/>
          </p:nvSpPr>
          <p:spPr bwMode="auto">
            <a:xfrm>
              <a:off x="6210300" y="5141807"/>
              <a:ext cx="311150" cy="333262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47B7ECA6-7BE0-421E-B2BA-B9A055B6B4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9388" y="4882908"/>
              <a:ext cx="827916" cy="307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err="1"/>
                <a:t>stuNum</a:t>
              </a:r>
              <a:endParaRPr lang="en-SG" sz="140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4C09D5AD-B668-4766-9D8C-E3B7A7F714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6005" y="4882908"/>
              <a:ext cx="827916" cy="307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score</a:t>
              </a:r>
              <a:endParaRPr lang="en-SG" sz="140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FE14C78F-2F5E-4DDC-A3AF-84B9D6665A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03206" y="4882908"/>
              <a:ext cx="827916" cy="307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grade</a:t>
              </a:r>
              <a:endParaRPr lang="en-SG" sz="140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A01BA666-71A1-482F-BDF0-9D36C30735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2304" y="4554381"/>
              <a:ext cx="1174999" cy="307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/>
                <a:t>result</a:t>
              </a:r>
              <a:endParaRPr lang="en-SG" sz="1400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5DCE7E7F-CFAE-48E9-B3BB-96989BCA41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3469" y="4841763"/>
              <a:ext cx="4330915" cy="740609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cxnSp>
          <p:nvCxnSpPr>
            <p:cNvPr id="50" name="Straight Arrow Connector 76">
              <a:extLst>
                <a:ext uri="{FF2B5EF4-FFF2-40B4-BE49-F238E27FC236}">
                  <a16:creationId xmlns:a16="http://schemas.microsoft.com/office/drawing/2014/main" id="{C5AE634B-99ED-41ED-8BC3-90A81AC6ECB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763615" y="5398172"/>
              <a:ext cx="654829" cy="259299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sp>
          <p:nvSpPr>
            <p:cNvPr id="51" name="TextBox 77">
              <a:extLst>
                <a:ext uri="{FF2B5EF4-FFF2-40B4-BE49-F238E27FC236}">
                  <a16:creationId xmlns:a16="http://schemas.microsoft.com/office/drawing/2014/main" id="{B8E93CE7-AF72-43B6-9491-CEC9532B7A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9562" y="5645762"/>
              <a:ext cx="1975287" cy="307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i="1">
                  <a:solidFill>
                    <a:srgbClr val="800000"/>
                  </a:solidFill>
                </a:rPr>
                <a:t>contains an integer</a:t>
              </a:r>
              <a:endParaRPr lang="en-SG" sz="1400" i="1">
                <a:solidFill>
                  <a:srgbClr val="800000"/>
                </a:solidFill>
              </a:endParaRPr>
            </a:p>
          </p:txBody>
        </p:sp>
        <p:cxnSp>
          <p:nvCxnSpPr>
            <p:cNvPr id="52" name="Straight Arrow Connector 78">
              <a:extLst>
                <a:ext uri="{FF2B5EF4-FFF2-40B4-BE49-F238E27FC236}">
                  <a16:creationId xmlns:a16="http://schemas.microsoft.com/office/drawing/2014/main" id="{2C7464D7-2865-481A-A052-0B405D28089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5324494" y="5552077"/>
              <a:ext cx="327893" cy="3351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sp>
          <p:nvSpPr>
            <p:cNvPr id="53" name="TextBox 84">
              <a:extLst>
                <a:ext uri="{FF2B5EF4-FFF2-40B4-BE49-F238E27FC236}">
                  <a16:creationId xmlns:a16="http://schemas.microsoft.com/office/drawing/2014/main" id="{8699F0E3-96E8-491E-9297-D3BEAC751A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32297" y="5617324"/>
              <a:ext cx="1864003" cy="307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i="1">
                  <a:solidFill>
                    <a:srgbClr val="800000"/>
                  </a:solidFill>
                </a:rPr>
                <a:t>contains a character</a:t>
              </a:r>
              <a:endParaRPr lang="en-SG" sz="1400" i="1">
                <a:solidFill>
                  <a:srgbClr val="800000"/>
                </a:solidFill>
              </a:endParaRPr>
            </a:p>
          </p:txBody>
        </p:sp>
        <p:cxnSp>
          <p:nvCxnSpPr>
            <p:cNvPr id="54" name="Straight Arrow Connector 85">
              <a:extLst>
                <a:ext uri="{FF2B5EF4-FFF2-40B4-BE49-F238E27FC236}">
                  <a16:creationId xmlns:a16="http://schemas.microsoft.com/office/drawing/2014/main" id="{D8C7E5EB-2D5C-4F0F-B7F4-0DEAFB92C1C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>
              <a:off x="6434678" y="5389806"/>
              <a:ext cx="1001503" cy="267666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55" name="Slide Number Placeholder 6">
            <a:extLst>
              <a:ext uri="{FF2B5EF4-FFF2-40B4-BE49-F238E27FC236}">
                <a16:creationId xmlns:a16="http://schemas.microsoft.com/office/drawing/2014/main" id="{F549DAD6-A72B-418D-8622-68C0939D1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942509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4. Structures (2/2)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55" name="Rectangle 8">
            <a:extLst>
              <a:ext uri="{FF2B5EF4-FFF2-40B4-BE49-F238E27FC236}">
                <a16:creationId xmlns:a16="http://schemas.microsoft.com/office/drawing/2014/main" id="{840A1075-EF49-43DD-A662-1DC3FADCB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425" y="1457324"/>
            <a:ext cx="7834313" cy="1358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A </a:t>
            </a:r>
            <a:r>
              <a:rPr lang="en-US" sz="2400" i="1"/>
              <a:t>group </a:t>
            </a:r>
            <a:r>
              <a:rPr lang="en-US" sz="2400"/>
              <a:t>can be a member of another </a:t>
            </a:r>
            <a:r>
              <a:rPr lang="en-US" sz="2400" i="1"/>
              <a:t>group</a:t>
            </a:r>
            <a:r>
              <a:rPr lang="en-US" sz="2400"/>
              <a:t>.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Example: the expiry date of a membership card is of “date” group</a:t>
            </a:r>
          </a:p>
        </p:txBody>
      </p:sp>
      <p:grpSp>
        <p:nvGrpSpPr>
          <p:cNvPr id="56" name="Group 34">
            <a:extLst>
              <a:ext uri="{FF2B5EF4-FFF2-40B4-BE49-F238E27FC236}">
                <a16:creationId xmlns:a16="http://schemas.microsoft.com/office/drawing/2014/main" id="{7872B7A4-DE25-4D32-935F-C9635EDAE4A3}"/>
              </a:ext>
            </a:extLst>
          </p:cNvPr>
          <p:cNvGrpSpPr>
            <a:grpSpLocks/>
          </p:cNvGrpSpPr>
          <p:nvPr/>
        </p:nvGrpSpPr>
        <p:grpSpPr bwMode="auto">
          <a:xfrm>
            <a:off x="2995613" y="2780547"/>
            <a:ext cx="3171825" cy="966787"/>
            <a:chOff x="2994829" y="2547466"/>
            <a:chExt cx="3172886" cy="967645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481DECC3-AA58-4AED-8AAA-CEA3924AC756}"/>
                </a:ext>
              </a:extLst>
            </p:cNvPr>
            <p:cNvSpPr/>
            <p:nvPr/>
          </p:nvSpPr>
          <p:spPr bwMode="auto">
            <a:xfrm>
              <a:off x="5443573" y="3087695"/>
              <a:ext cx="495466" cy="333671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58" name="TextBox 46">
              <a:extLst>
                <a:ext uri="{FF2B5EF4-FFF2-40B4-BE49-F238E27FC236}">
                  <a16:creationId xmlns:a16="http://schemas.microsoft.com/office/drawing/2014/main" id="{AA99D9E6-E5CA-4843-87A6-4BF6AB6731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1368" y="2815105"/>
              <a:ext cx="494006" cy="3076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day</a:t>
              </a:r>
              <a:endParaRPr lang="en-SG" sz="1400"/>
            </a:p>
          </p:txBody>
        </p:sp>
        <p:sp>
          <p:nvSpPr>
            <p:cNvPr id="59" name="TextBox 55">
              <a:extLst>
                <a:ext uri="{FF2B5EF4-FFF2-40B4-BE49-F238E27FC236}">
                  <a16:creationId xmlns:a16="http://schemas.microsoft.com/office/drawing/2014/main" id="{2AFE36B5-7EB1-44FE-9B22-CB4CB3BEB9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08873" y="2815105"/>
              <a:ext cx="597658" cy="3076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year</a:t>
              </a:r>
              <a:endParaRPr lang="en-SG" sz="1400"/>
            </a:p>
          </p:txBody>
        </p:sp>
        <p:sp>
          <p:nvSpPr>
            <p:cNvPr id="60" name="TextBox 57">
              <a:extLst>
                <a:ext uri="{FF2B5EF4-FFF2-40B4-BE49-F238E27FC236}">
                  <a16:creationId xmlns:a16="http://schemas.microsoft.com/office/drawing/2014/main" id="{05B5D357-1496-43A1-AE8B-0719DC1E1A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4829" y="2547466"/>
              <a:ext cx="625701" cy="3076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date</a:t>
              </a:r>
              <a:endParaRPr lang="en-SG" sz="1400"/>
            </a:p>
          </p:txBody>
        </p:sp>
        <p:sp>
          <p:nvSpPr>
            <p:cNvPr id="61" name="Rectangle 58">
              <a:extLst>
                <a:ext uri="{FF2B5EF4-FFF2-40B4-BE49-F238E27FC236}">
                  <a16:creationId xmlns:a16="http://schemas.microsoft.com/office/drawing/2014/main" id="{84BF16B7-B416-49B0-8339-3E23C8C49E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4510" y="2817340"/>
              <a:ext cx="2723205" cy="697771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E8D1C8CA-FBDC-4652-A73B-8998F15C5392}"/>
                </a:ext>
              </a:extLst>
            </p:cNvPr>
            <p:cNvSpPr/>
            <p:nvPr/>
          </p:nvSpPr>
          <p:spPr bwMode="auto">
            <a:xfrm>
              <a:off x="3680858" y="3087695"/>
              <a:ext cx="495466" cy="333671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CDBAD551-1CE1-4F47-99D2-FB3C538C9925}"/>
                </a:ext>
              </a:extLst>
            </p:cNvPr>
            <p:cNvSpPr/>
            <p:nvPr/>
          </p:nvSpPr>
          <p:spPr bwMode="auto">
            <a:xfrm>
              <a:off x="4595564" y="3087695"/>
              <a:ext cx="495466" cy="333671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64" name="TextBox 46">
              <a:extLst>
                <a:ext uri="{FF2B5EF4-FFF2-40B4-BE49-F238E27FC236}">
                  <a16:creationId xmlns:a16="http://schemas.microsoft.com/office/drawing/2014/main" id="{206D57C6-D2E5-47CE-A0E2-ED953A6205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53962" y="2815105"/>
              <a:ext cx="737021" cy="3076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month</a:t>
              </a:r>
              <a:endParaRPr lang="en-SG" sz="1400"/>
            </a:p>
          </p:txBody>
        </p:sp>
      </p:grpSp>
      <p:grpSp>
        <p:nvGrpSpPr>
          <p:cNvPr id="65" name="Group 48">
            <a:extLst>
              <a:ext uri="{FF2B5EF4-FFF2-40B4-BE49-F238E27FC236}">
                <a16:creationId xmlns:a16="http://schemas.microsoft.com/office/drawing/2014/main" id="{C9C8CC13-6C04-4F80-B17E-3A8F05FE45D0}"/>
              </a:ext>
            </a:extLst>
          </p:cNvPr>
          <p:cNvGrpSpPr>
            <a:grpSpLocks/>
          </p:cNvGrpSpPr>
          <p:nvPr/>
        </p:nvGrpSpPr>
        <p:grpSpPr bwMode="auto">
          <a:xfrm>
            <a:off x="1575469" y="3965245"/>
            <a:ext cx="5765131" cy="1446547"/>
            <a:chOff x="1576193" y="3965494"/>
            <a:chExt cx="5763721" cy="1446765"/>
          </a:xfrm>
        </p:grpSpPr>
        <p:grpSp>
          <p:nvGrpSpPr>
            <p:cNvPr id="66" name="Group 47">
              <a:extLst>
                <a:ext uri="{FF2B5EF4-FFF2-40B4-BE49-F238E27FC236}">
                  <a16:creationId xmlns:a16="http://schemas.microsoft.com/office/drawing/2014/main" id="{5D253413-BBC0-4083-9BA0-D8CB966A166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36198" y="4401660"/>
              <a:ext cx="1913645" cy="616840"/>
              <a:chOff x="1331863" y="4278092"/>
              <a:chExt cx="1913645" cy="616840"/>
            </a:xfrm>
          </p:grpSpPr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AD107EB0-D98D-4270-97F5-2B71629D6790}"/>
                  </a:ext>
                </a:extLst>
              </p:cNvPr>
              <p:cNvSpPr/>
              <p:nvPr/>
            </p:nvSpPr>
            <p:spPr bwMode="auto">
              <a:xfrm>
                <a:off x="1556821" y="4561506"/>
                <a:ext cx="1688687" cy="333426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79" name="TextBox 62">
                <a:extLst>
                  <a:ext uri="{FF2B5EF4-FFF2-40B4-BE49-F238E27FC236}">
                    <a16:creationId xmlns:a16="http://schemas.microsoft.com/office/drawing/2014/main" id="{7AD4BBF4-C73D-4BCF-B9BF-C52C82F773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31863" y="4278092"/>
                <a:ext cx="959790" cy="3078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SG" sz="1400" err="1"/>
                  <a:t>cardNum</a:t>
                </a:r>
                <a:endParaRPr lang="en-SG" sz="1400"/>
              </a:p>
            </p:txBody>
          </p:sp>
        </p:grpSp>
        <p:sp>
          <p:nvSpPr>
            <p:cNvPr id="67" name="TextBox 65">
              <a:extLst>
                <a:ext uri="{FF2B5EF4-FFF2-40B4-BE49-F238E27FC236}">
                  <a16:creationId xmlns:a16="http://schemas.microsoft.com/office/drawing/2014/main" id="{498FF24F-6A0B-40C9-B0B7-BC2A81A135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6193" y="3965494"/>
              <a:ext cx="1781008" cy="3078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/>
                <a:t>card</a:t>
              </a:r>
              <a:endParaRPr lang="en-SG" sz="1400"/>
            </a:p>
          </p:txBody>
        </p:sp>
        <p:sp>
          <p:nvSpPr>
            <p:cNvPr id="68" name="Rectangle 66">
              <a:extLst>
                <a:ext uri="{FF2B5EF4-FFF2-40B4-BE49-F238E27FC236}">
                  <a16:creationId xmlns:a16="http://schemas.microsoft.com/office/drawing/2014/main" id="{89E16EFD-F143-4981-B6DF-2793EE4CB0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2367" y="4261000"/>
              <a:ext cx="5387547" cy="1151259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grpSp>
          <p:nvGrpSpPr>
            <p:cNvPr id="69" name="Group 46">
              <a:extLst>
                <a:ext uri="{FF2B5EF4-FFF2-40B4-BE49-F238E27FC236}">
                  <a16:creationId xmlns:a16="http://schemas.microsoft.com/office/drawing/2014/main" id="{8B323003-4646-48BD-81DE-7E79ECD5A12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00991" y="4314914"/>
              <a:ext cx="3172886" cy="983689"/>
              <a:chOff x="3653856" y="5575303"/>
              <a:chExt cx="3172886" cy="983689"/>
            </a:xfrm>
          </p:grpSpPr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BCB5E1F9-4AC5-4FE5-90BF-09122A50DC45}"/>
                  </a:ext>
                </a:extLst>
              </p:cNvPr>
              <p:cNvSpPr/>
              <p:nvPr/>
            </p:nvSpPr>
            <p:spPr bwMode="auto">
              <a:xfrm>
                <a:off x="6102421" y="6131227"/>
                <a:ext cx="495179" cy="333425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71" name="TextBox 46">
                <a:extLst>
                  <a:ext uri="{FF2B5EF4-FFF2-40B4-BE49-F238E27FC236}">
                    <a16:creationId xmlns:a16="http://schemas.microsoft.com/office/drawing/2014/main" id="{A9B184B9-2097-4721-A8FC-F19EA7D2FC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30395" y="5858986"/>
                <a:ext cx="494006" cy="3076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day</a:t>
                </a:r>
                <a:endParaRPr lang="en-SG" sz="1400"/>
              </a:p>
            </p:txBody>
          </p:sp>
          <p:sp>
            <p:nvSpPr>
              <p:cNvPr id="72" name="TextBox 55">
                <a:extLst>
                  <a:ext uri="{FF2B5EF4-FFF2-40B4-BE49-F238E27FC236}">
                    <a16:creationId xmlns:a16="http://schemas.microsoft.com/office/drawing/2014/main" id="{B98EB749-534F-4A32-AA16-FB3E4B77E0F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67900" y="5858986"/>
                <a:ext cx="597658" cy="3076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year</a:t>
                </a:r>
                <a:endParaRPr lang="en-SG" sz="1400"/>
              </a:p>
            </p:txBody>
          </p:sp>
          <p:sp>
            <p:nvSpPr>
              <p:cNvPr id="73" name="TextBox 57">
                <a:extLst>
                  <a:ext uri="{FF2B5EF4-FFF2-40B4-BE49-F238E27FC236}">
                    <a16:creationId xmlns:a16="http://schemas.microsoft.com/office/drawing/2014/main" id="{F49593AA-2B90-4F4A-889A-39029792B65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53856" y="5575303"/>
                <a:ext cx="131356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err="1"/>
                  <a:t>expiryDate</a:t>
                </a:r>
                <a:endParaRPr lang="en-SG" sz="1400"/>
              </a:p>
            </p:txBody>
          </p:sp>
          <p:sp>
            <p:nvSpPr>
              <p:cNvPr id="74" name="Rectangle 58">
                <a:extLst>
                  <a:ext uri="{FF2B5EF4-FFF2-40B4-BE49-F238E27FC236}">
                    <a16:creationId xmlns:a16="http://schemas.microsoft.com/office/drawing/2014/main" id="{94849495-DA72-4DCD-B742-F140F15D7D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03537" y="5861221"/>
                <a:ext cx="2723205" cy="697771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AD8C5692-CC42-48B2-91C7-A6E16577B3B2}"/>
                  </a:ext>
                </a:extLst>
              </p:cNvPr>
              <p:cNvSpPr/>
              <p:nvPr/>
            </p:nvSpPr>
            <p:spPr bwMode="auto">
              <a:xfrm>
                <a:off x="4340727" y="6131227"/>
                <a:ext cx="495179" cy="333425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AB366432-8936-459F-A3CB-1406CE0E2A76}"/>
                  </a:ext>
                </a:extLst>
              </p:cNvPr>
              <p:cNvSpPr/>
              <p:nvPr/>
            </p:nvSpPr>
            <p:spPr bwMode="auto">
              <a:xfrm>
                <a:off x="5254903" y="6131227"/>
                <a:ext cx="495179" cy="333425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77" name="TextBox 46">
                <a:extLst>
                  <a:ext uri="{FF2B5EF4-FFF2-40B4-BE49-F238E27FC236}">
                    <a16:creationId xmlns:a16="http://schemas.microsoft.com/office/drawing/2014/main" id="{C09EABDE-F670-449F-AA72-0C49307498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12989" y="5858986"/>
                <a:ext cx="737021" cy="3076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month</a:t>
                </a:r>
                <a:endParaRPr lang="en-SG" sz="1400"/>
              </a:p>
            </p:txBody>
          </p:sp>
        </p:grpSp>
      </p:grpSp>
      <p:sp>
        <p:nvSpPr>
          <p:cNvPr id="31" name="Slide Number Placeholder 6">
            <a:extLst>
              <a:ext uri="{FF2B5EF4-FFF2-40B4-BE49-F238E27FC236}">
                <a16:creationId xmlns:a16="http://schemas.microsoft.com/office/drawing/2014/main" id="{661E5CA1-33F9-4478-820E-AC338320E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084132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4.1 Structure Types (1/2)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1" name="Content Placeholder 5">
            <a:extLst>
              <a:ext uri="{FF2B5EF4-FFF2-40B4-BE49-F238E27FC236}">
                <a16:creationId xmlns:a16="http://schemas.microsoft.com/office/drawing/2014/main" id="{A59D94A1-44B1-445E-8A4D-E6A44FC0B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462722"/>
            <a:ext cx="8229600" cy="1189038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Such a group is called </a:t>
            </a:r>
            <a:r>
              <a:rPr lang="en-US">
                <a:solidFill>
                  <a:srgbClr val="0000FF"/>
                </a:solidFill>
              </a:rPr>
              <a:t>structure type</a:t>
            </a:r>
            <a:endParaRPr lang="en-SG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Examples of structure types: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90296A3-8411-467E-A4B1-AC3A2D6BE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50" y="2619375"/>
            <a:ext cx="4773613" cy="1054267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err="1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typedef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 err="1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struct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 length, width, height;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}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box_t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;</a:t>
            </a:r>
          </a:p>
          <a:p>
            <a:pPr marL="342900" indent="-342900">
              <a:defRPr/>
            </a:pPr>
            <a:endParaRPr lang="en-US" sz="2400" b="1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33" name="Rectangle 8">
            <a:extLst>
              <a:ext uri="{FF2B5EF4-FFF2-40B4-BE49-F238E27FC236}">
                <a16:creationId xmlns:a16="http://schemas.microsoft.com/office/drawing/2014/main" id="{C979C5D9-97BF-4565-ABDB-29361BB5E1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419" y="4383054"/>
            <a:ext cx="3378033" cy="136002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err="1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typedef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 err="1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struct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acctNum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float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 balance;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}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account_t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;</a:t>
            </a:r>
          </a:p>
          <a:p>
            <a:pPr marL="342900" indent="-342900">
              <a:defRPr/>
            </a:pPr>
            <a:endParaRPr lang="en-US" sz="2400" b="1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34" name="Rectangle 8">
            <a:extLst>
              <a:ext uri="{FF2B5EF4-FFF2-40B4-BE49-F238E27FC236}">
                <a16:creationId xmlns:a16="http://schemas.microsoft.com/office/drawing/2014/main" id="{6021F230-80B5-4108-8F1E-4EECB415C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8347" y="4382887"/>
            <a:ext cx="3252788" cy="1673009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err="1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typedef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 err="1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struct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stuNum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float score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char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grade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}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result_t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;</a:t>
            </a:r>
          </a:p>
          <a:p>
            <a:pPr marL="342900" indent="-342900">
              <a:defRPr/>
            </a:pPr>
            <a:endParaRPr lang="en-US" sz="2400" b="1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35" name="Line Callout 2 (Border and Accent Bar) 12">
            <a:extLst>
              <a:ext uri="{FF2B5EF4-FFF2-40B4-BE49-F238E27FC236}">
                <a16:creationId xmlns:a16="http://schemas.microsoft.com/office/drawing/2014/main" id="{9F6D728D-80F7-49E2-A13F-48B162793803}"/>
              </a:ext>
            </a:extLst>
          </p:cNvPr>
          <p:cNvSpPr/>
          <p:nvPr/>
        </p:nvSpPr>
        <p:spPr bwMode="auto">
          <a:xfrm>
            <a:off x="6235700" y="2288805"/>
            <a:ext cx="2193925" cy="828675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96717"/>
              <a:gd name="adj5" fmla="val 140592"/>
              <a:gd name="adj6" fmla="val -173969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>
                <a:latin typeface="Arial" charset="0"/>
                <a:cs typeface="Arial" charset="0"/>
              </a:rPr>
              <a:t>This semi-colon </a:t>
            </a:r>
            <a:r>
              <a:rPr lang="en-US" sz="1600" b="1">
                <a:solidFill>
                  <a:srgbClr val="C00000"/>
                </a:solidFill>
                <a:latin typeface="Arial" charset="0"/>
                <a:cs typeface="Arial" charset="0"/>
              </a:rPr>
              <a:t>;</a:t>
            </a:r>
            <a:r>
              <a:rPr lang="en-US" sz="1600">
                <a:latin typeface="Arial" charset="0"/>
                <a:cs typeface="Arial" charset="0"/>
              </a:rPr>
              <a:t> is very important and is often forgotten!</a:t>
            </a:r>
            <a:endParaRPr lang="en-SG" sz="1600">
              <a:latin typeface="Arial" charset="0"/>
              <a:cs typeface="Arial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3237F22D-42B6-49DF-9257-5CAEDD91A773}"/>
              </a:ext>
            </a:extLst>
          </p:cNvPr>
          <p:cNvSpPr/>
          <p:nvPr/>
        </p:nvSpPr>
        <p:spPr bwMode="auto">
          <a:xfrm>
            <a:off x="2777773" y="5376763"/>
            <a:ext cx="143665" cy="295093"/>
          </a:xfrm>
          <a:prstGeom prst="ellipse">
            <a:avLst/>
          </a:prstGeom>
          <a:noFill/>
          <a:ln w="28575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4D3787F-212C-45DD-A73A-4B88250E21AB}"/>
              </a:ext>
            </a:extLst>
          </p:cNvPr>
          <p:cNvSpPr/>
          <p:nvPr/>
        </p:nvSpPr>
        <p:spPr bwMode="auto">
          <a:xfrm>
            <a:off x="2176194" y="3315355"/>
            <a:ext cx="143665" cy="295093"/>
          </a:xfrm>
          <a:prstGeom prst="ellipse">
            <a:avLst/>
          </a:prstGeom>
          <a:noFill/>
          <a:ln w="28575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D985D84-6DD7-47F4-A2ED-1748A25893DB}"/>
              </a:ext>
            </a:extLst>
          </p:cNvPr>
          <p:cNvSpPr/>
          <p:nvPr/>
        </p:nvSpPr>
        <p:spPr bwMode="auto">
          <a:xfrm>
            <a:off x="6402762" y="5682536"/>
            <a:ext cx="143665" cy="295093"/>
          </a:xfrm>
          <a:prstGeom prst="ellipse">
            <a:avLst/>
          </a:prstGeom>
          <a:noFill/>
          <a:ln w="28575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A7E558C-60FC-4D25-8649-D172DAA1459C}"/>
              </a:ext>
            </a:extLst>
          </p:cNvPr>
          <p:cNvSpPr txBox="1"/>
          <p:nvPr/>
        </p:nvSpPr>
        <p:spPr>
          <a:xfrm>
            <a:off x="988051" y="3783116"/>
            <a:ext cx="2982370" cy="3381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/>
              <a:t>Create a new type called </a:t>
            </a:r>
            <a:r>
              <a:rPr lang="en-US" sz="1600" err="1">
                <a:solidFill>
                  <a:srgbClr val="C00000"/>
                </a:solidFill>
              </a:rPr>
              <a:t>box_t</a:t>
            </a:r>
            <a:endParaRPr lang="en-US" sz="1600">
              <a:solidFill>
                <a:srgbClr val="C00000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C6D2742-0C14-416E-9E93-2E6342F9DC55}"/>
              </a:ext>
            </a:extLst>
          </p:cNvPr>
          <p:cNvSpPr txBox="1"/>
          <p:nvPr/>
        </p:nvSpPr>
        <p:spPr>
          <a:xfrm>
            <a:off x="980030" y="5872505"/>
            <a:ext cx="3399464" cy="3381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/>
              <a:t>Create a new type called </a:t>
            </a:r>
            <a:r>
              <a:rPr lang="en-US" sz="1600" err="1">
                <a:solidFill>
                  <a:srgbClr val="C00000"/>
                </a:solidFill>
              </a:rPr>
              <a:t>account_t</a:t>
            </a:r>
            <a:endParaRPr lang="en-US" sz="1600">
              <a:solidFill>
                <a:srgbClr val="C0000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7F55181-EFFE-41FD-9E9E-1F93773076E8}"/>
              </a:ext>
            </a:extLst>
          </p:cNvPr>
          <p:cNvSpPr txBox="1"/>
          <p:nvPr/>
        </p:nvSpPr>
        <p:spPr>
          <a:xfrm>
            <a:off x="4768347" y="6172888"/>
            <a:ext cx="3399464" cy="3381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/>
              <a:t>Create a new type called </a:t>
            </a:r>
            <a:r>
              <a:rPr lang="en-US" sz="1600" err="1">
                <a:solidFill>
                  <a:srgbClr val="C00000"/>
                </a:solidFill>
              </a:rPr>
              <a:t>result_t</a:t>
            </a:r>
            <a:endParaRPr lang="en-US" sz="1600">
              <a:solidFill>
                <a:srgbClr val="C00000"/>
              </a:solidFill>
            </a:endParaRPr>
          </a:p>
        </p:txBody>
      </p:sp>
      <p:sp>
        <p:nvSpPr>
          <p:cNvPr id="17" name="Slide Number Placeholder 6">
            <a:extLst>
              <a:ext uri="{FF2B5EF4-FFF2-40B4-BE49-F238E27FC236}">
                <a16:creationId xmlns:a16="http://schemas.microsoft.com/office/drawing/2014/main" id="{0C5BE509-8704-4305-8D32-651163D17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868706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4.1 Structure Types (2/2)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8FC0E2AB-B5E4-4099-8CAD-CE56F6254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425" y="1460500"/>
            <a:ext cx="7834313" cy="2872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A type is </a:t>
            </a:r>
            <a:r>
              <a:rPr lang="en-US" sz="2400" u="sng">
                <a:solidFill>
                  <a:srgbClr val="C00000"/>
                </a:solidFill>
              </a:rPr>
              <a:t>NOT</a:t>
            </a:r>
            <a:r>
              <a:rPr lang="en-US" sz="2400"/>
              <a:t> a variable!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/>
              <a:t>what are the differences between a type and a variable?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The following is a </a:t>
            </a:r>
            <a:r>
              <a:rPr lang="en-US" sz="2400" u="sng"/>
              <a:t>definition of a type</a:t>
            </a:r>
            <a:r>
              <a:rPr lang="en-US" sz="2400"/>
              <a:t>, NOT a </a:t>
            </a:r>
            <a:r>
              <a:rPr lang="en-US" sz="2400" u="sng"/>
              <a:t>declaration of a variable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/>
              <a:t>A type needs to be defined before we can declare variable of that type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u="sng">
                <a:solidFill>
                  <a:srgbClr val="C00000"/>
                </a:solidFill>
              </a:rPr>
              <a:t>No</a:t>
            </a:r>
            <a:r>
              <a:rPr lang="en-US" sz="2000"/>
              <a:t> memory is allocated to a type</a:t>
            </a:r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id="{FAC727F6-2DDD-4AB3-A673-70BE5261C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2900" y="4394200"/>
            <a:ext cx="3170238" cy="140054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err="1">
                <a:solidFill>
                  <a:srgbClr val="C00000"/>
                </a:solidFill>
                <a:latin typeface="Courier New" pitchFamily="49" charset="0"/>
              </a:rPr>
              <a:t>typedef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err="1">
                <a:solidFill>
                  <a:srgbClr val="C00000"/>
                </a:solidFill>
                <a:latin typeface="Courier New" pitchFamily="49" charset="0"/>
              </a:rPr>
              <a:t>struct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</a:rPr>
              <a:t>acctNum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	float balance;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}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</a:rPr>
              <a:t>account_t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</a:rPr>
              <a:t>;</a:t>
            </a:r>
          </a:p>
          <a:p>
            <a:pPr marL="342900" indent="-342900">
              <a:defRPr/>
            </a:pPr>
            <a:endParaRPr lang="en-US" sz="2400" b="1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B93C918-B02B-443E-A541-6CFCCD30F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971774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4.2 Structure Variables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4A71FDCE-292C-4A70-A185-D638EAE30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425" y="1460501"/>
            <a:ext cx="7834313" cy="1040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Declaration</a:t>
            </a:r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/>
              <a:t>The syntax is similar to declaring ordinary variables.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E54C48-7A5E-49B5-8370-08B0D38A2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689" y="2498644"/>
            <a:ext cx="5703887" cy="1706501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err="1">
                <a:solidFill>
                  <a:srgbClr val="C00000"/>
                </a:solidFill>
                <a:latin typeface="Courier New" pitchFamily="49" charset="0"/>
              </a:rPr>
              <a:t>typedef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err="1">
                <a:solidFill>
                  <a:srgbClr val="C00000"/>
                </a:solidFill>
                <a:latin typeface="Courier New" pitchFamily="49" charset="0"/>
              </a:rPr>
              <a:t>struct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</a:rPr>
              <a:t>stuNum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	float score;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	char grade;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} </a:t>
            </a:r>
            <a:r>
              <a:rPr lang="en-US" sz="2000" b="1" err="1">
                <a:solidFill>
                  <a:srgbClr val="C00000"/>
                </a:solidFill>
                <a:latin typeface="Courier New" pitchFamily="49" charset="0"/>
              </a:rPr>
              <a:t>result_t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</a:rPr>
              <a:t>;</a:t>
            </a:r>
          </a:p>
        </p:txBody>
      </p:sp>
      <p:grpSp>
        <p:nvGrpSpPr>
          <p:cNvPr id="10" name="Group 12">
            <a:extLst>
              <a:ext uri="{FF2B5EF4-FFF2-40B4-BE49-F238E27FC236}">
                <a16:creationId xmlns:a16="http://schemas.microsoft.com/office/drawing/2014/main" id="{E0F67C92-68C0-40CD-BD64-59D60206D047}"/>
              </a:ext>
            </a:extLst>
          </p:cNvPr>
          <p:cNvGrpSpPr>
            <a:grpSpLocks/>
          </p:cNvGrpSpPr>
          <p:nvPr/>
        </p:nvGrpSpPr>
        <p:grpSpPr bwMode="auto">
          <a:xfrm>
            <a:off x="3883026" y="2605007"/>
            <a:ext cx="3720932" cy="1484054"/>
            <a:chOff x="4136571" y="3672116"/>
            <a:chExt cx="3721678" cy="1484438"/>
          </a:xfrm>
        </p:grpSpPr>
        <p:sp>
          <p:nvSpPr>
            <p:cNvPr id="12" name="Right Brace 9">
              <a:extLst>
                <a:ext uri="{FF2B5EF4-FFF2-40B4-BE49-F238E27FC236}">
                  <a16:creationId xmlns:a16="http://schemas.microsoft.com/office/drawing/2014/main" id="{0D930F28-EAFC-49AA-955A-179B217294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6571" y="3672116"/>
              <a:ext cx="362858" cy="1484438"/>
            </a:xfrm>
            <a:prstGeom prst="rightBrace">
              <a:avLst>
                <a:gd name="adj1" fmla="val 34713"/>
                <a:gd name="adj2" fmla="val 50000"/>
              </a:avLst>
            </a:prstGeom>
            <a:noFill/>
            <a:ln w="1905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E686307-AE18-40FE-89C0-CA83C33EA4D4}"/>
                </a:ext>
              </a:extLst>
            </p:cNvPr>
            <p:cNvSpPr txBox="1"/>
            <p:nvPr/>
          </p:nvSpPr>
          <p:spPr>
            <a:xfrm>
              <a:off x="4602466" y="4119106"/>
              <a:ext cx="3255783" cy="58492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600">
                  <a:latin typeface="Arial" charset="0"/>
                  <a:cs typeface="Arial" charset="0"/>
                </a:rPr>
                <a:t>Before function prototypes </a:t>
              </a:r>
              <a:br>
                <a:rPr lang="en-US" sz="1600">
                  <a:latin typeface="Arial" charset="0"/>
                  <a:cs typeface="Arial" charset="0"/>
                </a:rPr>
              </a:br>
              <a:r>
                <a:rPr lang="en-US" sz="1600">
                  <a:latin typeface="Arial" charset="0"/>
                  <a:cs typeface="Arial" charset="0"/>
                </a:rPr>
                <a:t>(but after preprocessor directives)</a:t>
              </a:r>
              <a:endParaRPr lang="en-SG" sz="1600">
                <a:latin typeface="Arial" charset="0"/>
                <a:cs typeface="Arial" charset="0"/>
              </a:endParaRPr>
            </a:p>
          </p:txBody>
        </p:sp>
      </p:grp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C5517B5-25E7-4ECE-8544-C33525E29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12CEE46-0042-4137-A966-9CBFC34BC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689" y="4475500"/>
            <a:ext cx="5703887" cy="46007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 marL="342900" indent="-342900">
              <a:defRPr/>
            </a:pPr>
            <a:r>
              <a:rPr lang="en-US" sz="2000" b="1" err="1">
                <a:solidFill>
                  <a:srgbClr val="C00000"/>
                </a:solidFill>
                <a:latin typeface="Courier New" pitchFamily="49" charset="0"/>
              </a:rPr>
              <a:t>result_t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 result1, result2;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CDB05B8-3ABC-4A39-95CF-24783E4A18EA}"/>
              </a:ext>
            </a:extLst>
          </p:cNvPr>
          <p:cNvSpPr txBox="1"/>
          <p:nvPr/>
        </p:nvSpPr>
        <p:spPr bwMode="auto">
          <a:xfrm>
            <a:off x="5375523" y="4475500"/>
            <a:ext cx="1923635" cy="3397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>
                <a:latin typeface="Arial" charset="0"/>
                <a:cs typeface="Arial" charset="0"/>
              </a:rPr>
              <a:t>Inside any function</a:t>
            </a:r>
            <a:endParaRPr lang="en-SG" sz="160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7336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4.3 Initializing Structure Variables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85459C33-F645-4881-9B0F-5F6966DFF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425" y="1460501"/>
            <a:ext cx="7834313" cy="1040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The syntax is like array initialization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Examples: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F38BA59-2BBF-42E1-961A-C3C31A021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519" y="3760862"/>
            <a:ext cx="5429285" cy="1895658"/>
          </a:xfrm>
          <a:prstGeom prst="rect">
            <a:avLst/>
          </a:prstGeom>
          <a:solidFill>
            <a:srgbClr val="FFFFCC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err="1">
                <a:latin typeface="Courier New" pitchFamily="49" charset="0"/>
              </a:rPr>
              <a:t>typedef</a:t>
            </a:r>
            <a:r>
              <a:rPr lang="en-US" sz="1600" b="1">
                <a:latin typeface="Courier New" pitchFamily="49" charset="0"/>
              </a:rPr>
              <a:t> </a:t>
            </a:r>
            <a:r>
              <a:rPr lang="en-US" sz="1600" b="1" err="1">
                <a:latin typeface="Courier New" pitchFamily="49" charset="0"/>
              </a:rPr>
              <a:t>struct</a:t>
            </a:r>
            <a:r>
              <a:rPr lang="en-US" sz="1600" b="1">
                <a:latin typeface="Courier New" pitchFamily="49" charset="0"/>
              </a:rPr>
              <a:t> 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>
                <a:latin typeface="Courier New" pitchFamily="49" charset="0"/>
              </a:rPr>
              <a:t>	</a:t>
            </a:r>
            <a:r>
              <a:rPr lang="en-US" sz="1600" b="1" err="1">
                <a:latin typeface="Courier New" pitchFamily="49" charset="0"/>
              </a:rPr>
              <a:t>int</a:t>
            </a:r>
            <a:r>
              <a:rPr lang="en-US" sz="1600" b="1">
                <a:latin typeface="Courier New" pitchFamily="49" charset="0"/>
              </a:rPr>
              <a:t> </a:t>
            </a:r>
            <a:r>
              <a:rPr lang="en-US" sz="1600" b="1" err="1">
                <a:latin typeface="Courier New" pitchFamily="49" charset="0"/>
              </a:rPr>
              <a:t>stuNum</a:t>
            </a:r>
            <a:r>
              <a:rPr lang="en-US" sz="1600" b="1"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>
                <a:latin typeface="Courier New" pitchFamily="49" charset="0"/>
              </a:rPr>
              <a:t>	float score;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>
                <a:latin typeface="Courier New" pitchFamily="49" charset="0"/>
              </a:rPr>
              <a:t>	char grade;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>
                <a:latin typeface="Courier New" pitchFamily="49" charset="0"/>
              </a:rPr>
              <a:t>} </a:t>
            </a:r>
            <a:r>
              <a:rPr lang="en-US" sz="1600" b="1" err="1">
                <a:solidFill>
                  <a:srgbClr val="C00000"/>
                </a:solidFill>
                <a:latin typeface="Courier New" pitchFamily="49" charset="0"/>
              </a:rPr>
              <a:t>result_t</a:t>
            </a:r>
            <a:r>
              <a:rPr lang="en-US" sz="1600" b="1"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1600" b="1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err="1">
                <a:solidFill>
                  <a:srgbClr val="C00000"/>
                </a:solidFill>
                <a:latin typeface="Courier New" pitchFamily="49" charset="0"/>
              </a:rPr>
              <a:t>result_t</a:t>
            </a:r>
            <a:r>
              <a:rPr lang="en-US" sz="1600" b="1">
                <a:latin typeface="Courier New" pitchFamily="49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</a:rPr>
              <a:t>result1</a:t>
            </a:r>
            <a:r>
              <a:rPr lang="en-US" sz="1600" b="1">
                <a:latin typeface="Courier New" pitchFamily="49" charset="0"/>
              </a:rPr>
              <a:t> = { 123321, 93.5, 'A' };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C70AD2F-A086-4BD8-98E0-D4A1EBC43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399" y="2155854"/>
            <a:ext cx="5367339" cy="2628797"/>
          </a:xfrm>
          <a:prstGeom prst="rect">
            <a:avLst/>
          </a:prstGeom>
          <a:solidFill>
            <a:srgbClr val="FFFFCC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err="1">
                <a:latin typeface="Courier New" pitchFamily="49" charset="0"/>
              </a:rPr>
              <a:t>typedef</a:t>
            </a:r>
            <a:r>
              <a:rPr lang="en-US" sz="1600" b="1">
                <a:latin typeface="Courier New" pitchFamily="49" charset="0"/>
              </a:rPr>
              <a:t> </a:t>
            </a:r>
            <a:r>
              <a:rPr lang="en-US" sz="1600" b="1" err="1">
                <a:latin typeface="Courier New" pitchFamily="49" charset="0"/>
              </a:rPr>
              <a:t>struct</a:t>
            </a:r>
            <a:r>
              <a:rPr lang="en-US" sz="1600" b="1">
                <a:latin typeface="Courier New" pitchFamily="49" charset="0"/>
              </a:rPr>
              <a:t> 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>
                <a:latin typeface="Courier New" pitchFamily="49" charset="0"/>
              </a:rPr>
              <a:t>	</a:t>
            </a:r>
            <a:r>
              <a:rPr lang="en-US" sz="1600" b="1" err="1">
                <a:latin typeface="Courier New" pitchFamily="49" charset="0"/>
              </a:rPr>
              <a:t>int</a:t>
            </a:r>
            <a:r>
              <a:rPr lang="en-US" sz="1600" b="1">
                <a:latin typeface="Courier New" pitchFamily="49" charset="0"/>
              </a:rPr>
              <a:t> day, month, year;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>
                <a:latin typeface="Courier New" pitchFamily="49" charset="0"/>
              </a:rPr>
              <a:t>} </a:t>
            </a:r>
            <a:r>
              <a:rPr lang="en-US" sz="1600" b="1" err="1">
                <a:solidFill>
                  <a:srgbClr val="C00000"/>
                </a:solidFill>
                <a:latin typeface="Courier New" pitchFamily="49" charset="0"/>
              </a:rPr>
              <a:t>date_t</a:t>
            </a:r>
            <a:r>
              <a:rPr lang="en-US" sz="1600" b="1"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1600" b="1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err="1">
                <a:latin typeface="Courier New" pitchFamily="49" charset="0"/>
              </a:rPr>
              <a:t>typedef</a:t>
            </a:r>
            <a:r>
              <a:rPr lang="en-US" sz="1600" b="1">
                <a:latin typeface="Courier New" pitchFamily="49" charset="0"/>
              </a:rPr>
              <a:t> </a:t>
            </a:r>
            <a:r>
              <a:rPr lang="en-US" sz="1600" b="1" err="1">
                <a:latin typeface="Courier New" pitchFamily="49" charset="0"/>
              </a:rPr>
              <a:t>struct</a:t>
            </a:r>
            <a:r>
              <a:rPr lang="en-US" sz="1600" b="1">
                <a:latin typeface="Courier New" pitchFamily="49" charset="0"/>
              </a:rPr>
              <a:t> 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>
                <a:latin typeface="Courier New" pitchFamily="49" charset="0"/>
              </a:rPr>
              <a:t>	</a:t>
            </a:r>
            <a:r>
              <a:rPr lang="en-US" sz="1600" b="1" err="1">
                <a:latin typeface="Courier New" pitchFamily="49" charset="0"/>
              </a:rPr>
              <a:t>int</a:t>
            </a:r>
            <a:r>
              <a:rPr lang="en-US" sz="1600" b="1">
                <a:latin typeface="Courier New" pitchFamily="49" charset="0"/>
              </a:rPr>
              <a:t> </a:t>
            </a:r>
            <a:r>
              <a:rPr lang="en-US" sz="1600" b="1" err="1">
                <a:latin typeface="Courier New" pitchFamily="49" charset="0"/>
              </a:rPr>
              <a:t>cardNum</a:t>
            </a:r>
            <a:r>
              <a:rPr lang="en-US" sz="1600" b="1"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>
                <a:latin typeface="Courier New" pitchFamily="49" charset="0"/>
              </a:rPr>
              <a:t>	</a:t>
            </a:r>
            <a:r>
              <a:rPr lang="en-US" sz="1600" b="1" err="1">
                <a:latin typeface="Courier New" pitchFamily="49" charset="0"/>
              </a:rPr>
              <a:t>date_t</a:t>
            </a:r>
            <a:r>
              <a:rPr lang="en-US" sz="1600" b="1">
                <a:latin typeface="Courier New" pitchFamily="49" charset="0"/>
              </a:rPr>
              <a:t> </a:t>
            </a:r>
            <a:r>
              <a:rPr lang="en-US" sz="1600" b="1" err="1">
                <a:latin typeface="Courier New" pitchFamily="49" charset="0"/>
              </a:rPr>
              <a:t>expiryDate</a:t>
            </a:r>
            <a:r>
              <a:rPr lang="en-US" sz="1600" b="1"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>
                <a:latin typeface="Courier New" pitchFamily="49" charset="0"/>
              </a:rPr>
              <a:t>} </a:t>
            </a:r>
            <a:r>
              <a:rPr lang="en-US" sz="1600" b="1" err="1">
                <a:solidFill>
                  <a:srgbClr val="C00000"/>
                </a:solidFill>
                <a:latin typeface="Courier New" pitchFamily="49" charset="0"/>
              </a:rPr>
              <a:t>card_t</a:t>
            </a:r>
            <a:r>
              <a:rPr lang="en-US" sz="1600" b="1"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1600" b="1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err="1">
                <a:solidFill>
                  <a:srgbClr val="C00000"/>
                </a:solidFill>
                <a:latin typeface="Courier New" pitchFamily="49" charset="0"/>
              </a:rPr>
              <a:t>card_t</a:t>
            </a:r>
            <a:r>
              <a:rPr lang="en-US" sz="1600" b="1">
                <a:latin typeface="Courier New" pitchFamily="49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</a:rPr>
              <a:t>card1</a:t>
            </a:r>
            <a:r>
              <a:rPr lang="en-US" sz="1600" b="1">
                <a:latin typeface="Courier New" pitchFamily="49" charset="0"/>
              </a:rPr>
              <a:t> = {888888, {31, 12, 2020}};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324DC192-8C3B-4B3F-A8AE-0289F5335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85824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000">
                <a:solidFill>
                  <a:srgbClr val="0000FF"/>
                </a:solidFill>
                <a:latin typeface="+mn-lt"/>
              </a:rPr>
              <a:t>4.4 Accessing Members of a Structure Variable</a:t>
            </a:r>
            <a:endParaRPr lang="en-US" sz="30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823D91A-AABC-4D4C-A0CD-18C054585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425" y="1460501"/>
            <a:ext cx="7834313" cy="52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Use the </a:t>
            </a:r>
            <a:r>
              <a:rPr lang="en-US" sz="2400">
                <a:solidFill>
                  <a:srgbClr val="0000FF"/>
                </a:solidFill>
              </a:rPr>
              <a:t>dot (</a:t>
            </a:r>
            <a:r>
              <a:rPr lang="en-US" sz="2400" b="1">
                <a:solidFill>
                  <a:srgbClr val="FF0000"/>
                </a:solidFill>
              </a:rPr>
              <a:t>.</a:t>
            </a:r>
            <a:r>
              <a:rPr lang="en-US" sz="2400">
                <a:solidFill>
                  <a:srgbClr val="0000FF"/>
                </a:solidFill>
              </a:rPr>
              <a:t>) operator</a:t>
            </a:r>
            <a:endParaRPr lang="en-US" sz="24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1AF90AA-1448-4E6F-ACFC-7F40D7F28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75" y="2317233"/>
            <a:ext cx="6708775" cy="165934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err="1">
                <a:solidFill>
                  <a:srgbClr val="C00000"/>
                </a:solidFill>
                <a:latin typeface="Courier New" pitchFamily="49" charset="0"/>
              </a:rPr>
              <a:t>result_t</a:t>
            </a:r>
            <a:r>
              <a:rPr lang="en-US" sz="2000" b="1">
                <a:latin typeface="Courier New" pitchFamily="49" charset="0"/>
              </a:rPr>
              <a:t> result2;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>
                <a:latin typeface="Courier New" pitchFamily="49" charset="0"/>
              </a:rPr>
              <a:t>result2.stuNum = 456654;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>
                <a:latin typeface="Courier New" pitchFamily="49" charset="0"/>
              </a:rPr>
              <a:t>result2</a:t>
            </a:r>
            <a:r>
              <a:rPr lang="en-US" sz="2000" b="1">
                <a:solidFill>
                  <a:srgbClr val="0000FF"/>
                </a:solidFill>
                <a:latin typeface="Courier New" pitchFamily="49" charset="0"/>
              </a:rPr>
              <a:t>.</a:t>
            </a:r>
            <a:r>
              <a:rPr lang="en-US" sz="2000" b="1">
                <a:latin typeface="Courier New" pitchFamily="49" charset="0"/>
              </a:rPr>
              <a:t>score = 62.0;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>
                <a:latin typeface="Courier New" pitchFamily="49" charset="0"/>
              </a:rPr>
              <a:t>result2</a:t>
            </a:r>
            <a:r>
              <a:rPr lang="en-US" sz="2000" b="1">
                <a:solidFill>
                  <a:srgbClr val="0000FF"/>
                </a:solidFill>
                <a:latin typeface="Courier New" pitchFamily="49" charset="0"/>
              </a:rPr>
              <a:t>.</a:t>
            </a:r>
            <a:r>
              <a:rPr lang="en-US" sz="2000" b="1">
                <a:latin typeface="Courier New" pitchFamily="49" charset="0"/>
              </a:rPr>
              <a:t>grade = 'D';</a:t>
            </a: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9CD9F77B-BF28-4D2B-9CC4-2DC908DF95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4089" y="4266535"/>
            <a:ext cx="6708775" cy="1081642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err="1">
                <a:solidFill>
                  <a:srgbClr val="C00000"/>
                </a:solidFill>
                <a:latin typeface="Courier New" pitchFamily="49" charset="0"/>
              </a:rPr>
              <a:t>card_t</a:t>
            </a:r>
            <a:r>
              <a:rPr lang="en-US" sz="2000" b="1">
                <a:latin typeface="Courier New" pitchFamily="49" charset="0"/>
              </a:rPr>
              <a:t> card2 = { 666666, {30, 6} };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>
                <a:latin typeface="Courier New" pitchFamily="49" charset="0"/>
              </a:rPr>
              <a:t>card2.expiryDate.year = 2021;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25D4A28-6B4C-4458-A9D7-9417E7B9EE71}"/>
              </a:ext>
            </a:extLst>
          </p:cNvPr>
          <p:cNvSpPr/>
          <p:nvPr/>
        </p:nvSpPr>
        <p:spPr bwMode="auto">
          <a:xfrm>
            <a:off x="2428913" y="3035590"/>
            <a:ext cx="190240" cy="222629"/>
          </a:xfrm>
          <a:prstGeom prst="ellipse">
            <a:avLst/>
          </a:prstGeom>
          <a:noFill/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7E8E05B-65F3-461A-B60C-C1C799321905}"/>
              </a:ext>
            </a:extLst>
          </p:cNvPr>
          <p:cNvSpPr/>
          <p:nvPr/>
        </p:nvSpPr>
        <p:spPr bwMode="auto">
          <a:xfrm>
            <a:off x="2418281" y="3353454"/>
            <a:ext cx="190240" cy="222629"/>
          </a:xfrm>
          <a:prstGeom prst="ellipse">
            <a:avLst/>
          </a:prstGeom>
          <a:noFill/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5186F6D-6B72-4BCE-B313-C629E9B14990}"/>
              </a:ext>
            </a:extLst>
          </p:cNvPr>
          <p:cNvSpPr/>
          <p:nvPr/>
        </p:nvSpPr>
        <p:spPr bwMode="auto">
          <a:xfrm>
            <a:off x="2428913" y="3661798"/>
            <a:ext cx="190240" cy="222629"/>
          </a:xfrm>
          <a:prstGeom prst="ellipse">
            <a:avLst/>
          </a:prstGeom>
          <a:noFill/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B316BEF-8D14-479A-8A1B-5D67D747E377}"/>
              </a:ext>
            </a:extLst>
          </p:cNvPr>
          <p:cNvSpPr/>
          <p:nvPr/>
        </p:nvSpPr>
        <p:spPr bwMode="auto">
          <a:xfrm>
            <a:off x="2549601" y="4990868"/>
            <a:ext cx="190240" cy="222629"/>
          </a:xfrm>
          <a:prstGeom prst="ellipse">
            <a:avLst/>
          </a:prstGeom>
          <a:noFill/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02D92FD-17CC-4BE5-BDC9-AD5747CB339E}"/>
              </a:ext>
            </a:extLst>
          </p:cNvPr>
          <p:cNvSpPr/>
          <p:nvPr/>
        </p:nvSpPr>
        <p:spPr bwMode="auto">
          <a:xfrm>
            <a:off x="4231226" y="4990868"/>
            <a:ext cx="190240" cy="222629"/>
          </a:xfrm>
          <a:prstGeom prst="ellipse">
            <a:avLst/>
          </a:prstGeom>
          <a:noFill/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E41D6344-4AFE-4D9A-BEF2-A489B3840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225816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8" grpId="0" animBg="1"/>
      <p:bldP spid="19" grpId="0" animBg="1"/>
      <p:bldP spid="2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</TotalTime>
  <Words>1528</Words>
  <Application>Microsoft Macintosh PowerPoint</Application>
  <PresentationFormat>On-screen Show (4:3)</PresentationFormat>
  <Paragraphs>306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Consolas</vt:lpstr>
      <vt:lpstr>Courier New</vt:lpstr>
      <vt:lpstr>Times New Roman</vt:lpstr>
      <vt:lpstr>Wingdings</vt:lpstr>
      <vt:lpstr>Clarity</vt:lpstr>
      <vt:lpstr>http://www.comp.nus.edu.sg/~cs2100/</vt:lpstr>
      <vt:lpstr>Questions?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Tan Keng Yan, Colin</cp:lastModifiedBy>
  <cp:revision>7</cp:revision>
  <cp:lastPrinted>2017-06-30T03:15:07Z</cp:lastPrinted>
  <dcterms:created xsi:type="dcterms:W3CDTF">1998-09-05T15:03:32Z</dcterms:created>
  <dcterms:modified xsi:type="dcterms:W3CDTF">2022-08-06T03:26:32Z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