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5087" r:id="rId1"/>
  </p:sldMasterIdLst>
  <p:notesMasterIdLst>
    <p:notesMasterId r:id="rId14"/>
  </p:notesMasterIdLst>
  <p:handoutMasterIdLst>
    <p:handoutMasterId r:id="rId15"/>
  </p:handoutMasterIdLst>
  <p:sldIdLst>
    <p:sldId id="256" r:id="rId2"/>
    <p:sldId id="620" r:id="rId3"/>
    <p:sldId id="621" r:id="rId4"/>
    <p:sldId id="622" r:id="rId5"/>
    <p:sldId id="623" r:id="rId6"/>
    <p:sldId id="624" r:id="rId7"/>
    <p:sldId id="625" r:id="rId8"/>
    <p:sldId id="626" r:id="rId9"/>
    <p:sldId id="627" r:id="rId10"/>
    <p:sldId id="628" r:id="rId11"/>
    <p:sldId id="639" r:id="rId12"/>
    <p:sldId id="308" r:id="rId13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9">
          <p15:clr>
            <a:srgbClr val="A4A3A4"/>
          </p15:clr>
        </p15:guide>
        <p15:guide id="2" pos="220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0000FF"/>
    <a:srgbClr val="006600"/>
    <a:srgbClr val="CCCCFF"/>
    <a:srgbClr val="CCFF99"/>
    <a:srgbClr val="E2FFC5"/>
    <a:srgbClr val="CCFFFF"/>
    <a:srgbClr val="FFCCFF"/>
    <a:srgbClr val="A50021"/>
    <a:srgbClr val="E5E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A848D52-E4E6-4741-9084-3261A067C0DD}" v="2" dt="2025-01-08T07:54:17.83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765" autoAdjust="0"/>
    <p:restoredTop sz="91639" autoAdjust="0"/>
  </p:normalViewPr>
  <p:slideViewPr>
    <p:cSldViewPr snapToGrid="0">
      <p:cViewPr varScale="1">
        <p:scale>
          <a:sx n="101" d="100"/>
          <a:sy n="101" d="100"/>
        </p:scale>
        <p:origin x="2022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-341"/>
    </p:cViewPr>
  </p:sorterViewPr>
  <p:notesViewPr>
    <p:cSldViewPr snapToGrid="0">
      <p:cViewPr>
        <p:scale>
          <a:sx n="100" d="100"/>
          <a:sy n="100" d="100"/>
        </p:scale>
        <p:origin x="1152" y="78"/>
      </p:cViewPr>
      <p:guideLst>
        <p:guide orient="horz" pos="2929"/>
        <p:guide pos="2209"/>
      </p:guideLst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ong Kai" userId="012566e0-30ff-4e17-bc5d-803a8d22ce41" providerId="ADAL" clId="{AA848D52-E4E6-4741-9084-3261A067C0DD}"/>
    <pc:docChg chg="custSel addSld delSld modSld sldOrd modMainMaster">
      <pc:chgData name="Song Kai" userId="012566e0-30ff-4e17-bc5d-803a8d22ce41" providerId="ADAL" clId="{AA848D52-E4E6-4741-9084-3261A067C0DD}" dt="2025-01-08T07:54:19.665" v="8"/>
      <pc:docMkLst>
        <pc:docMk/>
      </pc:docMkLst>
      <pc:sldChg chg="add ord">
        <pc:chgData name="Song Kai" userId="012566e0-30ff-4e17-bc5d-803a8d22ce41" providerId="ADAL" clId="{AA848D52-E4E6-4741-9084-3261A067C0DD}" dt="2025-01-08T07:54:19.665" v="8"/>
        <pc:sldMkLst>
          <pc:docMk/>
          <pc:sldMk cId="2980677409" sldId="620"/>
        </pc:sldMkLst>
      </pc:sldChg>
      <pc:sldChg chg="del">
        <pc:chgData name="Song Kai" userId="012566e0-30ff-4e17-bc5d-803a8d22ce41" providerId="ADAL" clId="{AA848D52-E4E6-4741-9084-3261A067C0DD}" dt="2025-01-08T07:54:17.348" v="5" actId="47"/>
        <pc:sldMkLst>
          <pc:docMk/>
          <pc:sldMk cId="871953769" sldId="640"/>
        </pc:sldMkLst>
      </pc:sldChg>
      <pc:sldMasterChg chg="addSp delSp modSp mod">
        <pc:chgData name="Song Kai" userId="012566e0-30ff-4e17-bc5d-803a8d22ce41" providerId="ADAL" clId="{AA848D52-E4E6-4741-9084-3261A067C0DD}" dt="2025-01-08T07:54:08.115" v="4" actId="1076"/>
        <pc:sldMasterMkLst>
          <pc:docMk/>
          <pc:sldMasterMk cId="0" sldId="2147485087"/>
        </pc:sldMasterMkLst>
        <pc:spChg chg="add del mod">
          <ac:chgData name="Song Kai" userId="012566e0-30ff-4e17-bc5d-803a8d22ce41" providerId="ADAL" clId="{AA848D52-E4E6-4741-9084-3261A067C0DD}" dt="2025-01-08T07:53:45.432" v="2" actId="478"/>
          <ac:spMkLst>
            <pc:docMk/>
            <pc:sldMasterMk cId="0" sldId="2147485087"/>
            <ac:spMk id="8" creationId="{D14C082A-580D-45AF-C526-C25A323D26BD}"/>
          </ac:spMkLst>
        </pc:spChg>
        <pc:picChg chg="mod">
          <ac:chgData name="Song Kai" userId="012566e0-30ff-4e17-bc5d-803a8d22ce41" providerId="ADAL" clId="{AA848D52-E4E6-4741-9084-3261A067C0DD}" dt="2025-01-08T07:54:08.115" v="4" actId="1076"/>
          <ac:picMkLst>
            <pc:docMk/>
            <pc:sldMasterMk cId="0" sldId="2147485087"/>
            <ac:picMk id="11" creationId="{59D709E3-1EAF-8B56-5744-7FBCEF22EFE8}"/>
          </ac:picMkLst>
        </pc:pic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dirty="0">
                <a:latin typeface="+mn-lt"/>
              </a:rPr>
              <a:t>CS2100 Computer Organisation</a:t>
            </a:r>
          </a:p>
        </p:txBody>
      </p:sp>
      <p:sp>
        <p:nvSpPr>
          <p:cNvPr id="62467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614" y="0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2468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2469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614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A8128D1A-2CBE-4D8D-BBD3-EF7640D031AF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81308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6167" y="4414043"/>
            <a:ext cx="5138067" cy="4185089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604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04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614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82D49F41-42BD-4A7F-84D4-B4F7E48B4FCD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8" name="Date Placeholder 7"/>
          <p:cNvSpPr>
            <a:spLocks noGrp="1"/>
          </p:cNvSpPr>
          <p:nvPr>
            <p:ph type="dt" idx="1"/>
          </p:nvPr>
        </p:nvSpPr>
        <p:spPr>
          <a:xfrm>
            <a:off x="3971614" y="0"/>
            <a:ext cx="3037117" cy="465341"/>
          </a:xfrm>
          <a:prstGeom prst="rect">
            <a:avLst/>
          </a:prstGeom>
        </p:spPr>
        <p:txBody>
          <a:bodyPr vert="horz" lIns="92098" tIns="46049" rIns="92098" bIns="46049" rtlCol="0"/>
          <a:lstStyle>
            <a:lvl1pPr algn="r">
              <a:defRPr sz="1200"/>
            </a:lvl1pPr>
          </a:lstStyle>
          <a:p>
            <a:pPr>
              <a:defRPr/>
            </a:pPr>
            <a:fld id="{0AF3AFD6-2BC0-4B1C-A3C8-8C3FEB1DB624}" type="datetimeFigureOut">
              <a:rPr lang="en-US"/>
              <a:pPr>
                <a:defRPr/>
              </a:pPr>
              <a:t>1/8/2025</a:t>
            </a:fld>
            <a:endParaRPr lang="en-US" dirty="0"/>
          </a:p>
        </p:txBody>
      </p:sp>
      <p:sp>
        <p:nvSpPr>
          <p:cNvPr id="9" name="Slide Image Placeholder 8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11" name="Header Placeholder 10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117" cy="46534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809687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349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2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403687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1116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16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18462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92450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125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60647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61940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289952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469846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443303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87400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[35cce793-99a6-4f28-9e1a-625ba96e3db4]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l">
              <a:defRPr/>
            </a:pPr>
            <a:r>
              <a:rPr lang="en-SG"/>
              <a:t>Lecture #3: Data Representation and Number Systems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03458" y="18288"/>
            <a:ext cx="683342" cy="329184"/>
          </a:xfrm>
        </p:spPr>
        <p:txBody>
          <a:bodyPr/>
          <a:lstStyle>
            <a:lvl1pPr>
              <a:defRPr b="0"/>
            </a:lvl1pPr>
          </a:lstStyle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#3: Data Representation and Number Systems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#3: Data Representation and Number Systems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#3: Data Representation and Number Systems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#3: Data Representation and Number Systems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#3: Data Representation and Number Systems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#3: Data Representation and Number Systems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#3: Data Representation and Number Systems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#3: Data Representation and Number Systems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#3: Data Representation and Number Systems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#3: Data Representation and Number Systems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 algn="l">
              <a:defRPr/>
            </a:pPr>
            <a:r>
              <a:rPr lang="en-SG"/>
              <a:t>Lecture #3: Data Representation and Number Systems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73960" y="18288"/>
            <a:ext cx="712839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59D709E3-1EAF-8B56-5744-7FBCEF22EFE8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262" y="6272784"/>
            <a:ext cx="576072" cy="57607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5088" r:id="rId1"/>
    <p:sldLayoutId id="2147485089" r:id="rId2"/>
    <p:sldLayoutId id="2147485090" r:id="rId3"/>
    <p:sldLayoutId id="2147485091" r:id="rId4"/>
    <p:sldLayoutId id="2147485092" r:id="rId5"/>
    <p:sldLayoutId id="2147485093" r:id="rId6"/>
    <p:sldLayoutId id="2147485094" r:id="rId7"/>
    <p:sldLayoutId id="2147485095" r:id="rId8"/>
    <p:sldLayoutId id="2147485096" r:id="rId9"/>
    <p:sldLayoutId id="2147485097" r:id="rId10"/>
    <p:sldLayoutId id="2147485098" r:id="rId11"/>
  </p:sldLayoutIdLst>
  <p:transition>
    <p:fade/>
  </p:transition>
  <p:hf hdr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comp.nus.edu.sg/~cs2100/" TargetMode="Externa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sets.netlify.app/module/676ca3a07d7f5ffc1741dc65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[TextBox 7]"/>
          <p:cNvSpPr txBox="1"/>
          <p:nvPr/>
        </p:nvSpPr>
        <p:spPr>
          <a:xfrm>
            <a:off x="3513667" y="2800578"/>
            <a:ext cx="22182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C00000"/>
                </a:solidFill>
                <a:latin typeface="Calibri" panose="020F0502020204030204" pitchFamily="34" charset="0"/>
              </a:rPr>
              <a:t>Lecture </a:t>
            </a:r>
            <a:r>
              <a:rPr lang="en-US" sz="2800">
                <a:solidFill>
                  <a:srgbClr val="C00000"/>
                </a:solidFill>
                <a:latin typeface="Calibri" panose="020F0502020204030204" pitchFamily="34" charset="0"/>
              </a:rPr>
              <a:t>#3c</a:t>
            </a:r>
            <a:endParaRPr lang="en-US" sz="2800" dirty="0">
              <a:solidFill>
                <a:srgbClr val="C00000"/>
              </a:solidFill>
              <a:latin typeface="Calibri" panose="020F0502020204030204" pitchFamily="34" charset="0"/>
            </a:endParaRPr>
          </a:p>
        </p:txBody>
      </p:sp>
      <p:sp>
        <p:nvSpPr>
          <p:cNvPr id="11" name="[TextBox 7]"/>
          <p:cNvSpPr txBox="1"/>
          <p:nvPr/>
        </p:nvSpPr>
        <p:spPr>
          <a:xfrm>
            <a:off x="1493520" y="3462867"/>
            <a:ext cx="6350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sz="4000" dirty="0">
                <a:solidFill>
                  <a:srgbClr val="C00000"/>
                </a:solidFill>
                <a:latin typeface="Calibri" panose="020F0502020204030204" pitchFamily="34" charset="0"/>
              </a:rPr>
              <a:t>Data Representation and Number Systems</a:t>
            </a:r>
            <a:endParaRPr lang="en-US" sz="2400" dirty="0">
              <a:solidFill>
                <a:srgbClr val="C00000"/>
              </a:solidFill>
              <a:latin typeface="Calibri" panose="020F050202020403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6541" y="4984151"/>
            <a:ext cx="3735717" cy="1225315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958" y="491740"/>
            <a:ext cx="5648858" cy="928216"/>
          </a:xfrm>
          <a:prstGeom prst="rect">
            <a:avLst/>
          </a:prstGeom>
        </p:spPr>
      </p:pic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513667" y="564500"/>
            <a:ext cx="3448798" cy="313527"/>
          </a:xfrm>
        </p:spPr>
        <p:txBody>
          <a:bodyPr>
            <a:noAutofit/>
          </a:bodyPr>
          <a:lstStyle/>
          <a:p>
            <a:pPr algn="dist" eaLnBrk="1" hangingPunct="1"/>
            <a:r>
              <a:rPr lang="en-GB" sz="1600" cap="none" dirty="0">
                <a:latin typeface="Calibri" panose="020F0502020204030204" pitchFamily="34" charset="0"/>
                <a:hlinkClick r:id="rId5"/>
              </a:rPr>
              <a:t>http://www.comp.nus.edu.sg/~cs2100/</a:t>
            </a:r>
            <a:endParaRPr lang="en-GB" sz="1600" cap="none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#3: Data Representation and Number Systems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87425" indent="-987425"/>
            <a:r>
              <a:rPr lang="en-SG" sz="3600" dirty="0">
                <a:solidFill>
                  <a:srgbClr val="0000FF"/>
                </a:solidFill>
                <a:latin typeface="+mn-lt"/>
              </a:rPr>
              <a:t>10.8 Excess Representation (2/2)</a:t>
            </a:r>
            <a:endParaRPr lang="en-US" sz="36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D4D2A2D8-A518-46FF-90CA-A8017CFD2C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10</a:t>
            </a:fld>
            <a:endParaRPr dirty="0"/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457200" y="1295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4013" indent="-354013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Example: For 4-bit numbers, we may use excess-7 or excess-8. Excess-8 is shown below.</a:t>
            </a:r>
          </a:p>
        </p:txBody>
      </p:sp>
      <p:graphicFrame>
        <p:nvGraphicFramePr>
          <p:cNvPr id="10" name="Group 79"/>
          <p:cNvGraphicFramePr>
            <a:graphicFrameLocks noGrp="1"/>
          </p:cNvGraphicFramePr>
          <p:nvPr/>
        </p:nvGraphicFramePr>
        <p:xfrm>
          <a:off x="1379538" y="2286000"/>
          <a:ext cx="2582862" cy="3558541"/>
        </p:xfrm>
        <a:graphic>
          <a:graphicData uri="http://schemas.openxmlformats.org/drawingml/2006/table">
            <a:tbl>
              <a:tblPr/>
              <a:tblGrid>
                <a:gridCol w="17764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6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842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Excess-8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Representation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Value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0000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0001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0010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78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0011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0100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0101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0110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0111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graphicFrame>
        <p:nvGraphicFramePr>
          <p:cNvPr id="12" name="Group 47"/>
          <p:cNvGraphicFramePr>
            <a:graphicFrameLocks noGrp="1"/>
          </p:cNvGraphicFramePr>
          <p:nvPr/>
        </p:nvGraphicFramePr>
        <p:xfrm>
          <a:off x="4572000" y="2286000"/>
          <a:ext cx="2582863" cy="3603626"/>
        </p:xfrm>
        <a:graphic>
          <a:graphicData uri="http://schemas.openxmlformats.org/drawingml/2006/table">
            <a:tbl>
              <a:tblPr/>
              <a:tblGrid>
                <a:gridCol w="16954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874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842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Excess-8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Representation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Value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1001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1010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1011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1100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1101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1110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1111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50342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B342A398-B160-CC91-B105-04B750C25B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5294" y="3160059"/>
            <a:ext cx="7356317" cy="344620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91422A5-B9EC-A0CC-134A-7714166FE3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Quiz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8ED796-6032-90BC-BBA4-76F2487858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559859"/>
          </a:xfrm>
        </p:spPr>
        <p:txBody>
          <a:bodyPr/>
          <a:lstStyle/>
          <a:p>
            <a:r>
              <a:rPr lang="en-US" dirty="0"/>
              <a:t>Please complete the “CS2100 C Number Systems Quiz 3” in Canvas.</a:t>
            </a:r>
          </a:p>
          <a:p>
            <a:pPr lvl="1"/>
            <a:r>
              <a:rPr lang="en-US" dirty="0"/>
              <a:t>Access via the “Quizzes” tool in the left toolbar and select the quiz on  the right side of the screen.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15958F-F063-B8CD-A23E-A4BA37F8D6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318AF7-D63B-7DA9-4DD2-FFD3A2C019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#2: Overview of C Programming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29BAA3-36CF-A936-60B6-ECAFFAF0C7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1 - </a:t>
            </a:r>
            <a:fld id="{2E4790E1-2590-4AEE-892D-AB46A7688113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AEC0390C-B698-776F-F7BD-88EF7853375F}"/>
              </a:ext>
            </a:extLst>
          </p:cNvPr>
          <p:cNvSpPr/>
          <p:nvPr/>
        </p:nvSpPr>
        <p:spPr>
          <a:xfrm>
            <a:off x="2126489" y="5811281"/>
            <a:ext cx="605117" cy="322729"/>
          </a:xfrm>
          <a:prstGeom prst="roundRect">
            <a:avLst/>
          </a:prstGeom>
          <a:noFill/>
          <a:ln w="26424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>
            <a:extLst>
              <a:ext uri="{FF2B5EF4-FFF2-40B4-BE49-F238E27FC236}">
                <a16:creationId xmlns:a16="http://schemas.microsoft.com/office/drawing/2014/main" id="{1CF54235-9E65-68F7-9469-9A473BADFA7F}"/>
              </a:ext>
            </a:extLst>
          </p:cNvPr>
          <p:cNvSpPr/>
          <p:nvPr/>
        </p:nvSpPr>
        <p:spPr>
          <a:xfrm>
            <a:off x="3352800" y="4883160"/>
            <a:ext cx="2339788" cy="410137"/>
          </a:xfrm>
          <a:prstGeom prst="roundRect">
            <a:avLst/>
          </a:prstGeom>
          <a:noFill/>
          <a:ln w="26424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5746954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1173163" y="2964100"/>
            <a:ext cx="6751637" cy="1143000"/>
          </a:xfrm>
        </p:spPr>
        <p:txBody>
          <a:bodyPr/>
          <a:lstStyle/>
          <a:p>
            <a:pPr algn="ctr" eaLnBrk="1" hangingPunct="1"/>
            <a:r>
              <a:rPr lang="en-GB" dirty="0">
                <a:solidFill>
                  <a:srgbClr val="9933FF"/>
                </a:solidFill>
                <a:latin typeface="+mn-lt"/>
              </a:rPr>
              <a:t>End of File</a:t>
            </a:r>
          </a:p>
        </p:txBody>
      </p:sp>
      <p:sp>
        <p:nvSpPr>
          <p:cNvPr id="3" name="[Slide Number Placeholder 8]"/>
          <p:cNvSpPr>
            <a:spLocks noGrp="1"/>
          </p:cNvSpPr>
          <p:nvPr>
            <p:ph type="ftr" sz="quarter" idx="11"/>
          </p:nvPr>
        </p:nvSpPr>
        <p:spPr>
          <a:xfrm>
            <a:off x="3429000" y="18288"/>
            <a:ext cx="4114800" cy="329184"/>
          </a:xfrm>
          <a:noFill/>
        </p:spPr>
        <p:txBody>
          <a:bodyPr/>
          <a:lstStyle/>
          <a:p>
            <a:pPr algn="l"/>
            <a:r>
              <a:rPr lang="en-SG"/>
              <a:t>Lecture #3: Data Representation and Number Systems</a:t>
            </a:r>
            <a:endParaRPr lang="en-US" dirty="0"/>
          </a:p>
        </p:txBody>
      </p:sp>
      <p:sp>
        <p:nvSpPr>
          <p:cNvPr id="5" name="[Footer Placeholder 6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6">
            <a:extLst>
              <a:ext uri="{FF2B5EF4-FFF2-40B4-BE49-F238E27FC236}">
                <a16:creationId xmlns:a16="http://schemas.microsoft.com/office/drawing/2014/main" id="{CF758DD0-2305-4BC7-8F1A-93F2452B7A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12</a:t>
            </a:fld>
            <a:endParaRPr dirty="0"/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B227AB-2E92-E3C7-A0C6-7F165266D7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8C5461-F81C-989D-24C1-6057AF019B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23008" y="5493609"/>
            <a:ext cx="5244353" cy="8309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rgbClr val="0000FF"/>
                </a:solidFill>
              </a:rPr>
              <a:t>Scan</a:t>
            </a:r>
            <a:r>
              <a:rPr lang="en-US" dirty="0"/>
              <a:t> and ask your questions here! (May be obscured in some slides)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364FB51-AE44-1DD8-051F-ECF4BB553A8F}"/>
              </a:ext>
            </a:extLst>
          </p:cNvPr>
          <p:cNvSpPr txBox="1"/>
          <p:nvPr/>
        </p:nvSpPr>
        <p:spPr>
          <a:xfrm>
            <a:off x="578224" y="2918014"/>
            <a:ext cx="811677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Ask at</a:t>
            </a:r>
          </a:p>
          <a:p>
            <a:r>
              <a:rPr lang="en-US" sz="2400" dirty="0">
                <a:hlinkClick r:id="rId2"/>
              </a:rPr>
              <a:t>https://sets.netlify.app/module/676ca3a07d7f5ffc1741dc65</a:t>
            </a:r>
            <a:endParaRPr lang="en-US" sz="24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54011FF-7FFB-6F04-59EC-D8C1DA753FF9}"/>
              </a:ext>
            </a:extLst>
          </p:cNvPr>
          <p:cNvSpPr txBox="1"/>
          <p:nvPr/>
        </p:nvSpPr>
        <p:spPr>
          <a:xfrm>
            <a:off x="3909059" y="4412424"/>
            <a:ext cx="8771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/>
              <a:t>OR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CF3ABB02-DEE7-0BB8-60DE-1B085766E91E}"/>
              </a:ext>
            </a:extLst>
          </p:cNvPr>
          <p:cNvCxnSpPr>
            <a:cxnSpLocks/>
          </p:cNvCxnSpPr>
          <p:nvPr/>
        </p:nvCxnSpPr>
        <p:spPr>
          <a:xfrm flipH="1">
            <a:off x="743361" y="5999517"/>
            <a:ext cx="2697151" cy="473646"/>
          </a:xfrm>
          <a:prstGeom prst="straightConnector1">
            <a:avLst/>
          </a:prstGeom>
          <a:ln w="47625">
            <a:solidFill>
              <a:schemeClr val="tx1"/>
            </a:solidFill>
            <a:headEnd w="lg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8422538A-9DC6-5CB6-BB79-ED8DF1667754}"/>
              </a:ext>
            </a:extLst>
          </p:cNvPr>
          <p:cNvSpPr txBox="1"/>
          <p:nvPr/>
        </p:nvSpPr>
        <p:spPr>
          <a:xfrm>
            <a:off x="578224" y="1659990"/>
            <a:ext cx="75388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rgbClr val="C00000"/>
                </a:solidFill>
              </a:rPr>
              <a:t>IMPORTANT: DO NOT SCAN THE QR CODE IN THE VIDEO RECORDINGS. THEY NO LONGER WORK</a:t>
            </a:r>
          </a:p>
        </p:txBody>
      </p:sp>
    </p:spTree>
    <p:extLst>
      <p:ext uri="{BB962C8B-B14F-4D97-AF65-F5344CB8AC3E}">
        <p14:creationId xmlns:p14="http://schemas.microsoft.com/office/powerpoint/2010/main" val="2980677409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#3: Data Representation and Number Systems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87425" indent="-987425"/>
            <a:r>
              <a:rPr lang="en-SG" sz="3600" dirty="0">
                <a:solidFill>
                  <a:srgbClr val="0000FF"/>
                </a:solidFill>
                <a:latin typeface="+mn-lt"/>
              </a:rPr>
              <a:t>10.6 2s Complement on Addition/Subtraction (1/4)</a:t>
            </a:r>
            <a:endParaRPr lang="en-US" sz="36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D4D2A2D8-A518-46FF-90CA-A8017CFD2C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3</a:t>
            </a:fld>
            <a:endParaRPr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457200" y="1840386"/>
            <a:ext cx="7831394" cy="24107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4013" indent="-35401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rgbClr val="800000"/>
                </a:solidFill>
              </a:rPr>
              <a:t>Algorithm for addition of integers, A + B:</a:t>
            </a:r>
          </a:p>
          <a:p>
            <a:pPr marL="839788" lvl="1" indent="-495300" fontAlgn="auto">
              <a:spcAft>
                <a:spcPts val="0"/>
              </a:spcAft>
              <a:buClrTx/>
              <a:buSzTx/>
              <a:buFont typeface="Wingdings" pitchFamily="2" charset="2"/>
              <a:buAutoNum type="arabicPeriod"/>
            </a:pPr>
            <a:r>
              <a:rPr lang="en-US" dirty="0"/>
              <a:t>Perform binary addition on the two numbers.</a:t>
            </a:r>
          </a:p>
          <a:p>
            <a:pPr marL="839788" lvl="1" indent="-495300" fontAlgn="auto">
              <a:spcAft>
                <a:spcPts val="0"/>
              </a:spcAft>
              <a:buClrTx/>
              <a:buSzTx/>
              <a:buFont typeface="Wingdings" pitchFamily="2" charset="2"/>
              <a:buAutoNum type="arabicPeriod"/>
            </a:pPr>
            <a:r>
              <a:rPr lang="en-US" dirty="0">
                <a:solidFill>
                  <a:srgbClr val="9900CC"/>
                </a:solidFill>
              </a:rPr>
              <a:t>Ignore the carry out of the MSB</a:t>
            </a:r>
            <a:r>
              <a:rPr lang="en-US" dirty="0"/>
              <a:t>.</a:t>
            </a:r>
          </a:p>
          <a:p>
            <a:pPr marL="839788" lvl="1" indent="-495300" fontAlgn="auto">
              <a:spcAft>
                <a:spcPts val="0"/>
              </a:spcAft>
              <a:buClrTx/>
              <a:buSzTx/>
              <a:buFont typeface="Wingdings" pitchFamily="2" charset="2"/>
              <a:buAutoNum type="arabicPeriod"/>
            </a:pPr>
            <a:r>
              <a:rPr lang="en-US" dirty="0">
                <a:solidFill>
                  <a:srgbClr val="0000CC"/>
                </a:solidFill>
              </a:rPr>
              <a:t>Check for overflow. </a:t>
            </a:r>
            <a:r>
              <a:rPr lang="en-US" dirty="0"/>
              <a:t>Overflow occurs if the ‘carry in’ and ‘carry out’ of the MSB are different, or if result is opposite sign of A and B.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457200" y="4251138"/>
            <a:ext cx="8229600" cy="18981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4013" indent="-35401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rgbClr val="800000"/>
                </a:solidFill>
              </a:rPr>
              <a:t>Algorithm for subtraction of integers, A – B:</a:t>
            </a:r>
            <a:br>
              <a:rPr lang="en-US" sz="2800" dirty="0">
                <a:solidFill>
                  <a:srgbClr val="800000"/>
                </a:solidFill>
              </a:rPr>
            </a:br>
            <a:r>
              <a:rPr lang="en-US" sz="2800" dirty="0">
                <a:solidFill>
                  <a:srgbClr val="800000"/>
                </a:solidFill>
              </a:rPr>
              <a:t>	A – B = A + (-B)</a:t>
            </a:r>
          </a:p>
          <a:p>
            <a:pPr marL="839788" lvl="1" indent="-495300" fontAlgn="auto">
              <a:spcAft>
                <a:spcPts val="0"/>
              </a:spcAft>
              <a:buClrTx/>
              <a:buSzTx/>
              <a:buFont typeface="Wingdings" pitchFamily="2" charset="2"/>
              <a:buAutoNum type="arabicPeriod"/>
            </a:pPr>
            <a:r>
              <a:rPr lang="en-US" dirty="0"/>
              <a:t>Take 2s-complement of B.</a:t>
            </a:r>
          </a:p>
          <a:p>
            <a:pPr marL="839788" lvl="1" indent="-495300" fontAlgn="auto">
              <a:spcAft>
                <a:spcPts val="0"/>
              </a:spcAft>
              <a:buClrTx/>
              <a:buSzTx/>
              <a:buFont typeface="Wingdings" pitchFamily="2" charset="2"/>
              <a:buAutoNum type="arabicPeriod"/>
            </a:pPr>
            <a:r>
              <a:rPr lang="en-US" dirty="0"/>
              <a:t>Add the 2s-complement of B to A.</a:t>
            </a:r>
          </a:p>
          <a:p>
            <a:pPr marL="571500" indent="-571500" fontAlgn="auto">
              <a:spcAft>
                <a:spcPts val="0"/>
              </a:spcAft>
              <a:buFont typeface="Wingdings" pitchFamily="2" charset="2"/>
              <a:buNone/>
            </a:pPr>
            <a:endParaRPr lang="en-US" sz="2800" dirty="0">
              <a:solidFill>
                <a:srgbClr val="8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733732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#3: Data Representation and Number Systems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87425" indent="-987425"/>
            <a:r>
              <a:rPr lang="en-SG" sz="3600" dirty="0">
                <a:solidFill>
                  <a:srgbClr val="0000FF"/>
                </a:solidFill>
                <a:latin typeface="+mn-lt"/>
              </a:rPr>
              <a:t>10.6 Overflow (2/4)</a:t>
            </a:r>
            <a:endParaRPr lang="en-US" sz="36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D4D2A2D8-A518-46FF-90CA-A8017CFD2C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4</a:t>
            </a:fld>
            <a:endParaRPr dirty="0"/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457200" y="1234159"/>
            <a:ext cx="8229600" cy="491172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4013" indent="-35401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Signed numbers are of a fixed range.</a:t>
            </a:r>
          </a:p>
          <a:p>
            <a:pPr marL="354013" indent="-35401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If the result of addition/subtraction goes beyond this range, an </a:t>
            </a:r>
            <a:r>
              <a:rPr lang="en-US" b="1" dirty="0">
                <a:solidFill>
                  <a:srgbClr val="800000"/>
                </a:solidFill>
              </a:rPr>
              <a:t>overflow</a:t>
            </a:r>
            <a:r>
              <a:rPr lang="en-US" dirty="0"/>
              <a:t> occurs.</a:t>
            </a:r>
          </a:p>
          <a:p>
            <a:pPr marL="354013" indent="-35401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Overflow can be easily detected:</a:t>
            </a:r>
          </a:p>
          <a:p>
            <a:pPr marL="633413" lvl="1" indent="-279400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i="1" dirty="0"/>
              <a:t>positive </a:t>
            </a:r>
            <a:r>
              <a:rPr lang="en-US" dirty="0"/>
              <a:t>add</a:t>
            </a:r>
            <a:r>
              <a:rPr lang="en-US" i="1" dirty="0"/>
              <a:t> positive</a:t>
            </a:r>
            <a:r>
              <a:rPr lang="en-US" dirty="0"/>
              <a:t> </a:t>
            </a:r>
            <a:r>
              <a:rPr lang="en-US" dirty="0">
                <a:sym typeface="Wingdings" pitchFamily="2" charset="2"/>
              </a:rPr>
              <a:t> </a:t>
            </a:r>
            <a:r>
              <a:rPr lang="en-US" i="1" dirty="0"/>
              <a:t>negative</a:t>
            </a:r>
          </a:p>
          <a:p>
            <a:pPr marL="633413" lvl="1" indent="-279400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i="1" dirty="0"/>
              <a:t>negative </a:t>
            </a:r>
            <a:r>
              <a:rPr lang="en-US" dirty="0"/>
              <a:t>add</a:t>
            </a:r>
            <a:r>
              <a:rPr lang="en-US" i="1" dirty="0"/>
              <a:t> negative</a:t>
            </a:r>
            <a:r>
              <a:rPr lang="en-US" dirty="0"/>
              <a:t> </a:t>
            </a:r>
            <a:r>
              <a:rPr lang="en-US" dirty="0">
                <a:sym typeface="Wingdings" pitchFamily="2" charset="2"/>
              </a:rPr>
              <a:t></a:t>
            </a:r>
            <a:r>
              <a:rPr lang="en-US" dirty="0"/>
              <a:t> </a:t>
            </a:r>
            <a:r>
              <a:rPr lang="en-US" i="1" dirty="0"/>
              <a:t>positive</a:t>
            </a:r>
          </a:p>
          <a:p>
            <a:pPr marL="354013" indent="-35401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Example: 4-bit 2s-complement system</a:t>
            </a:r>
          </a:p>
          <a:p>
            <a:pPr marL="633413" lvl="1" indent="-279400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Range of value: -8</a:t>
            </a:r>
            <a:r>
              <a:rPr lang="en-US" baseline="-25000" dirty="0"/>
              <a:t>10</a:t>
            </a:r>
            <a:r>
              <a:rPr lang="en-US" dirty="0"/>
              <a:t> to 7</a:t>
            </a:r>
            <a:r>
              <a:rPr lang="en-US" baseline="-25000" dirty="0"/>
              <a:t>10</a:t>
            </a:r>
          </a:p>
          <a:p>
            <a:pPr marL="633413" lvl="1" indent="-279400" fontAlgn="auto">
              <a:spcBef>
                <a:spcPct val="600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0101</a:t>
            </a:r>
            <a:r>
              <a:rPr lang="en-US" baseline="-25000" dirty="0"/>
              <a:t>2s</a:t>
            </a:r>
            <a:r>
              <a:rPr lang="en-US" dirty="0"/>
              <a:t> + 0110</a:t>
            </a:r>
            <a:r>
              <a:rPr lang="en-US" baseline="-25000" dirty="0"/>
              <a:t>2s</a:t>
            </a:r>
            <a:r>
              <a:rPr lang="en-US" dirty="0"/>
              <a:t> = 1011</a:t>
            </a:r>
            <a:r>
              <a:rPr lang="en-US" baseline="-25000" dirty="0"/>
              <a:t>2s</a:t>
            </a:r>
            <a:br>
              <a:rPr lang="en-US" dirty="0"/>
            </a:br>
            <a:r>
              <a:rPr lang="en-US" dirty="0"/>
              <a:t>5</a:t>
            </a:r>
            <a:r>
              <a:rPr lang="en-US" baseline="-25000" dirty="0"/>
              <a:t>10</a:t>
            </a:r>
            <a:r>
              <a:rPr lang="en-US" dirty="0"/>
              <a:t> + 6</a:t>
            </a:r>
            <a:r>
              <a:rPr lang="en-US" baseline="-25000" dirty="0"/>
              <a:t>10</a:t>
            </a:r>
            <a:r>
              <a:rPr lang="en-US" dirty="0"/>
              <a:t> = -5</a:t>
            </a:r>
            <a:r>
              <a:rPr lang="en-US" baseline="-25000" dirty="0"/>
              <a:t>10</a:t>
            </a:r>
            <a:r>
              <a:rPr lang="en-US" dirty="0"/>
              <a:t> ?! </a:t>
            </a:r>
            <a:r>
              <a:rPr lang="en-US" dirty="0">
                <a:solidFill>
                  <a:srgbClr val="C00000"/>
                </a:solidFill>
              </a:rPr>
              <a:t>(overflow!)</a:t>
            </a:r>
          </a:p>
          <a:p>
            <a:pPr marL="633413" lvl="1" indent="-279400" fontAlgn="auto">
              <a:spcBef>
                <a:spcPct val="600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1001</a:t>
            </a:r>
            <a:r>
              <a:rPr lang="en-US" baseline="-25000" dirty="0"/>
              <a:t>2s</a:t>
            </a:r>
            <a:r>
              <a:rPr lang="en-US" dirty="0"/>
              <a:t> + 1101</a:t>
            </a:r>
            <a:r>
              <a:rPr lang="en-US" baseline="-25000" dirty="0"/>
              <a:t>2s</a:t>
            </a:r>
            <a:r>
              <a:rPr lang="en-US" dirty="0"/>
              <a:t> = </a:t>
            </a:r>
            <a:r>
              <a:rPr lang="en-US" u="sng" dirty="0"/>
              <a:t>1</a:t>
            </a:r>
            <a:r>
              <a:rPr lang="en-US" dirty="0"/>
              <a:t>0110</a:t>
            </a:r>
            <a:r>
              <a:rPr lang="en-US" baseline="-25000" dirty="0"/>
              <a:t>2s </a:t>
            </a:r>
            <a:r>
              <a:rPr lang="en-US" dirty="0"/>
              <a:t>(discard end-carry) = 0110</a:t>
            </a:r>
            <a:r>
              <a:rPr lang="en-US" baseline="-25000" dirty="0"/>
              <a:t>2s</a:t>
            </a:r>
            <a:br>
              <a:rPr lang="en-US" dirty="0"/>
            </a:br>
            <a:r>
              <a:rPr lang="en-US" dirty="0"/>
              <a:t>-7</a:t>
            </a:r>
            <a:r>
              <a:rPr lang="en-US" baseline="-25000" dirty="0"/>
              <a:t>10</a:t>
            </a:r>
            <a:r>
              <a:rPr lang="en-US" dirty="0"/>
              <a:t> + -3</a:t>
            </a:r>
            <a:r>
              <a:rPr lang="en-US" baseline="-25000" dirty="0"/>
              <a:t>10</a:t>
            </a:r>
            <a:r>
              <a:rPr lang="en-US" dirty="0"/>
              <a:t> = 6</a:t>
            </a:r>
            <a:r>
              <a:rPr lang="en-US" baseline="-25000" dirty="0"/>
              <a:t>10</a:t>
            </a:r>
            <a:r>
              <a:rPr lang="en-US" dirty="0"/>
              <a:t> ?! </a:t>
            </a:r>
            <a:r>
              <a:rPr lang="en-US" dirty="0">
                <a:solidFill>
                  <a:srgbClr val="C00000"/>
                </a:solidFill>
              </a:rPr>
              <a:t>(overflow!)</a:t>
            </a:r>
          </a:p>
        </p:txBody>
      </p:sp>
    </p:spTree>
    <p:extLst>
      <p:ext uri="{BB962C8B-B14F-4D97-AF65-F5344CB8AC3E}">
        <p14:creationId xmlns:p14="http://schemas.microsoft.com/office/powerpoint/2010/main" val="1994466697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#3: Data Representation and Number Systems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87425" indent="-987425"/>
            <a:r>
              <a:rPr lang="en-SG" sz="3600" dirty="0">
                <a:solidFill>
                  <a:srgbClr val="0000FF"/>
                </a:solidFill>
                <a:latin typeface="+mn-lt"/>
              </a:rPr>
              <a:t>10.6 2s Complement Addition (3/4)</a:t>
            </a:r>
            <a:endParaRPr lang="en-US" sz="36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D4D2A2D8-A518-46FF-90CA-A8017CFD2C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5</a:t>
            </a:fld>
            <a:endParaRPr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457200" y="1207815"/>
            <a:ext cx="8229600" cy="53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4013" indent="-35401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800000"/>
                </a:solidFill>
              </a:rPr>
              <a:t>Examples: 4-bit system</a:t>
            </a:r>
            <a:endParaRPr lang="en-US" dirty="0"/>
          </a:p>
          <a:p>
            <a:pPr marL="571500" indent="-571500" fontAlgn="auto">
              <a:spcAft>
                <a:spcPts val="0"/>
              </a:spcAft>
              <a:buFont typeface="Wingdings" pitchFamily="2" charset="2"/>
              <a:buNone/>
            </a:pPr>
            <a:endParaRPr lang="en-US" sz="2800" dirty="0">
              <a:solidFill>
                <a:srgbClr val="800000"/>
              </a:solidFill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90600" y="6071890"/>
            <a:ext cx="6553200" cy="4797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42913" indent="-354013">
              <a:spcBef>
                <a:spcPct val="20000"/>
              </a:spcBef>
              <a:buClr>
                <a:schemeClr val="accent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7030A0"/>
                </a:solidFill>
              </a:rPr>
              <a:t>Which of the above is/are overflow(s)?</a:t>
            </a:r>
            <a:endParaRPr lang="en-US" sz="2800" dirty="0">
              <a:solidFill>
                <a:srgbClr val="7030A0"/>
              </a:solidFill>
            </a:endParaRP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762000" y="1677884"/>
            <a:ext cx="2590800" cy="1390765"/>
          </a:xfrm>
          <a:prstGeom prst="rect">
            <a:avLst/>
          </a:prstGeom>
          <a:solidFill>
            <a:srgbClr val="FFFFCC"/>
          </a:solidFill>
          <a:ln w="12700">
            <a:solidFill>
              <a:srgbClr val="660033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85000"/>
              </a:lnSpc>
              <a:spcBef>
                <a:spcPct val="10000"/>
              </a:spcBef>
            </a:pPr>
            <a:r>
              <a:rPr lang="en-US" b="1" dirty="0">
                <a:latin typeface="Courier New" pitchFamily="49" charset="0"/>
              </a:rPr>
              <a:t>   +3       0011</a:t>
            </a:r>
          </a:p>
          <a:p>
            <a:pPr eaLnBrk="0" hangingPunct="0">
              <a:lnSpc>
                <a:spcPct val="85000"/>
              </a:lnSpc>
              <a:spcBef>
                <a:spcPct val="10000"/>
              </a:spcBef>
            </a:pPr>
            <a:r>
              <a:rPr lang="en-US" b="1" dirty="0">
                <a:latin typeface="Courier New" pitchFamily="49" charset="0"/>
              </a:rPr>
              <a:t> + +4     + 0100</a:t>
            </a:r>
          </a:p>
          <a:p>
            <a:pPr eaLnBrk="0" hangingPunct="0">
              <a:lnSpc>
                <a:spcPct val="85000"/>
              </a:lnSpc>
              <a:spcBef>
                <a:spcPct val="10000"/>
              </a:spcBef>
            </a:pPr>
            <a:r>
              <a:rPr lang="en-US" b="1" dirty="0">
                <a:latin typeface="Courier New" pitchFamily="49" charset="0"/>
              </a:rPr>
              <a:t> ----     -------</a:t>
            </a:r>
          </a:p>
          <a:p>
            <a:pPr eaLnBrk="0" hangingPunct="0">
              <a:lnSpc>
                <a:spcPct val="85000"/>
              </a:lnSpc>
              <a:spcBef>
                <a:spcPct val="10000"/>
              </a:spcBef>
            </a:pPr>
            <a:r>
              <a:rPr lang="en-US" b="1" dirty="0">
                <a:latin typeface="Courier New" pitchFamily="49" charset="0"/>
              </a:rPr>
              <a:t>   +7       0111</a:t>
            </a:r>
          </a:p>
          <a:p>
            <a:pPr eaLnBrk="0" hangingPunct="0">
              <a:lnSpc>
                <a:spcPct val="85000"/>
              </a:lnSpc>
              <a:spcBef>
                <a:spcPct val="10000"/>
              </a:spcBef>
            </a:pPr>
            <a:r>
              <a:rPr lang="en-US" b="1" dirty="0">
                <a:latin typeface="Courier New" pitchFamily="49" charset="0"/>
              </a:rPr>
              <a:t> ----     -------</a:t>
            </a:r>
          </a:p>
        </p:txBody>
      </p:sp>
      <p:sp>
        <p:nvSpPr>
          <p:cNvPr id="12" name="Text Box 6"/>
          <p:cNvSpPr txBox="1">
            <a:spLocks noChangeArrowheads="1"/>
          </p:cNvSpPr>
          <p:nvPr/>
        </p:nvSpPr>
        <p:spPr bwMode="auto">
          <a:xfrm>
            <a:off x="5049715" y="1677645"/>
            <a:ext cx="2607212" cy="1390765"/>
          </a:xfrm>
          <a:prstGeom prst="rect">
            <a:avLst/>
          </a:prstGeom>
          <a:solidFill>
            <a:srgbClr val="FFFFCC"/>
          </a:solidFill>
          <a:ln w="12700">
            <a:solidFill>
              <a:srgbClr val="660033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85000"/>
              </a:lnSpc>
              <a:spcBef>
                <a:spcPct val="10000"/>
              </a:spcBef>
            </a:pPr>
            <a:r>
              <a:rPr lang="en-US" b="1" dirty="0">
                <a:latin typeface="Courier New" pitchFamily="49" charset="0"/>
              </a:rPr>
              <a:t>   -2       1110</a:t>
            </a:r>
          </a:p>
          <a:p>
            <a:pPr eaLnBrk="0" hangingPunct="0">
              <a:lnSpc>
                <a:spcPct val="85000"/>
              </a:lnSpc>
              <a:spcBef>
                <a:spcPct val="10000"/>
              </a:spcBef>
            </a:pPr>
            <a:r>
              <a:rPr lang="en-US" b="1" dirty="0">
                <a:latin typeface="Courier New" pitchFamily="49" charset="0"/>
              </a:rPr>
              <a:t> + -6     + 1010</a:t>
            </a:r>
          </a:p>
          <a:p>
            <a:pPr eaLnBrk="0" hangingPunct="0">
              <a:lnSpc>
                <a:spcPct val="85000"/>
              </a:lnSpc>
              <a:spcBef>
                <a:spcPct val="10000"/>
              </a:spcBef>
            </a:pPr>
            <a:r>
              <a:rPr lang="en-US" b="1" dirty="0">
                <a:latin typeface="Courier New" pitchFamily="49" charset="0"/>
              </a:rPr>
              <a:t> ----     -------</a:t>
            </a:r>
          </a:p>
          <a:p>
            <a:pPr eaLnBrk="0" hangingPunct="0">
              <a:lnSpc>
                <a:spcPct val="85000"/>
              </a:lnSpc>
              <a:spcBef>
                <a:spcPct val="10000"/>
              </a:spcBef>
            </a:pPr>
            <a:r>
              <a:rPr lang="en-US" b="1" dirty="0">
                <a:latin typeface="Courier New" pitchFamily="49" charset="0"/>
              </a:rPr>
              <a:t>   -8    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</a:rPr>
              <a:t>1</a:t>
            </a:r>
            <a:r>
              <a:rPr lang="en-US" b="1" dirty="0">
                <a:latin typeface="Courier New" pitchFamily="49" charset="0"/>
              </a:rPr>
              <a:t>1000</a:t>
            </a:r>
          </a:p>
          <a:p>
            <a:pPr eaLnBrk="0" hangingPunct="0">
              <a:lnSpc>
                <a:spcPct val="85000"/>
              </a:lnSpc>
              <a:spcBef>
                <a:spcPct val="10000"/>
              </a:spcBef>
            </a:pPr>
            <a:r>
              <a:rPr lang="en-US" b="1" dirty="0">
                <a:latin typeface="Courier New" pitchFamily="49" charset="0"/>
              </a:rPr>
              <a:t> ----     -------</a:t>
            </a: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746760" y="3203846"/>
            <a:ext cx="2606040" cy="1390765"/>
          </a:xfrm>
          <a:prstGeom prst="rect">
            <a:avLst/>
          </a:prstGeom>
          <a:solidFill>
            <a:srgbClr val="FFFFCC"/>
          </a:solidFill>
          <a:ln w="12700">
            <a:solidFill>
              <a:srgbClr val="660033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85000"/>
              </a:lnSpc>
              <a:spcBef>
                <a:spcPct val="10000"/>
              </a:spcBef>
            </a:pPr>
            <a:r>
              <a:rPr lang="en-US" b="1" dirty="0">
                <a:latin typeface="Courier New" pitchFamily="49" charset="0"/>
              </a:rPr>
              <a:t>   +6       0110</a:t>
            </a:r>
          </a:p>
          <a:p>
            <a:pPr eaLnBrk="0" hangingPunct="0">
              <a:lnSpc>
                <a:spcPct val="85000"/>
              </a:lnSpc>
              <a:spcBef>
                <a:spcPct val="10000"/>
              </a:spcBef>
            </a:pPr>
            <a:r>
              <a:rPr lang="en-US" b="1" dirty="0">
                <a:latin typeface="Courier New" pitchFamily="49" charset="0"/>
              </a:rPr>
              <a:t> + -3     + 1101</a:t>
            </a:r>
          </a:p>
          <a:p>
            <a:pPr eaLnBrk="0" hangingPunct="0">
              <a:lnSpc>
                <a:spcPct val="85000"/>
              </a:lnSpc>
              <a:spcBef>
                <a:spcPct val="10000"/>
              </a:spcBef>
            </a:pPr>
            <a:r>
              <a:rPr lang="en-US" b="1" dirty="0">
                <a:latin typeface="Courier New" pitchFamily="49" charset="0"/>
              </a:rPr>
              <a:t> ----     -------</a:t>
            </a:r>
          </a:p>
          <a:p>
            <a:pPr eaLnBrk="0" hangingPunct="0">
              <a:lnSpc>
                <a:spcPct val="85000"/>
              </a:lnSpc>
              <a:spcBef>
                <a:spcPct val="10000"/>
              </a:spcBef>
            </a:pPr>
            <a:r>
              <a:rPr lang="en-US" b="1" dirty="0">
                <a:latin typeface="Courier New" pitchFamily="49" charset="0"/>
              </a:rPr>
              <a:t>   +3    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</a:rPr>
              <a:t>1</a:t>
            </a:r>
            <a:r>
              <a:rPr lang="en-US" b="1" dirty="0">
                <a:latin typeface="Courier New" pitchFamily="49" charset="0"/>
              </a:rPr>
              <a:t>0011</a:t>
            </a:r>
          </a:p>
          <a:p>
            <a:pPr eaLnBrk="0" hangingPunct="0">
              <a:lnSpc>
                <a:spcPct val="85000"/>
              </a:lnSpc>
              <a:spcBef>
                <a:spcPct val="10000"/>
              </a:spcBef>
            </a:pPr>
            <a:r>
              <a:rPr lang="en-US" b="1" dirty="0">
                <a:latin typeface="Courier New" pitchFamily="49" charset="0"/>
              </a:rPr>
              <a:t> ----     -------</a:t>
            </a:r>
          </a:p>
        </p:txBody>
      </p:sp>
      <p:sp>
        <p:nvSpPr>
          <p:cNvPr id="15" name="Text Box 8"/>
          <p:cNvSpPr txBox="1">
            <a:spLocks noChangeArrowheads="1"/>
          </p:cNvSpPr>
          <p:nvPr/>
        </p:nvSpPr>
        <p:spPr bwMode="auto">
          <a:xfrm>
            <a:off x="5057335" y="3188367"/>
            <a:ext cx="2599592" cy="1390765"/>
          </a:xfrm>
          <a:prstGeom prst="rect">
            <a:avLst/>
          </a:prstGeom>
          <a:solidFill>
            <a:srgbClr val="FFFFCC"/>
          </a:solidFill>
          <a:ln w="12700">
            <a:solidFill>
              <a:srgbClr val="660033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85000"/>
              </a:lnSpc>
              <a:spcBef>
                <a:spcPct val="10000"/>
              </a:spcBef>
            </a:pPr>
            <a:r>
              <a:rPr lang="en-US" b="1" dirty="0">
                <a:latin typeface="Courier New" pitchFamily="49" charset="0"/>
              </a:rPr>
              <a:t>   +4       0100</a:t>
            </a:r>
          </a:p>
          <a:p>
            <a:pPr eaLnBrk="0" hangingPunct="0">
              <a:lnSpc>
                <a:spcPct val="85000"/>
              </a:lnSpc>
              <a:spcBef>
                <a:spcPct val="10000"/>
              </a:spcBef>
            </a:pPr>
            <a:r>
              <a:rPr lang="en-US" b="1" dirty="0">
                <a:latin typeface="Courier New" pitchFamily="49" charset="0"/>
              </a:rPr>
              <a:t> + -7     + 1001</a:t>
            </a:r>
          </a:p>
          <a:p>
            <a:pPr eaLnBrk="0" hangingPunct="0">
              <a:lnSpc>
                <a:spcPct val="85000"/>
              </a:lnSpc>
              <a:spcBef>
                <a:spcPct val="10000"/>
              </a:spcBef>
            </a:pPr>
            <a:r>
              <a:rPr lang="en-US" b="1" dirty="0">
                <a:latin typeface="Courier New" pitchFamily="49" charset="0"/>
              </a:rPr>
              <a:t> ----     -------</a:t>
            </a:r>
          </a:p>
          <a:p>
            <a:pPr eaLnBrk="0" hangingPunct="0">
              <a:lnSpc>
                <a:spcPct val="85000"/>
              </a:lnSpc>
              <a:spcBef>
                <a:spcPct val="10000"/>
              </a:spcBef>
            </a:pPr>
            <a:r>
              <a:rPr lang="en-US" b="1" dirty="0">
                <a:latin typeface="Courier New" pitchFamily="49" charset="0"/>
              </a:rPr>
              <a:t>   -3       1101</a:t>
            </a:r>
          </a:p>
          <a:p>
            <a:pPr eaLnBrk="0" hangingPunct="0">
              <a:lnSpc>
                <a:spcPct val="85000"/>
              </a:lnSpc>
              <a:spcBef>
                <a:spcPct val="10000"/>
              </a:spcBef>
            </a:pPr>
            <a:r>
              <a:rPr lang="en-US" b="1" dirty="0">
                <a:latin typeface="Courier New" pitchFamily="49" charset="0"/>
              </a:rPr>
              <a:t> ----     -------</a:t>
            </a: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3372729" y="2592623"/>
            <a:ext cx="15483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CC"/>
                </a:solidFill>
              </a:rPr>
              <a:t>No overflow</a:t>
            </a:r>
            <a:endParaRPr lang="en-SG" dirty="0">
              <a:solidFill>
                <a:srgbClr val="0000CC"/>
              </a:solidFill>
            </a:endParaRPr>
          </a:p>
        </p:txBody>
      </p:sp>
      <p:sp>
        <p:nvSpPr>
          <p:cNvPr id="17" name="Text Box 9"/>
          <p:cNvSpPr txBox="1">
            <a:spLocks noChangeArrowheads="1"/>
          </p:cNvSpPr>
          <p:nvPr/>
        </p:nvSpPr>
        <p:spPr bwMode="auto">
          <a:xfrm>
            <a:off x="762000" y="4684058"/>
            <a:ext cx="2590800" cy="1390765"/>
          </a:xfrm>
          <a:prstGeom prst="rect">
            <a:avLst/>
          </a:prstGeom>
          <a:solidFill>
            <a:srgbClr val="FFFFCC"/>
          </a:solidFill>
          <a:ln w="12700">
            <a:solidFill>
              <a:srgbClr val="660033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85000"/>
              </a:lnSpc>
              <a:spcBef>
                <a:spcPct val="10000"/>
              </a:spcBef>
            </a:pPr>
            <a:r>
              <a:rPr lang="en-US" b="1" dirty="0">
                <a:latin typeface="Courier New" pitchFamily="49" charset="0"/>
              </a:rPr>
              <a:t>   -3       1101</a:t>
            </a:r>
          </a:p>
          <a:p>
            <a:pPr eaLnBrk="0" hangingPunct="0">
              <a:lnSpc>
                <a:spcPct val="85000"/>
              </a:lnSpc>
              <a:spcBef>
                <a:spcPct val="10000"/>
              </a:spcBef>
            </a:pPr>
            <a:r>
              <a:rPr lang="en-US" b="1" dirty="0">
                <a:latin typeface="Courier New" pitchFamily="49" charset="0"/>
              </a:rPr>
              <a:t> + -6     + 1010</a:t>
            </a:r>
          </a:p>
          <a:p>
            <a:pPr eaLnBrk="0" hangingPunct="0">
              <a:lnSpc>
                <a:spcPct val="85000"/>
              </a:lnSpc>
              <a:spcBef>
                <a:spcPct val="10000"/>
              </a:spcBef>
            </a:pPr>
            <a:r>
              <a:rPr lang="en-US" b="1" dirty="0">
                <a:latin typeface="Courier New" pitchFamily="49" charset="0"/>
              </a:rPr>
              <a:t> ----     -------</a:t>
            </a:r>
          </a:p>
          <a:p>
            <a:pPr eaLnBrk="0" hangingPunct="0">
              <a:lnSpc>
                <a:spcPct val="85000"/>
              </a:lnSpc>
              <a:spcBef>
                <a:spcPct val="10000"/>
              </a:spcBef>
            </a:pPr>
            <a:r>
              <a:rPr lang="en-US" b="1" dirty="0">
                <a:latin typeface="Courier New" pitchFamily="49" charset="0"/>
              </a:rPr>
              <a:t>   -9      </a:t>
            </a:r>
            <a:r>
              <a:rPr lang="en-US" b="1" dirty="0">
                <a:solidFill>
                  <a:srgbClr val="CC0000"/>
                </a:solidFill>
                <a:latin typeface="Courier New" pitchFamily="49" charset="0"/>
              </a:rPr>
              <a:t>1</a:t>
            </a:r>
            <a:r>
              <a:rPr lang="en-US" b="1" dirty="0">
                <a:latin typeface="Courier New" pitchFamily="49" charset="0"/>
              </a:rPr>
              <a:t>0111</a:t>
            </a:r>
          </a:p>
          <a:p>
            <a:pPr eaLnBrk="0" hangingPunct="0">
              <a:lnSpc>
                <a:spcPct val="85000"/>
              </a:lnSpc>
              <a:spcBef>
                <a:spcPct val="10000"/>
              </a:spcBef>
            </a:pPr>
            <a:r>
              <a:rPr lang="en-US" b="1" dirty="0">
                <a:latin typeface="Courier New" pitchFamily="49" charset="0"/>
              </a:rPr>
              <a:t> ----     -------</a:t>
            </a:r>
          </a:p>
        </p:txBody>
      </p:sp>
      <p:sp>
        <p:nvSpPr>
          <p:cNvPr id="18" name="Text Box 10"/>
          <p:cNvSpPr txBox="1">
            <a:spLocks noChangeArrowheads="1"/>
          </p:cNvSpPr>
          <p:nvPr/>
        </p:nvSpPr>
        <p:spPr bwMode="auto">
          <a:xfrm>
            <a:off x="5053232" y="4667642"/>
            <a:ext cx="2603695" cy="1390765"/>
          </a:xfrm>
          <a:prstGeom prst="rect">
            <a:avLst/>
          </a:prstGeom>
          <a:solidFill>
            <a:srgbClr val="FFFFCC"/>
          </a:solidFill>
          <a:ln w="12700">
            <a:solidFill>
              <a:srgbClr val="660033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85000"/>
              </a:lnSpc>
              <a:spcBef>
                <a:spcPct val="10000"/>
              </a:spcBef>
            </a:pPr>
            <a:r>
              <a:rPr lang="en-US" b="1" dirty="0">
                <a:latin typeface="Courier New" pitchFamily="49" charset="0"/>
              </a:rPr>
              <a:t>   +5       0101</a:t>
            </a:r>
          </a:p>
          <a:p>
            <a:pPr eaLnBrk="0" hangingPunct="0">
              <a:lnSpc>
                <a:spcPct val="85000"/>
              </a:lnSpc>
              <a:spcBef>
                <a:spcPct val="10000"/>
              </a:spcBef>
            </a:pPr>
            <a:r>
              <a:rPr lang="en-US" b="1" dirty="0">
                <a:latin typeface="Courier New" pitchFamily="49" charset="0"/>
              </a:rPr>
              <a:t> + +6     + 0110</a:t>
            </a:r>
          </a:p>
          <a:p>
            <a:pPr eaLnBrk="0" hangingPunct="0">
              <a:lnSpc>
                <a:spcPct val="85000"/>
              </a:lnSpc>
              <a:spcBef>
                <a:spcPct val="10000"/>
              </a:spcBef>
            </a:pPr>
            <a:r>
              <a:rPr lang="en-US" b="1" dirty="0">
                <a:latin typeface="Courier New" pitchFamily="49" charset="0"/>
              </a:rPr>
              <a:t> ----     -------</a:t>
            </a:r>
          </a:p>
          <a:p>
            <a:pPr eaLnBrk="0" hangingPunct="0">
              <a:lnSpc>
                <a:spcPct val="85000"/>
              </a:lnSpc>
              <a:spcBef>
                <a:spcPct val="10000"/>
              </a:spcBef>
            </a:pPr>
            <a:r>
              <a:rPr lang="en-US" b="1" dirty="0">
                <a:latin typeface="Courier New" pitchFamily="49" charset="0"/>
              </a:rPr>
              <a:t>  +11    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</a:rPr>
              <a:t>1011</a:t>
            </a:r>
          </a:p>
          <a:p>
            <a:pPr eaLnBrk="0" hangingPunct="0">
              <a:lnSpc>
                <a:spcPct val="85000"/>
              </a:lnSpc>
              <a:spcBef>
                <a:spcPct val="10000"/>
              </a:spcBef>
            </a:pPr>
            <a:r>
              <a:rPr lang="en-US" b="1" dirty="0">
                <a:latin typeface="Courier New" pitchFamily="49" charset="0"/>
              </a:rPr>
              <a:t> ----     -------</a:t>
            </a: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3338733" y="4165035"/>
            <a:ext cx="146186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CC"/>
                </a:solidFill>
              </a:rPr>
              <a:t>No overflow</a:t>
            </a:r>
            <a:endParaRPr lang="en-SG" dirty="0">
              <a:solidFill>
                <a:srgbClr val="0000CC"/>
              </a:solidFill>
            </a:endParaRPr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3336387" y="5642314"/>
            <a:ext cx="131181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Overflow!</a:t>
            </a:r>
            <a:endParaRPr lang="en-SG" dirty="0">
              <a:solidFill>
                <a:srgbClr val="C00000"/>
              </a:solidFill>
            </a:endParaRPr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7656927" y="5642314"/>
            <a:ext cx="131181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Overflow!</a:t>
            </a:r>
            <a:endParaRPr lang="en-SG" dirty="0">
              <a:solidFill>
                <a:srgbClr val="C00000"/>
              </a:solidFill>
            </a:endParaRPr>
          </a:p>
        </p:txBody>
      </p:sp>
      <p:sp>
        <p:nvSpPr>
          <p:cNvPr id="23" name="Rounded Rectangle 22"/>
          <p:cNvSpPr/>
          <p:nvPr/>
        </p:nvSpPr>
        <p:spPr>
          <a:xfrm>
            <a:off x="2480604" y="4712596"/>
            <a:ext cx="164122" cy="1069145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ounded Rectangle 23"/>
          <p:cNvSpPr/>
          <p:nvPr/>
        </p:nvSpPr>
        <p:spPr>
          <a:xfrm>
            <a:off x="6754838" y="4682116"/>
            <a:ext cx="164122" cy="1069145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7671874" y="2527822"/>
            <a:ext cx="15483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CC"/>
                </a:solidFill>
              </a:rPr>
              <a:t>No overflow</a:t>
            </a:r>
            <a:endParaRPr lang="en-SG" dirty="0">
              <a:solidFill>
                <a:srgbClr val="0000CC"/>
              </a:solidFill>
            </a:endParaRPr>
          </a:p>
        </p:txBody>
      </p: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7637878" y="4100234"/>
            <a:ext cx="146186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CC"/>
                </a:solidFill>
              </a:rPr>
              <a:t>No overflow</a:t>
            </a:r>
            <a:endParaRPr lang="en-SG" dirty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948960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10" grpId="0" animBg="1"/>
      <p:bldP spid="12" grpId="0" animBg="1"/>
      <p:bldP spid="13" grpId="0" animBg="1"/>
      <p:bldP spid="15" grpId="0" animBg="1"/>
      <p:bldP spid="16" grpId="0"/>
      <p:bldP spid="17" grpId="0" animBg="1"/>
      <p:bldP spid="18" grpId="0" animBg="1"/>
      <p:bldP spid="19" grpId="0"/>
      <p:bldP spid="20" grpId="0"/>
      <p:bldP spid="22" grpId="0"/>
      <p:bldP spid="23" grpId="0" animBg="1"/>
      <p:bldP spid="24" grpId="0" animBg="1"/>
      <p:bldP spid="25" grpId="0"/>
      <p:bldP spid="2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#3: Data Representation and Number Systems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87425" indent="-987425"/>
            <a:r>
              <a:rPr lang="en-SG" sz="3600" dirty="0">
                <a:solidFill>
                  <a:srgbClr val="0000FF"/>
                </a:solidFill>
                <a:latin typeface="+mn-lt"/>
              </a:rPr>
              <a:t>10.6 2s Complement Subtraction (4/4)</a:t>
            </a:r>
            <a:endParaRPr lang="en-US" sz="36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D4D2A2D8-A518-46FF-90CA-A8017CFD2C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6</a:t>
            </a:fld>
            <a:endParaRPr dirty="0"/>
          </a:p>
        </p:txBody>
      </p:sp>
      <p:sp>
        <p:nvSpPr>
          <p:cNvPr id="25" name="Rectangle 3"/>
          <p:cNvSpPr txBox="1">
            <a:spLocks noChangeArrowheads="1"/>
          </p:cNvSpPr>
          <p:nvPr/>
        </p:nvSpPr>
        <p:spPr>
          <a:xfrm>
            <a:off x="457200" y="1234159"/>
            <a:ext cx="4343400" cy="12076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4013" indent="-35401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800000"/>
                </a:solidFill>
              </a:rPr>
              <a:t>Examples: 4-bit system</a:t>
            </a:r>
          </a:p>
          <a:p>
            <a:pPr marL="717550" lvl="1" indent="-390525" fontAlgn="auto">
              <a:spcAft>
                <a:spcPts val="0"/>
              </a:spcAft>
              <a:buSzPct val="60000"/>
              <a:buFont typeface="Wingdings" panose="05000000000000000000" pitchFamily="2" charset="2"/>
              <a:buChar char="q"/>
            </a:pPr>
            <a:r>
              <a:rPr lang="en-US" dirty="0"/>
              <a:t>4 – 7 </a:t>
            </a:r>
          </a:p>
          <a:p>
            <a:pPr marL="717550" lvl="1" indent="-390525" fontAlgn="auto">
              <a:spcAft>
                <a:spcPts val="0"/>
              </a:spcAft>
              <a:buSzPct val="60000"/>
              <a:buFont typeface="Wingdings" panose="05000000000000000000" pitchFamily="2" charset="2"/>
              <a:buChar char="q"/>
            </a:pPr>
            <a:r>
              <a:rPr lang="en-US" dirty="0"/>
              <a:t>Convert it to 4 + (-7)</a:t>
            </a:r>
          </a:p>
          <a:p>
            <a:pPr marL="571500" indent="-571500" fontAlgn="auto">
              <a:spcAft>
                <a:spcPts val="0"/>
              </a:spcAft>
              <a:buFont typeface="Wingdings" pitchFamily="2" charset="2"/>
              <a:buNone/>
            </a:pPr>
            <a:endParaRPr lang="en-US" sz="2800" dirty="0">
              <a:solidFill>
                <a:srgbClr val="800000"/>
              </a:solidFill>
            </a:endParaRPr>
          </a:p>
        </p:txBody>
      </p:sp>
      <p:sp>
        <p:nvSpPr>
          <p:cNvPr id="26" name="Text Box 9"/>
          <p:cNvSpPr txBox="1">
            <a:spLocks noChangeArrowheads="1"/>
          </p:cNvSpPr>
          <p:nvPr/>
        </p:nvSpPr>
        <p:spPr bwMode="auto">
          <a:xfrm>
            <a:off x="4419600" y="1385459"/>
            <a:ext cx="2693377" cy="1390765"/>
          </a:xfrm>
          <a:prstGeom prst="rect">
            <a:avLst/>
          </a:prstGeom>
          <a:solidFill>
            <a:srgbClr val="FFFFCC"/>
          </a:solidFill>
          <a:ln w="12700">
            <a:solidFill>
              <a:srgbClr val="660033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85000"/>
              </a:lnSpc>
              <a:spcBef>
                <a:spcPct val="10000"/>
              </a:spcBef>
            </a:pPr>
            <a:r>
              <a:rPr lang="en-US" b="1" dirty="0">
                <a:latin typeface="Courier New" pitchFamily="49" charset="0"/>
              </a:rPr>
              <a:t>   +4       0100</a:t>
            </a:r>
          </a:p>
          <a:p>
            <a:pPr eaLnBrk="0" hangingPunct="0">
              <a:lnSpc>
                <a:spcPct val="85000"/>
              </a:lnSpc>
              <a:spcBef>
                <a:spcPct val="10000"/>
              </a:spcBef>
            </a:pPr>
            <a:r>
              <a:rPr lang="en-US" b="1" dirty="0">
                <a:latin typeface="Courier New" pitchFamily="49" charset="0"/>
              </a:rPr>
              <a:t> + -7     + 1001</a:t>
            </a:r>
          </a:p>
          <a:p>
            <a:pPr eaLnBrk="0" hangingPunct="0">
              <a:lnSpc>
                <a:spcPct val="85000"/>
              </a:lnSpc>
              <a:spcBef>
                <a:spcPct val="10000"/>
              </a:spcBef>
            </a:pPr>
            <a:r>
              <a:rPr lang="en-US" b="1" dirty="0">
                <a:latin typeface="Courier New" pitchFamily="49" charset="0"/>
              </a:rPr>
              <a:t> ----     -------</a:t>
            </a:r>
          </a:p>
          <a:p>
            <a:pPr eaLnBrk="0" hangingPunct="0">
              <a:lnSpc>
                <a:spcPct val="85000"/>
              </a:lnSpc>
              <a:spcBef>
                <a:spcPct val="10000"/>
              </a:spcBef>
            </a:pPr>
            <a:r>
              <a:rPr lang="en-US" b="1" dirty="0">
                <a:latin typeface="Courier New" pitchFamily="49" charset="0"/>
              </a:rPr>
              <a:t>   -3       1101</a:t>
            </a:r>
          </a:p>
          <a:p>
            <a:pPr eaLnBrk="0" hangingPunct="0">
              <a:lnSpc>
                <a:spcPct val="85000"/>
              </a:lnSpc>
              <a:spcBef>
                <a:spcPct val="10000"/>
              </a:spcBef>
            </a:pPr>
            <a:r>
              <a:rPr lang="en-US" b="1" dirty="0">
                <a:latin typeface="Courier New" pitchFamily="49" charset="0"/>
              </a:rPr>
              <a:t> ----     -------</a:t>
            </a:r>
          </a:p>
        </p:txBody>
      </p:sp>
      <p:sp>
        <p:nvSpPr>
          <p:cNvPr id="27" name="Rectangle 4"/>
          <p:cNvSpPr>
            <a:spLocks noChangeArrowheads="1"/>
          </p:cNvSpPr>
          <p:nvPr/>
        </p:nvSpPr>
        <p:spPr bwMode="auto">
          <a:xfrm>
            <a:off x="533400" y="5822876"/>
            <a:ext cx="8229600" cy="685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3538" indent="-363538">
              <a:spcBef>
                <a:spcPct val="20000"/>
              </a:spcBef>
              <a:buClr>
                <a:schemeClr val="accent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7030A0"/>
                </a:solidFill>
              </a:rPr>
              <a:t>Which of the above is/are overflow(s)?</a:t>
            </a:r>
            <a:endParaRPr lang="en-US" sz="2800" dirty="0">
              <a:solidFill>
                <a:srgbClr val="7030A0"/>
              </a:solidFill>
            </a:endParaRPr>
          </a:p>
        </p:txBody>
      </p:sp>
      <p:sp>
        <p:nvSpPr>
          <p:cNvPr id="28" name="Rectangle 3"/>
          <p:cNvSpPr txBox="1">
            <a:spLocks noChangeArrowheads="1"/>
          </p:cNvSpPr>
          <p:nvPr/>
        </p:nvSpPr>
        <p:spPr bwMode="auto">
          <a:xfrm>
            <a:off x="457200" y="2864934"/>
            <a:ext cx="3733800" cy="8307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69925" indent="-32543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Char char="q"/>
              <a:defRPr sz="2600">
                <a:solidFill>
                  <a:schemeClr val="tx1"/>
                </a:solidFill>
                <a:latin typeface="+mn-lt"/>
                <a:cs typeface="+mn-cs"/>
              </a:defRPr>
            </a:lvl2pPr>
            <a:lvl3pPr marL="1022350" indent="-35083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defRPr sz="2200">
                <a:solidFill>
                  <a:schemeClr val="tx1"/>
                </a:solidFill>
                <a:latin typeface="+mn-lt"/>
                <a:cs typeface="+mn-cs"/>
              </a:defRPr>
            </a:lvl3pPr>
            <a:lvl4pPr marL="1339850" indent="-3159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q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1681163" indent="-339725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138363" indent="-339725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595563" indent="-339725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052763" indent="-339725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509963" indent="-339725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717550" lvl="1" indent="-390525" eaLnBrk="1" hangingPunct="1"/>
            <a:r>
              <a:rPr lang="en-US" sz="2000" kern="0" dirty="0"/>
              <a:t>6 – 1 </a:t>
            </a:r>
          </a:p>
          <a:p>
            <a:pPr marL="717550" lvl="1" indent="-390525" eaLnBrk="1" hangingPunct="1"/>
            <a:r>
              <a:rPr lang="en-US" sz="2000" kern="0" dirty="0"/>
              <a:t>Convert it to 6 + (-1)</a:t>
            </a:r>
          </a:p>
          <a:p>
            <a:pPr marL="571500" indent="-571500" eaLnBrk="1" hangingPunct="1">
              <a:buFont typeface="Wingdings" pitchFamily="2" charset="2"/>
              <a:buNone/>
            </a:pPr>
            <a:endParaRPr lang="en-US" sz="2800" kern="0" dirty="0">
              <a:solidFill>
                <a:srgbClr val="800000"/>
              </a:solidFill>
            </a:endParaRPr>
          </a:p>
        </p:txBody>
      </p:sp>
      <p:sp>
        <p:nvSpPr>
          <p:cNvPr id="29" name="Text Box 9"/>
          <p:cNvSpPr txBox="1">
            <a:spLocks noChangeArrowheads="1"/>
          </p:cNvSpPr>
          <p:nvPr/>
        </p:nvSpPr>
        <p:spPr bwMode="auto">
          <a:xfrm>
            <a:off x="4416083" y="2861094"/>
            <a:ext cx="2693377" cy="1390765"/>
          </a:xfrm>
          <a:prstGeom prst="rect">
            <a:avLst/>
          </a:prstGeom>
          <a:solidFill>
            <a:srgbClr val="FFFFCC"/>
          </a:solidFill>
          <a:ln w="12700">
            <a:solidFill>
              <a:srgbClr val="660033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85000"/>
              </a:lnSpc>
              <a:spcBef>
                <a:spcPct val="10000"/>
              </a:spcBef>
            </a:pPr>
            <a:r>
              <a:rPr lang="en-US" b="1" dirty="0">
                <a:latin typeface="Courier New" pitchFamily="49" charset="0"/>
              </a:rPr>
              <a:t>   +6       0110</a:t>
            </a:r>
          </a:p>
          <a:p>
            <a:pPr eaLnBrk="0" hangingPunct="0">
              <a:lnSpc>
                <a:spcPct val="85000"/>
              </a:lnSpc>
              <a:spcBef>
                <a:spcPct val="10000"/>
              </a:spcBef>
            </a:pPr>
            <a:r>
              <a:rPr lang="en-US" b="1" dirty="0">
                <a:latin typeface="Courier New" pitchFamily="49" charset="0"/>
              </a:rPr>
              <a:t> + -1     + 1111</a:t>
            </a:r>
          </a:p>
          <a:p>
            <a:pPr eaLnBrk="0" hangingPunct="0">
              <a:lnSpc>
                <a:spcPct val="85000"/>
              </a:lnSpc>
              <a:spcBef>
                <a:spcPct val="10000"/>
              </a:spcBef>
            </a:pPr>
            <a:r>
              <a:rPr lang="en-US" b="1" dirty="0">
                <a:latin typeface="Courier New" pitchFamily="49" charset="0"/>
              </a:rPr>
              <a:t> ----     -------</a:t>
            </a:r>
          </a:p>
          <a:p>
            <a:pPr eaLnBrk="0" hangingPunct="0">
              <a:lnSpc>
                <a:spcPct val="85000"/>
              </a:lnSpc>
              <a:spcBef>
                <a:spcPct val="10000"/>
              </a:spcBef>
            </a:pPr>
            <a:r>
              <a:rPr lang="en-US" b="1" dirty="0">
                <a:latin typeface="Courier New" pitchFamily="49" charset="0"/>
              </a:rPr>
              <a:t>   +5    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</a:rPr>
              <a:t>1</a:t>
            </a:r>
            <a:r>
              <a:rPr lang="en-US" b="1" dirty="0">
                <a:latin typeface="Courier New" pitchFamily="49" charset="0"/>
              </a:rPr>
              <a:t>0101</a:t>
            </a:r>
          </a:p>
          <a:p>
            <a:pPr eaLnBrk="0" hangingPunct="0">
              <a:lnSpc>
                <a:spcPct val="85000"/>
              </a:lnSpc>
              <a:spcBef>
                <a:spcPct val="10000"/>
              </a:spcBef>
            </a:pPr>
            <a:r>
              <a:rPr lang="en-US" b="1" dirty="0">
                <a:latin typeface="Courier New" pitchFamily="49" charset="0"/>
              </a:rPr>
              <a:t> ----     -------</a:t>
            </a:r>
          </a:p>
        </p:txBody>
      </p:sp>
      <p:sp>
        <p:nvSpPr>
          <p:cNvPr id="30" name="Rectangle 3"/>
          <p:cNvSpPr txBox="1">
            <a:spLocks noChangeArrowheads="1"/>
          </p:cNvSpPr>
          <p:nvPr/>
        </p:nvSpPr>
        <p:spPr bwMode="auto">
          <a:xfrm>
            <a:off x="457200" y="4435951"/>
            <a:ext cx="3733800" cy="8307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69925" indent="-32543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Char char="q"/>
              <a:defRPr sz="2600">
                <a:solidFill>
                  <a:schemeClr val="tx1"/>
                </a:solidFill>
                <a:latin typeface="+mn-lt"/>
                <a:cs typeface="+mn-cs"/>
              </a:defRPr>
            </a:lvl2pPr>
            <a:lvl3pPr marL="1022350" indent="-35083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defRPr sz="2200">
                <a:solidFill>
                  <a:schemeClr val="tx1"/>
                </a:solidFill>
                <a:latin typeface="+mn-lt"/>
                <a:cs typeface="+mn-cs"/>
              </a:defRPr>
            </a:lvl3pPr>
            <a:lvl4pPr marL="1339850" indent="-3159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q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1681163" indent="-339725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138363" indent="-339725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595563" indent="-339725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052763" indent="-339725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509963" indent="-339725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717550" lvl="1" indent="-390525" eaLnBrk="1" hangingPunct="1"/>
            <a:r>
              <a:rPr lang="en-US" sz="2000" kern="0" dirty="0"/>
              <a:t>-5 – 4 </a:t>
            </a:r>
          </a:p>
          <a:p>
            <a:pPr marL="717550" lvl="1" indent="-390525" eaLnBrk="1" hangingPunct="1"/>
            <a:r>
              <a:rPr lang="en-US" sz="2000" kern="0" dirty="0"/>
              <a:t>Convert it to -5 + (-4)</a:t>
            </a:r>
          </a:p>
          <a:p>
            <a:pPr marL="571500" indent="-571500" eaLnBrk="1" hangingPunct="1">
              <a:buFont typeface="Wingdings" pitchFamily="2" charset="2"/>
              <a:buNone/>
            </a:pPr>
            <a:endParaRPr lang="en-US" sz="2800" kern="0" dirty="0">
              <a:solidFill>
                <a:srgbClr val="800000"/>
              </a:solidFill>
            </a:endParaRPr>
          </a:p>
        </p:txBody>
      </p:sp>
      <p:sp>
        <p:nvSpPr>
          <p:cNvPr id="31" name="Text Box 9"/>
          <p:cNvSpPr txBox="1">
            <a:spLocks noChangeArrowheads="1"/>
          </p:cNvSpPr>
          <p:nvPr/>
        </p:nvSpPr>
        <p:spPr bwMode="auto">
          <a:xfrm>
            <a:off x="4416082" y="4346461"/>
            <a:ext cx="2693377" cy="1390765"/>
          </a:xfrm>
          <a:prstGeom prst="rect">
            <a:avLst/>
          </a:prstGeom>
          <a:solidFill>
            <a:srgbClr val="FFFFCC"/>
          </a:solidFill>
          <a:ln w="12700">
            <a:solidFill>
              <a:srgbClr val="660033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85000"/>
              </a:lnSpc>
              <a:spcBef>
                <a:spcPct val="10000"/>
              </a:spcBef>
            </a:pPr>
            <a:r>
              <a:rPr lang="en-US" b="1" dirty="0">
                <a:latin typeface="Courier New" pitchFamily="49" charset="0"/>
              </a:rPr>
              <a:t>   -5       1011</a:t>
            </a:r>
          </a:p>
          <a:p>
            <a:pPr eaLnBrk="0" hangingPunct="0">
              <a:lnSpc>
                <a:spcPct val="85000"/>
              </a:lnSpc>
              <a:spcBef>
                <a:spcPct val="10000"/>
              </a:spcBef>
            </a:pPr>
            <a:r>
              <a:rPr lang="en-US" b="1" dirty="0">
                <a:latin typeface="Courier New" pitchFamily="49" charset="0"/>
              </a:rPr>
              <a:t> + -4     + 1100</a:t>
            </a:r>
          </a:p>
          <a:p>
            <a:pPr eaLnBrk="0" hangingPunct="0">
              <a:lnSpc>
                <a:spcPct val="85000"/>
              </a:lnSpc>
              <a:spcBef>
                <a:spcPct val="10000"/>
              </a:spcBef>
            </a:pPr>
            <a:r>
              <a:rPr lang="en-US" b="1" dirty="0">
                <a:latin typeface="Courier New" pitchFamily="49" charset="0"/>
              </a:rPr>
              <a:t> ----     -------</a:t>
            </a:r>
          </a:p>
          <a:p>
            <a:pPr eaLnBrk="0" hangingPunct="0">
              <a:lnSpc>
                <a:spcPct val="85000"/>
              </a:lnSpc>
              <a:spcBef>
                <a:spcPct val="10000"/>
              </a:spcBef>
            </a:pPr>
            <a:r>
              <a:rPr lang="en-US" b="1" dirty="0">
                <a:latin typeface="Courier New" pitchFamily="49" charset="0"/>
              </a:rPr>
              <a:t>   -9    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</a:rPr>
              <a:t>1</a:t>
            </a:r>
            <a:r>
              <a:rPr lang="en-US" b="1" dirty="0">
                <a:latin typeface="Courier New" pitchFamily="49" charset="0"/>
              </a:rPr>
              <a:t>0111</a:t>
            </a:r>
          </a:p>
          <a:p>
            <a:pPr eaLnBrk="0" hangingPunct="0">
              <a:lnSpc>
                <a:spcPct val="85000"/>
              </a:lnSpc>
              <a:spcBef>
                <a:spcPct val="10000"/>
              </a:spcBef>
            </a:pPr>
            <a:r>
              <a:rPr lang="en-US" b="1" dirty="0">
                <a:latin typeface="Courier New" pitchFamily="49" charset="0"/>
              </a:rPr>
              <a:t> ----     -------</a:t>
            </a:r>
          </a:p>
        </p:txBody>
      </p:sp>
      <p:sp>
        <p:nvSpPr>
          <p:cNvPr id="32" name="Rounded Rectangle 31"/>
          <p:cNvSpPr/>
          <p:nvPr/>
        </p:nvSpPr>
        <p:spPr>
          <a:xfrm>
            <a:off x="6115930" y="4385481"/>
            <a:ext cx="164122" cy="1069145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/>
          <p:cNvSpPr txBox="1">
            <a:spLocks noChangeArrowheads="1"/>
          </p:cNvSpPr>
          <p:nvPr/>
        </p:nvSpPr>
        <p:spPr bwMode="auto">
          <a:xfrm>
            <a:off x="7144337" y="2269137"/>
            <a:ext cx="15483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CC"/>
                </a:solidFill>
              </a:rPr>
              <a:t>No overflow</a:t>
            </a:r>
            <a:endParaRPr lang="en-SG" dirty="0">
              <a:solidFill>
                <a:srgbClr val="0000CC"/>
              </a:solidFill>
            </a:endParaRPr>
          </a:p>
        </p:txBody>
      </p:sp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7153715" y="3771114"/>
            <a:ext cx="15483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CC"/>
                </a:solidFill>
              </a:rPr>
              <a:t>No overflow</a:t>
            </a:r>
            <a:endParaRPr lang="en-SG" dirty="0">
              <a:solidFill>
                <a:srgbClr val="0000CC"/>
              </a:solidFill>
            </a:endParaRPr>
          </a:p>
        </p:txBody>
      </p:sp>
      <p:sp>
        <p:nvSpPr>
          <p:cNvPr id="35" name="TextBox 34"/>
          <p:cNvSpPr txBox="1">
            <a:spLocks noChangeArrowheads="1"/>
          </p:cNvSpPr>
          <p:nvPr/>
        </p:nvSpPr>
        <p:spPr bwMode="auto">
          <a:xfrm>
            <a:off x="7153715" y="5285991"/>
            <a:ext cx="131181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Overflow!</a:t>
            </a:r>
            <a:endParaRPr lang="en-SG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819598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7" grpId="0" animBg="1"/>
      <p:bldP spid="28" grpId="0"/>
      <p:bldP spid="29" grpId="0" animBg="1"/>
      <p:bldP spid="30" grpId="0"/>
      <p:bldP spid="31" grpId="0" animBg="1"/>
      <p:bldP spid="32" grpId="0" animBg="1"/>
      <p:bldP spid="33" grpId="0"/>
      <p:bldP spid="34" grpId="0"/>
      <p:bldP spid="3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#3: Data Representation and Number Systems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87425" indent="-987425"/>
            <a:r>
              <a:rPr lang="en-SG" sz="3600" dirty="0">
                <a:solidFill>
                  <a:srgbClr val="0000FF"/>
                </a:solidFill>
                <a:latin typeface="+mn-lt"/>
              </a:rPr>
              <a:t>10.7 1s Complement on Addition/Subtraction (1/2)</a:t>
            </a:r>
            <a:endParaRPr lang="en-US" sz="36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D4D2A2D8-A518-46FF-90CA-A8017CFD2C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7</a:t>
            </a:fld>
            <a:endParaRPr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457200" y="1840386"/>
            <a:ext cx="7831394" cy="24107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4013" indent="-35401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rgbClr val="800000"/>
                </a:solidFill>
              </a:rPr>
              <a:t>Algorithm for addition of integers, A + B:</a:t>
            </a:r>
          </a:p>
          <a:p>
            <a:pPr marL="839788" lvl="1" indent="-495300" fontAlgn="auto">
              <a:spcAft>
                <a:spcPts val="0"/>
              </a:spcAft>
              <a:buClrTx/>
              <a:buSzTx/>
              <a:buFont typeface="Wingdings" pitchFamily="2" charset="2"/>
              <a:buAutoNum type="arabicPeriod"/>
            </a:pPr>
            <a:r>
              <a:rPr lang="en-US" dirty="0"/>
              <a:t>Perform binary addition on the two numbers.</a:t>
            </a:r>
          </a:p>
          <a:p>
            <a:pPr marL="839788" lvl="1" indent="-495300" fontAlgn="auto">
              <a:spcAft>
                <a:spcPts val="0"/>
              </a:spcAft>
              <a:buClrTx/>
              <a:buSzTx/>
              <a:buFont typeface="Wingdings" pitchFamily="2" charset="2"/>
              <a:buAutoNum type="arabicPeriod"/>
            </a:pPr>
            <a:r>
              <a:rPr lang="en-US" dirty="0">
                <a:solidFill>
                  <a:srgbClr val="9900CC"/>
                </a:solidFill>
              </a:rPr>
              <a:t>If there is a carry out of the MSB, add 1 to the result</a:t>
            </a:r>
            <a:r>
              <a:rPr lang="en-US" dirty="0"/>
              <a:t>.</a:t>
            </a:r>
          </a:p>
          <a:p>
            <a:pPr marL="839788" lvl="1" indent="-495300" fontAlgn="auto">
              <a:spcAft>
                <a:spcPts val="0"/>
              </a:spcAft>
              <a:buClrTx/>
              <a:buSzTx/>
              <a:buFont typeface="Wingdings" pitchFamily="2" charset="2"/>
              <a:buAutoNum type="arabicPeriod"/>
            </a:pPr>
            <a:r>
              <a:rPr lang="en-US" dirty="0">
                <a:solidFill>
                  <a:srgbClr val="0000CC"/>
                </a:solidFill>
              </a:rPr>
              <a:t>Check for overflow. </a:t>
            </a:r>
            <a:r>
              <a:rPr lang="en-US" dirty="0"/>
              <a:t>Overflow occurs if result is opposite sign of A and B.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457200" y="4015164"/>
            <a:ext cx="8229600" cy="1898137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4013" indent="-35401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rgbClr val="800000"/>
                </a:solidFill>
              </a:rPr>
              <a:t>Algorithm for subtraction of integers, A – B:</a:t>
            </a:r>
            <a:br>
              <a:rPr lang="en-US" sz="2800" dirty="0">
                <a:solidFill>
                  <a:srgbClr val="800000"/>
                </a:solidFill>
              </a:rPr>
            </a:br>
            <a:r>
              <a:rPr lang="en-US" sz="2800" dirty="0">
                <a:solidFill>
                  <a:srgbClr val="800000"/>
                </a:solidFill>
              </a:rPr>
              <a:t>	A – B = A + (-B)</a:t>
            </a:r>
          </a:p>
          <a:p>
            <a:pPr marL="839788" lvl="1" indent="-495300" fontAlgn="auto">
              <a:spcAft>
                <a:spcPts val="0"/>
              </a:spcAft>
              <a:buClrTx/>
              <a:buSzTx/>
              <a:buFont typeface="Wingdings" pitchFamily="2" charset="2"/>
              <a:buAutoNum type="arabicPeriod"/>
            </a:pPr>
            <a:r>
              <a:rPr lang="en-US" dirty="0"/>
              <a:t>Take 1s-complement of B.</a:t>
            </a:r>
          </a:p>
          <a:p>
            <a:pPr marL="839788" lvl="1" indent="-495300" fontAlgn="auto">
              <a:spcAft>
                <a:spcPts val="0"/>
              </a:spcAft>
              <a:buClrTx/>
              <a:buSzTx/>
              <a:buFont typeface="Wingdings" pitchFamily="2" charset="2"/>
              <a:buAutoNum type="arabicPeriod"/>
            </a:pPr>
            <a:r>
              <a:rPr lang="en-US" dirty="0"/>
              <a:t>Add the 1s-complement of B to A.</a:t>
            </a:r>
          </a:p>
          <a:p>
            <a:pPr marL="571500" indent="-571500" fontAlgn="auto">
              <a:spcAft>
                <a:spcPts val="0"/>
              </a:spcAft>
              <a:buFont typeface="Wingdings" pitchFamily="2" charset="2"/>
              <a:buNone/>
            </a:pPr>
            <a:endParaRPr lang="en-US" sz="2800" dirty="0">
              <a:solidFill>
                <a:srgbClr val="8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370171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#3: Data Representation and Number Systems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87425" indent="-987425"/>
            <a:r>
              <a:rPr lang="en-SG" sz="3600" dirty="0">
                <a:solidFill>
                  <a:srgbClr val="0000FF"/>
                </a:solidFill>
                <a:latin typeface="+mn-lt"/>
              </a:rPr>
              <a:t>10.7 1s Complement Addition (2/2)</a:t>
            </a:r>
            <a:endParaRPr lang="en-US" sz="36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D4D2A2D8-A518-46FF-90CA-A8017CFD2C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8</a:t>
            </a:fld>
            <a:endParaRPr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457200" y="1207815"/>
            <a:ext cx="8229600" cy="53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4013" indent="-35401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800000"/>
                </a:solidFill>
              </a:rPr>
              <a:t>Examples: 4-bit system</a:t>
            </a:r>
            <a:endParaRPr lang="en-US" dirty="0"/>
          </a:p>
          <a:p>
            <a:pPr marL="571500" indent="-571500" fontAlgn="auto">
              <a:spcAft>
                <a:spcPts val="0"/>
              </a:spcAft>
              <a:buFont typeface="Wingdings" pitchFamily="2" charset="2"/>
              <a:buNone/>
            </a:pPr>
            <a:endParaRPr lang="en-US" sz="2800" dirty="0">
              <a:solidFill>
                <a:srgbClr val="800000"/>
              </a:solidFill>
            </a:endParaRPr>
          </a:p>
        </p:txBody>
      </p:sp>
      <p:sp>
        <p:nvSpPr>
          <p:cNvPr id="25" name="Text Box 9"/>
          <p:cNvSpPr txBox="1">
            <a:spLocks noChangeArrowheads="1"/>
          </p:cNvSpPr>
          <p:nvPr/>
        </p:nvSpPr>
        <p:spPr bwMode="auto">
          <a:xfrm>
            <a:off x="762000" y="1737064"/>
            <a:ext cx="2667000" cy="1390765"/>
          </a:xfrm>
          <a:prstGeom prst="rect">
            <a:avLst/>
          </a:prstGeom>
          <a:solidFill>
            <a:srgbClr val="FFFFCC"/>
          </a:solidFill>
          <a:ln w="12700">
            <a:solidFill>
              <a:srgbClr val="660033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85000"/>
              </a:lnSpc>
              <a:spcBef>
                <a:spcPct val="10000"/>
              </a:spcBef>
            </a:pPr>
            <a:r>
              <a:rPr lang="en-US" b="1" dirty="0">
                <a:latin typeface="Courier New" pitchFamily="49" charset="0"/>
              </a:rPr>
              <a:t>   +3       0011</a:t>
            </a:r>
          </a:p>
          <a:p>
            <a:pPr eaLnBrk="0" hangingPunct="0">
              <a:lnSpc>
                <a:spcPct val="85000"/>
              </a:lnSpc>
              <a:spcBef>
                <a:spcPct val="10000"/>
              </a:spcBef>
            </a:pPr>
            <a:r>
              <a:rPr lang="en-US" b="1" dirty="0">
                <a:latin typeface="Courier New" pitchFamily="49" charset="0"/>
              </a:rPr>
              <a:t> + +4     + 0100</a:t>
            </a:r>
          </a:p>
          <a:p>
            <a:pPr eaLnBrk="0" hangingPunct="0">
              <a:lnSpc>
                <a:spcPct val="85000"/>
              </a:lnSpc>
              <a:spcBef>
                <a:spcPct val="10000"/>
              </a:spcBef>
            </a:pPr>
            <a:r>
              <a:rPr lang="en-US" b="1" dirty="0">
                <a:latin typeface="Courier New" pitchFamily="49" charset="0"/>
              </a:rPr>
              <a:t> ----     -------</a:t>
            </a:r>
          </a:p>
          <a:p>
            <a:pPr eaLnBrk="0" hangingPunct="0">
              <a:lnSpc>
                <a:spcPct val="85000"/>
              </a:lnSpc>
              <a:spcBef>
                <a:spcPct val="10000"/>
              </a:spcBef>
            </a:pPr>
            <a:r>
              <a:rPr lang="en-US" b="1" dirty="0">
                <a:latin typeface="Courier New" pitchFamily="49" charset="0"/>
              </a:rPr>
              <a:t>   +7      </a:t>
            </a:r>
            <a:r>
              <a:rPr lang="en-US" b="1" dirty="0">
                <a:solidFill>
                  <a:schemeClr val="accent2"/>
                </a:solidFill>
                <a:latin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</a:rPr>
              <a:t>0111</a:t>
            </a:r>
          </a:p>
          <a:p>
            <a:pPr eaLnBrk="0" hangingPunct="0">
              <a:lnSpc>
                <a:spcPct val="85000"/>
              </a:lnSpc>
              <a:spcBef>
                <a:spcPct val="10000"/>
              </a:spcBef>
            </a:pPr>
            <a:r>
              <a:rPr lang="en-US" b="1" dirty="0">
                <a:latin typeface="Courier New" pitchFamily="49" charset="0"/>
              </a:rPr>
              <a:t> ----     -------</a:t>
            </a:r>
          </a:p>
        </p:txBody>
      </p:sp>
      <p:sp>
        <p:nvSpPr>
          <p:cNvPr id="26" name="Text Box 10"/>
          <p:cNvSpPr txBox="1">
            <a:spLocks noChangeArrowheads="1"/>
          </p:cNvSpPr>
          <p:nvPr/>
        </p:nvSpPr>
        <p:spPr bwMode="auto">
          <a:xfrm>
            <a:off x="4876800" y="1747615"/>
            <a:ext cx="2667000" cy="1390765"/>
          </a:xfrm>
          <a:prstGeom prst="rect">
            <a:avLst/>
          </a:prstGeom>
          <a:solidFill>
            <a:srgbClr val="FFFFCC"/>
          </a:solidFill>
          <a:ln w="12700">
            <a:solidFill>
              <a:srgbClr val="660033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85000"/>
              </a:lnSpc>
              <a:spcBef>
                <a:spcPct val="10000"/>
              </a:spcBef>
            </a:pPr>
            <a:r>
              <a:rPr lang="en-US" b="1" dirty="0">
                <a:latin typeface="Courier New" pitchFamily="49" charset="0"/>
              </a:rPr>
              <a:t>   +5       0101</a:t>
            </a:r>
          </a:p>
          <a:p>
            <a:pPr eaLnBrk="0" hangingPunct="0">
              <a:lnSpc>
                <a:spcPct val="85000"/>
              </a:lnSpc>
              <a:spcBef>
                <a:spcPct val="10000"/>
              </a:spcBef>
            </a:pPr>
            <a:r>
              <a:rPr lang="en-US" b="1" dirty="0">
                <a:latin typeface="Courier New" pitchFamily="49" charset="0"/>
              </a:rPr>
              <a:t> + -5     + 1010</a:t>
            </a:r>
          </a:p>
          <a:p>
            <a:pPr eaLnBrk="0" hangingPunct="0">
              <a:lnSpc>
                <a:spcPct val="85000"/>
              </a:lnSpc>
              <a:spcBef>
                <a:spcPct val="10000"/>
              </a:spcBef>
            </a:pPr>
            <a:r>
              <a:rPr lang="en-US" b="1" dirty="0">
                <a:latin typeface="Courier New" pitchFamily="49" charset="0"/>
              </a:rPr>
              <a:t> ----     -------</a:t>
            </a:r>
          </a:p>
          <a:p>
            <a:pPr eaLnBrk="0" hangingPunct="0">
              <a:lnSpc>
                <a:spcPct val="85000"/>
              </a:lnSpc>
              <a:spcBef>
                <a:spcPct val="10000"/>
              </a:spcBef>
            </a:pPr>
            <a:r>
              <a:rPr lang="en-US" b="1" dirty="0">
                <a:latin typeface="Courier New" pitchFamily="49" charset="0"/>
              </a:rPr>
              <a:t>   -0      </a:t>
            </a:r>
            <a:r>
              <a:rPr lang="en-US" b="1" dirty="0">
                <a:solidFill>
                  <a:schemeClr val="accent2"/>
                </a:solidFill>
                <a:latin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</a:rPr>
              <a:t>1111</a:t>
            </a:r>
          </a:p>
          <a:p>
            <a:pPr eaLnBrk="0" hangingPunct="0">
              <a:lnSpc>
                <a:spcPct val="85000"/>
              </a:lnSpc>
              <a:spcBef>
                <a:spcPct val="10000"/>
              </a:spcBef>
            </a:pPr>
            <a:r>
              <a:rPr lang="en-US" b="1" dirty="0">
                <a:latin typeface="Courier New" pitchFamily="49" charset="0"/>
              </a:rPr>
              <a:t> ----     -------</a:t>
            </a:r>
          </a:p>
        </p:txBody>
      </p:sp>
      <p:sp>
        <p:nvSpPr>
          <p:cNvPr id="27" name="Text Box 11"/>
          <p:cNvSpPr txBox="1">
            <a:spLocks noChangeArrowheads="1"/>
          </p:cNvSpPr>
          <p:nvPr/>
        </p:nvSpPr>
        <p:spPr bwMode="auto">
          <a:xfrm>
            <a:off x="762000" y="3374380"/>
            <a:ext cx="2667000" cy="2169825"/>
          </a:xfrm>
          <a:prstGeom prst="rect">
            <a:avLst/>
          </a:prstGeom>
          <a:solidFill>
            <a:srgbClr val="FFFFCC"/>
          </a:solidFill>
          <a:ln w="12700">
            <a:solidFill>
              <a:srgbClr val="660033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85000"/>
              </a:lnSpc>
              <a:spcBef>
                <a:spcPct val="10000"/>
              </a:spcBef>
            </a:pPr>
            <a:r>
              <a:rPr lang="en-US" b="1" dirty="0">
                <a:latin typeface="Courier New" pitchFamily="49" charset="0"/>
              </a:rPr>
              <a:t>   -2      1101</a:t>
            </a:r>
          </a:p>
          <a:p>
            <a:pPr eaLnBrk="0" hangingPunct="0">
              <a:lnSpc>
                <a:spcPct val="85000"/>
              </a:lnSpc>
              <a:spcBef>
                <a:spcPct val="10000"/>
              </a:spcBef>
            </a:pPr>
            <a:r>
              <a:rPr lang="en-US" b="1" dirty="0">
                <a:latin typeface="Courier New" pitchFamily="49" charset="0"/>
              </a:rPr>
              <a:t> + -5    + 1010</a:t>
            </a:r>
          </a:p>
          <a:p>
            <a:pPr eaLnBrk="0" hangingPunct="0">
              <a:lnSpc>
                <a:spcPct val="85000"/>
              </a:lnSpc>
              <a:spcBef>
                <a:spcPct val="10000"/>
              </a:spcBef>
            </a:pPr>
            <a:r>
              <a:rPr lang="en-US" b="1" dirty="0">
                <a:latin typeface="Courier New" pitchFamily="49" charset="0"/>
              </a:rPr>
              <a:t> ----    -------</a:t>
            </a:r>
          </a:p>
          <a:p>
            <a:pPr eaLnBrk="0" hangingPunct="0">
              <a:lnSpc>
                <a:spcPct val="85000"/>
              </a:lnSpc>
              <a:spcBef>
                <a:spcPct val="10000"/>
              </a:spcBef>
            </a:pPr>
            <a:r>
              <a:rPr lang="en-US" b="1" dirty="0">
                <a:latin typeface="Courier New" pitchFamily="49" charset="0"/>
              </a:rPr>
              <a:t>   -7     </a:t>
            </a:r>
            <a:r>
              <a:rPr lang="en-US" b="1" dirty="0">
                <a:solidFill>
                  <a:srgbClr val="CC0000"/>
                </a:solidFill>
                <a:latin typeface="Courier New" pitchFamily="49" charset="0"/>
              </a:rPr>
              <a:t>1</a:t>
            </a:r>
            <a:r>
              <a:rPr lang="en-US" b="1" dirty="0">
                <a:latin typeface="Courier New" pitchFamily="49" charset="0"/>
              </a:rPr>
              <a:t>0111</a:t>
            </a:r>
          </a:p>
          <a:p>
            <a:pPr eaLnBrk="0" hangingPunct="0">
              <a:lnSpc>
                <a:spcPct val="85000"/>
              </a:lnSpc>
              <a:spcBef>
                <a:spcPct val="10000"/>
              </a:spcBef>
            </a:pPr>
            <a:r>
              <a:rPr lang="en-US" b="1" dirty="0">
                <a:latin typeface="Courier New" pitchFamily="49" charset="0"/>
              </a:rPr>
              <a:t> ----    +    1</a:t>
            </a:r>
          </a:p>
          <a:p>
            <a:pPr eaLnBrk="0" hangingPunct="0">
              <a:lnSpc>
                <a:spcPct val="85000"/>
              </a:lnSpc>
              <a:spcBef>
                <a:spcPct val="10000"/>
              </a:spcBef>
            </a:pPr>
            <a:r>
              <a:rPr lang="en-US" b="1" dirty="0">
                <a:latin typeface="Courier New" pitchFamily="49" charset="0"/>
              </a:rPr>
              <a:t>         ------- </a:t>
            </a:r>
          </a:p>
          <a:p>
            <a:pPr eaLnBrk="0" hangingPunct="0">
              <a:lnSpc>
                <a:spcPct val="85000"/>
              </a:lnSpc>
              <a:spcBef>
                <a:spcPct val="10000"/>
              </a:spcBef>
            </a:pPr>
            <a:r>
              <a:rPr lang="en-US" b="1" dirty="0">
                <a:latin typeface="Courier New" pitchFamily="49" charset="0"/>
              </a:rPr>
              <a:t>           1000</a:t>
            </a:r>
          </a:p>
          <a:p>
            <a:pPr eaLnBrk="0" hangingPunct="0">
              <a:lnSpc>
                <a:spcPct val="85000"/>
              </a:lnSpc>
              <a:spcBef>
                <a:spcPct val="10000"/>
              </a:spcBef>
            </a:pPr>
            <a:r>
              <a:rPr lang="en-US" b="1" dirty="0">
                <a:latin typeface="Courier New" pitchFamily="49" charset="0"/>
              </a:rPr>
              <a:t>         -------</a:t>
            </a:r>
          </a:p>
        </p:txBody>
      </p:sp>
      <p:sp>
        <p:nvSpPr>
          <p:cNvPr id="28" name="Text Box 12"/>
          <p:cNvSpPr txBox="1">
            <a:spLocks noChangeArrowheads="1"/>
          </p:cNvSpPr>
          <p:nvPr/>
        </p:nvSpPr>
        <p:spPr bwMode="auto">
          <a:xfrm>
            <a:off x="4876800" y="3374379"/>
            <a:ext cx="2667000" cy="2169825"/>
          </a:xfrm>
          <a:prstGeom prst="rect">
            <a:avLst/>
          </a:prstGeom>
          <a:solidFill>
            <a:srgbClr val="FFFFCC"/>
          </a:solidFill>
          <a:ln w="12700">
            <a:solidFill>
              <a:srgbClr val="660033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85000"/>
              </a:lnSpc>
              <a:spcBef>
                <a:spcPct val="10000"/>
              </a:spcBef>
            </a:pPr>
            <a:r>
              <a:rPr lang="en-US" b="1" dirty="0">
                <a:latin typeface="Courier New" pitchFamily="49" charset="0"/>
              </a:rPr>
              <a:t>   -3       1100</a:t>
            </a:r>
          </a:p>
          <a:p>
            <a:pPr eaLnBrk="0" hangingPunct="0">
              <a:lnSpc>
                <a:spcPct val="85000"/>
              </a:lnSpc>
              <a:spcBef>
                <a:spcPct val="10000"/>
              </a:spcBef>
            </a:pPr>
            <a:r>
              <a:rPr lang="en-US" b="1" dirty="0">
                <a:latin typeface="Courier New" pitchFamily="49" charset="0"/>
              </a:rPr>
              <a:t> + -7     + 1000</a:t>
            </a:r>
          </a:p>
          <a:p>
            <a:pPr eaLnBrk="0" hangingPunct="0">
              <a:lnSpc>
                <a:spcPct val="85000"/>
              </a:lnSpc>
              <a:spcBef>
                <a:spcPct val="10000"/>
              </a:spcBef>
            </a:pPr>
            <a:r>
              <a:rPr lang="en-US" b="1" dirty="0">
                <a:latin typeface="Courier New" pitchFamily="49" charset="0"/>
              </a:rPr>
              <a:t> ----     -------</a:t>
            </a:r>
          </a:p>
          <a:p>
            <a:pPr eaLnBrk="0" hangingPunct="0">
              <a:lnSpc>
                <a:spcPct val="85000"/>
              </a:lnSpc>
              <a:spcBef>
                <a:spcPct val="10000"/>
              </a:spcBef>
            </a:pPr>
            <a:r>
              <a:rPr lang="en-US" b="1" dirty="0">
                <a:latin typeface="Courier New" pitchFamily="49" charset="0"/>
              </a:rPr>
              <a:t>  -10      </a:t>
            </a:r>
            <a:r>
              <a:rPr lang="en-US" b="1" dirty="0">
                <a:solidFill>
                  <a:srgbClr val="CC0000"/>
                </a:solidFill>
                <a:latin typeface="Courier New" pitchFamily="49" charset="0"/>
              </a:rPr>
              <a:t>1</a:t>
            </a:r>
            <a:r>
              <a:rPr lang="en-US" b="1" dirty="0">
                <a:latin typeface="Courier New" pitchFamily="49" charset="0"/>
              </a:rPr>
              <a:t>0100</a:t>
            </a:r>
          </a:p>
          <a:p>
            <a:pPr eaLnBrk="0" hangingPunct="0">
              <a:lnSpc>
                <a:spcPct val="85000"/>
              </a:lnSpc>
              <a:spcBef>
                <a:spcPct val="10000"/>
              </a:spcBef>
            </a:pPr>
            <a:r>
              <a:rPr lang="en-US" b="1" dirty="0">
                <a:latin typeface="Courier New" pitchFamily="49" charset="0"/>
              </a:rPr>
              <a:t> ----     +    1</a:t>
            </a:r>
          </a:p>
          <a:p>
            <a:pPr eaLnBrk="0" hangingPunct="0">
              <a:lnSpc>
                <a:spcPct val="85000"/>
              </a:lnSpc>
              <a:spcBef>
                <a:spcPct val="10000"/>
              </a:spcBef>
            </a:pPr>
            <a:r>
              <a:rPr lang="en-US" b="1" dirty="0">
                <a:latin typeface="Courier New" pitchFamily="49" charset="0"/>
              </a:rPr>
              <a:t>          -------</a:t>
            </a:r>
          </a:p>
          <a:p>
            <a:pPr eaLnBrk="0" hangingPunct="0">
              <a:lnSpc>
                <a:spcPct val="85000"/>
              </a:lnSpc>
              <a:spcBef>
                <a:spcPct val="10000"/>
              </a:spcBef>
            </a:pPr>
            <a:r>
              <a:rPr lang="en-US" b="1" dirty="0">
                <a:latin typeface="Courier New" pitchFamily="49" charset="0"/>
              </a:rPr>
              <a:t>            0101</a:t>
            </a:r>
          </a:p>
          <a:p>
            <a:pPr eaLnBrk="0" hangingPunct="0">
              <a:lnSpc>
                <a:spcPct val="85000"/>
              </a:lnSpc>
              <a:spcBef>
                <a:spcPct val="10000"/>
              </a:spcBef>
            </a:pPr>
            <a:r>
              <a:rPr lang="en-US" b="1" dirty="0">
                <a:latin typeface="Courier New" pitchFamily="49" charset="0"/>
              </a:rPr>
              <a:t>          -------</a:t>
            </a:r>
          </a:p>
        </p:txBody>
      </p:sp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447367" y="5720716"/>
            <a:ext cx="2423652" cy="4619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7030A0"/>
                </a:solidFill>
              </a:rPr>
              <a:t>Any overflow?</a:t>
            </a:r>
            <a:endParaRPr lang="en-SG" sz="2400" dirty="0">
              <a:solidFill>
                <a:srgbClr val="7030A0"/>
              </a:solidFill>
            </a:endParaRPr>
          </a:p>
        </p:txBody>
      </p: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3365989" y="2682840"/>
            <a:ext cx="15483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CC"/>
                </a:solidFill>
              </a:rPr>
              <a:t>No overflow</a:t>
            </a:r>
            <a:endParaRPr lang="en-SG" dirty="0">
              <a:solidFill>
                <a:srgbClr val="0000CC"/>
              </a:solidFill>
            </a:endParaRPr>
          </a:p>
        </p:txBody>
      </p:sp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7498374" y="2682840"/>
            <a:ext cx="15483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CC"/>
                </a:solidFill>
              </a:rPr>
              <a:t>No overflow</a:t>
            </a:r>
            <a:endParaRPr lang="en-SG" dirty="0">
              <a:solidFill>
                <a:srgbClr val="0000CC"/>
              </a:solidFill>
            </a:endParaRPr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3378738" y="4991061"/>
            <a:ext cx="15483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CC"/>
                </a:solidFill>
              </a:rPr>
              <a:t>No overflow</a:t>
            </a:r>
            <a:endParaRPr lang="en-SG" dirty="0">
              <a:solidFill>
                <a:srgbClr val="0000CC"/>
              </a:solidFill>
            </a:endParaRPr>
          </a:p>
        </p:txBody>
      </p:sp>
      <p:sp>
        <p:nvSpPr>
          <p:cNvPr id="33" name="TextBox 32"/>
          <p:cNvSpPr txBox="1">
            <a:spLocks noChangeArrowheads="1"/>
          </p:cNvSpPr>
          <p:nvPr/>
        </p:nvSpPr>
        <p:spPr bwMode="auto">
          <a:xfrm>
            <a:off x="7485039" y="4991061"/>
            <a:ext cx="131181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Overflow!</a:t>
            </a:r>
            <a:endParaRPr lang="en-SG" dirty="0">
              <a:solidFill>
                <a:srgbClr val="C00000"/>
              </a:solidFill>
            </a:endParaRPr>
          </a:p>
        </p:txBody>
      </p:sp>
      <p:sp>
        <p:nvSpPr>
          <p:cNvPr id="34" name="Rectangle 3">
            <a:extLst>
              <a:ext uri="{FF2B5EF4-FFF2-40B4-BE49-F238E27FC236}">
                <a16:creationId xmlns:a16="http://schemas.microsoft.com/office/drawing/2014/main" id="{F6881E0B-124E-4F5E-A67B-A163AF2F6DB2}"/>
              </a:ext>
            </a:extLst>
          </p:cNvPr>
          <p:cNvSpPr txBox="1">
            <a:spLocks noChangeArrowheads="1"/>
          </p:cNvSpPr>
          <p:nvPr/>
        </p:nvSpPr>
        <p:spPr>
          <a:xfrm>
            <a:off x="3052916" y="5772363"/>
            <a:ext cx="5786284" cy="82063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fontScale="925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SzPct val="100000"/>
              <a:buNone/>
            </a:pPr>
            <a:r>
              <a:rPr lang="en-US" dirty="0">
                <a:solidFill>
                  <a:srgbClr val="006600"/>
                </a:solidFill>
              </a:rPr>
              <a:t>DLD page 42 – 43 Quick Review Questions</a:t>
            </a:r>
            <a:br>
              <a:rPr lang="en-US" dirty="0">
                <a:solidFill>
                  <a:srgbClr val="006600"/>
                </a:solidFill>
              </a:rPr>
            </a:br>
            <a:r>
              <a:rPr lang="en-US" dirty="0" err="1">
                <a:solidFill>
                  <a:srgbClr val="006600"/>
                </a:solidFill>
              </a:rPr>
              <a:t>Questions</a:t>
            </a:r>
            <a:r>
              <a:rPr lang="en-US" dirty="0">
                <a:solidFill>
                  <a:srgbClr val="006600"/>
                </a:solidFill>
              </a:rPr>
              <a:t> 2-13 to 2-18.</a:t>
            </a:r>
          </a:p>
        </p:txBody>
      </p:sp>
    </p:spTree>
    <p:extLst>
      <p:ext uri="{BB962C8B-B14F-4D97-AF65-F5344CB8AC3E}">
        <p14:creationId xmlns:p14="http://schemas.microsoft.com/office/powerpoint/2010/main" val="29011680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30" grpId="0"/>
      <p:bldP spid="31" grpId="0"/>
      <p:bldP spid="32" grpId="0"/>
      <p:bldP spid="33" grpId="0"/>
      <p:bldP spid="3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#3: Data Representation and Number Systems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87425" indent="-987425"/>
            <a:r>
              <a:rPr lang="en-SG" sz="3600" dirty="0">
                <a:solidFill>
                  <a:srgbClr val="0000FF"/>
                </a:solidFill>
                <a:latin typeface="+mn-lt"/>
              </a:rPr>
              <a:t>10.8 Excess Representation (1/2)</a:t>
            </a:r>
            <a:endParaRPr lang="en-US" sz="36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D4D2A2D8-A518-46FF-90CA-A8017CFD2C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9</a:t>
            </a:fld>
            <a:endParaRPr dirty="0"/>
          </a:p>
        </p:txBody>
      </p:sp>
      <p:sp>
        <p:nvSpPr>
          <p:cNvPr id="17" name="Rectangle 3"/>
          <p:cNvSpPr txBox="1">
            <a:spLocks noChangeArrowheads="1"/>
          </p:cNvSpPr>
          <p:nvPr/>
        </p:nvSpPr>
        <p:spPr>
          <a:xfrm>
            <a:off x="457199" y="1398085"/>
            <a:ext cx="4925961" cy="41442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5113" indent="-265113" fontAlgn="auto">
              <a:spcBef>
                <a:spcPts val="600"/>
              </a:spcBef>
              <a:spcAft>
                <a:spcPct val="3000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200" dirty="0"/>
              <a:t>Besides sign-and-magnitude and complement schemes, the </a:t>
            </a:r>
            <a:r>
              <a:rPr lang="en-US" sz="2200" b="1" dirty="0">
                <a:solidFill>
                  <a:srgbClr val="800000"/>
                </a:solidFill>
              </a:rPr>
              <a:t>excess representation</a:t>
            </a:r>
            <a:r>
              <a:rPr lang="en-US" sz="2200" dirty="0"/>
              <a:t> is another scheme.</a:t>
            </a:r>
          </a:p>
          <a:p>
            <a:pPr marL="265113" indent="-265113" fontAlgn="auto">
              <a:spcBef>
                <a:spcPts val="600"/>
              </a:spcBef>
              <a:spcAft>
                <a:spcPct val="3000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200" dirty="0"/>
              <a:t>It allows the range of values to be distributed </a:t>
            </a:r>
            <a:r>
              <a:rPr lang="en-US" sz="2200" u="sng" dirty="0"/>
              <a:t>evenly</a:t>
            </a:r>
            <a:r>
              <a:rPr lang="en-US" sz="2200" dirty="0"/>
              <a:t> between the positive and negative values, by a simple translation (addition/subtraction).</a:t>
            </a:r>
          </a:p>
          <a:p>
            <a:pPr marL="265113" indent="-265113" fontAlgn="auto">
              <a:spcBef>
                <a:spcPts val="600"/>
              </a:spcBef>
              <a:spcAft>
                <a:spcPct val="3000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200" dirty="0"/>
              <a:t>Example: </a:t>
            </a:r>
            <a:r>
              <a:rPr lang="en-US" sz="2200" dirty="0">
                <a:solidFill>
                  <a:srgbClr val="0000CC"/>
                </a:solidFill>
              </a:rPr>
              <a:t>Excess-4 representation on 3-bit numbers. </a:t>
            </a:r>
            <a:r>
              <a:rPr lang="en-US" sz="2200" dirty="0"/>
              <a:t>See table on the right.</a:t>
            </a:r>
          </a:p>
        </p:txBody>
      </p:sp>
      <p:graphicFrame>
        <p:nvGraphicFramePr>
          <p:cNvPr id="18" name="Group 50"/>
          <p:cNvGraphicFramePr>
            <a:graphicFrameLocks noGrp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2583921706"/>
              </p:ext>
            </p:extLst>
          </p:nvPr>
        </p:nvGraphicFramePr>
        <p:xfrm>
          <a:off x="5663380" y="1370337"/>
          <a:ext cx="2743200" cy="4171952"/>
        </p:xfrm>
        <a:graphic>
          <a:graphicData uri="http://schemas.openxmlformats.org/drawingml/2006/table">
            <a:tbl>
              <a:tblPr/>
              <a:tblGrid>
                <a:gridCol w="16645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786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74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Excess-4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Representation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Value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33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000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-4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43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001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-3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27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010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-2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40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011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-1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43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100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27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101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175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110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38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111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19" name="Rectangle 48"/>
          <p:cNvSpPr>
            <a:spLocks noChangeArrowheads="1"/>
          </p:cNvSpPr>
          <p:nvPr/>
        </p:nvSpPr>
        <p:spPr bwMode="auto">
          <a:xfrm>
            <a:off x="604683" y="5678468"/>
            <a:ext cx="6939117" cy="7413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spcAft>
                <a:spcPct val="3000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rgbClr val="7030A0"/>
                </a:solidFill>
              </a:rPr>
              <a:t>Questions: What if we use Excess-2 on 3-bit numbers? Or Excess-7?</a:t>
            </a:r>
          </a:p>
        </p:txBody>
      </p:sp>
    </p:spTree>
    <p:extLst>
      <p:ext uri="{BB962C8B-B14F-4D97-AF65-F5344CB8AC3E}">
        <p14:creationId xmlns:p14="http://schemas.microsoft.com/office/powerpoint/2010/main" val="121302479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build="p" bldLvl="2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17678</TotalTime>
  <Words>1110</Words>
  <Application>Microsoft Office PowerPoint</Application>
  <PresentationFormat>On-screen Show (4:3)</PresentationFormat>
  <Paragraphs>233</Paragraphs>
  <Slides>12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Courier New</vt:lpstr>
      <vt:lpstr>Times New Roman</vt:lpstr>
      <vt:lpstr>Wingdings</vt:lpstr>
      <vt:lpstr>Clarity</vt:lpstr>
      <vt:lpstr>http://www.comp.nus.edu.sg/~cs2100/</vt:lpstr>
      <vt:lpstr>Questions?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Quiz</vt:lpstr>
      <vt:lpstr>End of File</vt:lpstr>
    </vt:vector>
  </TitlesOfParts>
  <Company>SoC, NUS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CS2100 Computer Organisation</dc:title>
  <dc:subject>Week 1</dc:subject>
  <dc:creator>Aaron Tan</dc:creator>
  <cp:lastModifiedBy>Song Kai</cp:lastModifiedBy>
  <cp:revision>1470</cp:revision>
  <cp:lastPrinted>2017-06-30T03:15:07Z</cp:lastPrinted>
  <dcterms:created xsi:type="dcterms:W3CDTF">1998-09-05T15:03:32Z</dcterms:created>
  <dcterms:modified xsi:type="dcterms:W3CDTF">2025-01-08T07:54:20Z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3</vt:i4>
  </property>
  <property fmtid="{D5CDD505-2E9C-101B-9397-08002B2CF9AE}" pid="6" name="ScreenUsage">
    <vt:i4>3</vt:i4>
  </property>
  <property fmtid="{D5CDD505-2E9C-101B-9397-08002B2CF9AE}" pid="7" name="MailAddress">
    <vt:lpwstr>tantc@comp.nus.edu.sg</vt:lpwstr>
  </property>
  <property fmtid="{D5CDD505-2E9C-101B-9397-08002B2CF9AE}" pid="8" name="HomePage">
    <vt:lpwstr>http://www.comp.nus.edu.sg/~tantc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C:\My Documents</vt:lpwstr>
  </property>
</Properties>
</file>