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59"/>
  </p:notesMasterIdLst>
  <p:handoutMasterIdLst>
    <p:handoutMasterId r:id="rId60"/>
  </p:handoutMasterIdLst>
  <p:sldIdLst>
    <p:sldId id="256" r:id="rId2"/>
    <p:sldId id="721" r:id="rId3"/>
    <p:sldId id="677" r:id="rId4"/>
    <p:sldId id="678" r:id="rId5"/>
    <p:sldId id="679" r:id="rId6"/>
    <p:sldId id="680" r:id="rId7"/>
    <p:sldId id="733" r:id="rId8"/>
    <p:sldId id="734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89" r:id="rId18"/>
    <p:sldId id="690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32" r:id="rId29"/>
    <p:sldId id="735" r:id="rId30"/>
    <p:sldId id="722" r:id="rId31"/>
    <p:sldId id="723" r:id="rId32"/>
    <p:sldId id="724" r:id="rId33"/>
    <p:sldId id="701" r:id="rId34"/>
    <p:sldId id="702" r:id="rId35"/>
    <p:sldId id="725" r:id="rId36"/>
    <p:sldId id="726" r:id="rId37"/>
    <p:sldId id="727" r:id="rId38"/>
    <p:sldId id="728" r:id="rId39"/>
    <p:sldId id="729" r:id="rId40"/>
    <p:sldId id="730" r:id="rId41"/>
    <p:sldId id="731" r:id="rId42"/>
    <p:sldId id="708" r:id="rId43"/>
    <p:sldId id="642" r:id="rId44"/>
    <p:sldId id="717" r:id="rId45"/>
    <p:sldId id="644" r:id="rId46"/>
    <p:sldId id="646" r:id="rId47"/>
    <p:sldId id="648" r:id="rId48"/>
    <p:sldId id="650" r:id="rId49"/>
    <p:sldId id="652" r:id="rId50"/>
    <p:sldId id="656" r:id="rId51"/>
    <p:sldId id="658" r:id="rId52"/>
    <p:sldId id="660" r:id="rId53"/>
    <p:sldId id="673" r:id="rId54"/>
    <p:sldId id="662" r:id="rId55"/>
    <p:sldId id="664" r:id="rId56"/>
    <p:sldId id="719" r:id="rId57"/>
    <p:sldId id="308" r:id="rId58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6600"/>
    <a:srgbClr val="CCCCFF"/>
    <a:srgbClr val="CCFF99"/>
    <a:srgbClr val="E2FFC5"/>
    <a:srgbClr val="CCFFFF"/>
    <a:srgbClr val="FFCCFF"/>
    <a:srgbClr val="A50021"/>
    <a:srgbClr val="E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1" autoAdjust="0"/>
    <p:restoredTop sz="91639" autoAdjust="0"/>
  </p:normalViewPr>
  <p:slideViewPr>
    <p:cSldViewPr snapToGrid="0">
      <p:cViewPr varScale="1">
        <p:scale>
          <a:sx n="184" d="100"/>
          <a:sy n="184" d="100"/>
        </p:scale>
        <p:origin x="538" y="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152" y="78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7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6" y="1"/>
            <a:ext cx="2971092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20-Aug-24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0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7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58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3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75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68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08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8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67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9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09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93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42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56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8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E82394-CBC7-4319-AFB9-CBF3DEE87F5D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5965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A179C4-321D-40D9-A1B3-A9E444C9F2C4}" type="slidenum">
              <a:rPr lang="en-US" altLang="en-US" smtClean="0"/>
              <a:pPr eaLnBrk="1" hangingPunct="1"/>
              <a:t>31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955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54944A-3B4F-4795-B034-FDD02D159F4D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0384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70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56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7C27D9-3453-4226-881B-CD66EFDAB826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499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9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D98BB7-17D2-47FB-9205-7A74DC7B36F7}" type="slidenum">
              <a:rPr lang="en-US" altLang="en-US" smtClean="0"/>
              <a:pPr eaLnBrk="1" hangingPunct="1"/>
              <a:t>36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0547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0236E5-BE2E-4E25-8D2B-B190347A7256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457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6028AE-B13A-4E37-91C1-EA428D4F23A1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5853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E25E0F-9325-420C-BFE6-142280E5AB73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297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137B1F-54A7-435B-A3CA-3C6E4E7BBC47}" type="slidenum">
              <a:rPr lang="en-US" altLang="en-US" smtClean="0"/>
              <a:pPr eaLnBrk="1" hangingPunct="1"/>
              <a:t>40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4164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137B1F-54A7-435B-A3CA-3C6E4E7BBC47}" type="slidenum">
              <a:rPr lang="en-US" altLang="en-US" smtClean="0"/>
              <a:pPr eaLnBrk="1" hangingPunct="1"/>
              <a:t>41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1699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11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4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6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9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8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137034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7894" y="18288"/>
            <a:ext cx="5486400" cy="329184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2208" y="18288"/>
            <a:ext cx="950452" cy="329184"/>
          </a:xfrm>
        </p:spPr>
        <p:txBody>
          <a:bodyPr/>
          <a:lstStyle>
            <a:lvl1pPr>
              <a:defRPr sz="1200" b="0"/>
            </a:lvl1pPr>
          </a:lstStyle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6222" y="6004559"/>
            <a:ext cx="643749" cy="634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ts.netlify.app/module/66988ae3322ba68d1103fdd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questions/9225567/how-to-portably-print-a-int64-t-type-in-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dzwJWYZ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5134387" y="2717451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Recitation 1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2466803" y="3558463"/>
            <a:ext cx="7359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C Programming,</a:t>
            </a:r>
            <a:b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Data Representation and Number Systems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Decimal (base 10) Number System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5D63D-03D4-4BB9-B3A5-A7D84FCB124B}"/>
              </a:ext>
            </a:extLst>
          </p:cNvPr>
          <p:cNvSpPr txBox="1"/>
          <p:nvPr/>
        </p:nvSpPr>
        <p:spPr>
          <a:xfrm>
            <a:off x="1981200" y="1383958"/>
            <a:ext cx="80060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/>
              <a:t>A </a:t>
            </a:r>
            <a:r>
              <a:rPr lang="en-SG" sz="2400" dirty="0">
                <a:solidFill>
                  <a:srgbClr val="C00000"/>
                </a:solidFill>
              </a:rPr>
              <a:t>weighted-positional</a:t>
            </a:r>
            <a:r>
              <a:rPr lang="en-SG" sz="2400" dirty="0"/>
              <a:t> number system.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rgbClr val="C00000"/>
                </a:solidFill>
              </a:rPr>
              <a:t>Base</a:t>
            </a:r>
            <a:r>
              <a:rPr lang="en-SG" sz="2400" dirty="0"/>
              <a:t> (also called </a:t>
            </a:r>
            <a:r>
              <a:rPr lang="en-SG" sz="2400" dirty="0">
                <a:solidFill>
                  <a:srgbClr val="C00000"/>
                </a:solidFill>
              </a:rPr>
              <a:t>radix</a:t>
            </a:r>
            <a:r>
              <a:rPr lang="en-SG" sz="2400" dirty="0"/>
              <a:t>) is 10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/>
              <a:t>Symbols/digits = { 0, 1, 2, 3, 4, 5, 6, 7, 8, 9 }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SG" sz="2400" dirty="0"/>
              <a:t>Each position has a weight of power of 10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Eg</a:t>
            </a:r>
            <a:r>
              <a:rPr lang="en-US" sz="2000" dirty="0"/>
              <a:t>: (7594.36)</a:t>
            </a:r>
            <a:r>
              <a:rPr lang="en-US" sz="2000" baseline="-25000" dirty="0"/>
              <a:t>10</a:t>
            </a:r>
            <a:r>
              <a:rPr lang="en-US" sz="2000" dirty="0"/>
              <a:t> = (7 × </a:t>
            </a:r>
            <a:r>
              <a:rPr lang="en-US" sz="2000" dirty="0">
                <a:solidFill>
                  <a:srgbClr val="C00000"/>
                </a:solidFill>
              </a:rPr>
              <a:t>10</a:t>
            </a:r>
            <a:r>
              <a:rPr lang="en-US" sz="2000" baseline="30000" dirty="0">
                <a:solidFill>
                  <a:srgbClr val="C00000"/>
                </a:solidFill>
              </a:rPr>
              <a:t>3</a:t>
            </a:r>
            <a:r>
              <a:rPr lang="en-US" sz="2000" dirty="0"/>
              <a:t>) + (5 × </a:t>
            </a:r>
            <a:r>
              <a:rPr lang="en-US" sz="2000" dirty="0">
                <a:solidFill>
                  <a:srgbClr val="C00000"/>
                </a:solidFill>
              </a:rPr>
              <a:t>10</a:t>
            </a:r>
            <a:r>
              <a:rPr lang="en-US" sz="2000" baseline="30000" dirty="0">
                <a:solidFill>
                  <a:srgbClr val="C00000"/>
                </a:solidFill>
              </a:rPr>
              <a:t>2</a:t>
            </a:r>
            <a:r>
              <a:rPr lang="en-US" sz="2000" dirty="0"/>
              <a:t>) + (9 × </a:t>
            </a:r>
            <a:r>
              <a:rPr lang="en-US" sz="2000" dirty="0">
                <a:solidFill>
                  <a:srgbClr val="C00000"/>
                </a:solidFill>
              </a:rPr>
              <a:t>10</a:t>
            </a:r>
            <a:r>
              <a:rPr lang="en-US" sz="2000" baseline="30000" dirty="0">
                <a:solidFill>
                  <a:srgbClr val="C00000"/>
                </a:solidFill>
              </a:rPr>
              <a:t>1</a:t>
            </a:r>
            <a:r>
              <a:rPr lang="en-US" sz="2000" dirty="0"/>
              <a:t>) + (4 × </a:t>
            </a:r>
            <a:r>
              <a:rPr lang="en-US" sz="2000" dirty="0">
                <a:solidFill>
                  <a:srgbClr val="C00000"/>
                </a:solidFill>
              </a:rPr>
              <a:t>10</a:t>
            </a:r>
            <a:r>
              <a:rPr lang="en-US" sz="2000" baseline="30000" dirty="0">
                <a:solidFill>
                  <a:srgbClr val="C00000"/>
                </a:solidFill>
              </a:rPr>
              <a:t>0</a:t>
            </a:r>
            <a:r>
              <a:rPr lang="en-US" sz="2000" dirty="0"/>
              <a:t>) + (3 × </a:t>
            </a:r>
            <a:r>
              <a:rPr lang="en-US" sz="2000" dirty="0">
                <a:solidFill>
                  <a:srgbClr val="C00000"/>
                </a:solidFill>
              </a:rPr>
              <a:t>10</a:t>
            </a:r>
            <a:r>
              <a:rPr lang="en-US" sz="2000" baseline="30000" dirty="0">
                <a:solidFill>
                  <a:srgbClr val="C00000"/>
                </a:solidFill>
              </a:rPr>
              <a:t>-1</a:t>
            </a:r>
            <a:r>
              <a:rPr lang="en-US" sz="2000" dirty="0"/>
              <a:t>) + (6 × </a:t>
            </a:r>
            <a:r>
              <a:rPr lang="en-US" sz="2000" dirty="0">
                <a:solidFill>
                  <a:srgbClr val="C00000"/>
                </a:solidFill>
              </a:rPr>
              <a:t>10</a:t>
            </a:r>
            <a:r>
              <a:rPr lang="en-US" sz="2000" baseline="30000" dirty="0">
                <a:solidFill>
                  <a:srgbClr val="C00000"/>
                </a:solidFill>
              </a:rPr>
              <a:t>-2</a:t>
            </a:r>
            <a:r>
              <a:rPr lang="en-US" sz="2000" dirty="0"/>
              <a:t>)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SG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C00266-BDD8-4E46-A7A4-3C2D2F9B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593" y="3951979"/>
            <a:ext cx="7144815" cy="1223293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</a:pPr>
            <a:r>
              <a:rPr lang="en-GB" sz="2400" dirty="0"/>
              <a:t>(a</a:t>
            </a:r>
            <a:r>
              <a:rPr lang="en-GB" sz="2400" baseline="-25000" dirty="0"/>
              <a:t>n</a:t>
            </a:r>
            <a:r>
              <a:rPr lang="en-GB" sz="2400" dirty="0"/>
              <a:t>a</a:t>
            </a:r>
            <a:r>
              <a:rPr lang="en-GB" sz="2400" baseline="-25000" dirty="0"/>
              <a:t>n-1</a:t>
            </a:r>
            <a:r>
              <a:rPr lang="en-GB" sz="2400" dirty="0"/>
              <a:t>… a</a:t>
            </a:r>
            <a:r>
              <a:rPr lang="en-GB" sz="2400" baseline="-25000" dirty="0"/>
              <a:t>0</a:t>
            </a:r>
            <a:r>
              <a:rPr lang="en-GB" sz="2400" dirty="0"/>
              <a:t> </a:t>
            </a:r>
            <a:r>
              <a:rPr lang="en-GB" sz="2400" b="1" dirty="0"/>
              <a:t>.</a:t>
            </a:r>
            <a:r>
              <a:rPr lang="en-GB" sz="2400" dirty="0"/>
              <a:t> f</a:t>
            </a:r>
            <a:r>
              <a:rPr lang="en-GB" sz="2400" baseline="-25000" dirty="0"/>
              <a:t>1</a:t>
            </a:r>
            <a:r>
              <a:rPr lang="en-GB" sz="2400" dirty="0"/>
              <a:t>f</a:t>
            </a:r>
            <a:r>
              <a:rPr lang="en-GB" sz="2400" baseline="-25000" dirty="0"/>
              <a:t>2</a:t>
            </a:r>
            <a:r>
              <a:rPr lang="en-GB" sz="2400" dirty="0"/>
              <a:t> … </a:t>
            </a:r>
            <a:r>
              <a:rPr lang="en-GB" sz="2400" dirty="0" err="1"/>
              <a:t>f</a:t>
            </a:r>
            <a:r>
              <a:rPr lang="en-GB" sz="2400" baseline="-25000" dirty="0" err="1"/>
              <a:t>m</a:t>
            </a:r>
            <a:r>
              <a:rPr lang="en-GB" sz="2400" dirty="0"/>
              <a:t>)</a:t>
            </a:r>
            <a:r>
              <a:rPr lang="en-GB" sz="2400" baseline="-25000" dirty="0"/>
              <a:t>10</a:t>
            </a:r>
            <a:r>
              <a:rPr lang="en-GB" sz="2400" dirty="0"/>
              <a:t> = </a:t>
            </a:r>
            <a:br>
              <a:rPr lang="en-GB" sz="2400" dirty="0"/>
            </a:br>
            <a:r>
              <a:rPr lang="en-GB" sz="2400" dirty="0"/>
              <a:t>          (a</a:t>
            </a:r>
            <a:r>
              <a:rPr lang="en-GB" sz="2400" baseline="-25000" dirty="0"/>
              <a:t>n </a:t>
            </a:r>
            <a:r>
              <a:rPr lang="en-GB" sz="2400" dirty="0"/>
              <a:t>x 10</a:t>
            </a:r>
            <a:r>
              <a:rPr lang="en-GB" sz="2400" baseline="30000" dirty="0"/>
              <a:t>n</a:t>
            </a:r>
            <a:r>
              <a:rPr lang="en-GB" sz="2400" dirty="0"/>
              <a:t>) + (a</a:t>
            </a:r>
            <a:r>
              <a:rPr lang="en-GB" sz="2400" baseline="-25000" dirty="0"/>
              <a:t>n-1</a:t>
            </a:r>
            <a:r>
              <a:rPr lang="en-GB" sz="2400" dirty="0"/>
              <a:t>x10</a:t>
            </a:r>
            <a:r>
              <a:rPr lang="en-GB" sz="2400" baseline="30000" dirty="0"/>
              <a:t>n-1</a:t>
            </a:r>
            <a:r>
              <a:rPr lang="en-GB" sz="2400" dirty="0"/>
              <a:t>) + … + (a</a:t>
            </a:r>
            <a:r>
              <a:rPr lang="en-GB" sz="2400" baseline="-25000" dirty="0"/>
              <a:t>0 </a:t>
            </a:r>
            <a:r>
              <a:rPr lang="en-GB" sz="2400" dirty="0"/>
              <a:t>x 10</a:t>
            </a:r>
            <a:r>
              <a:rPr lang="en-GB" sz="2400" baseline="30000" dirty="0"/>
              <a:t>0</a:t>
            </a:r>
            <a:r>
              <a:rPr lang="en-GB" sz="2400" dirty="0"/>
              <a:t>) + </a:t>
            </a:r>
            <a:br>
              <a:rPr lang="en-GB" sz="2400" dirty="0"/>
            </a:br>
            <a:r>
              <a:rPr lang="en-GB" sz="2400" dirty="0"/>
              <a:t>          (f</a:t>
            </a:r>
            <a:r>
              <a:rPr lang="en-GB" sz="2400" baseline="-25000" dirty="0"/>
              <a:t>1 </a:t>
            </a:r>
            <a:r>
              <a:rPr lang="en-GB" sz="2400" dirty="0"/>
              <a:t>x 10</a:t>
            </a:r>
            <a:r>
              <a:rPr lang="en-GB" sz="2400" baseline="30000" dirty="0"/>
              <a:t>-1</a:t>
            </a:r>
            <a:r>
              <a:rPr lang="en-GB" sz="2400" dirty="0"/>
              <a:t>) + (f</a:t>
            </a:r>
            <a:r>
              <a:rPr lang="en-GB" sz="2400" baseline="-25000" dirty="0"/>
              <a:t>2</a:t>
            </a:r>
            <a:r>
              <a:rPr lang="en-GB" sz="2400" dirty="0"/>
              <a:t> x 10</a:t>
            </a:r>
            <a:r>
              <a:rPr lang="en-GB" sz="2400" baseline="30000" dirty="0"/>
              <a:t>-2</a:t>
            </a:r>
            <a:r>
              <a:rPr lang="en-GB" sz="2400" dirty="0"/>
              <a:t>) + … + (</a:t>
            </a:r>
            <a:r>
              <a:rPr lang="en-GB" sz="2400" dirty="0" err="1"/>
              <a:t>f</a:t>
            </a:r>
            <a:r>
              <a:rPr lang="en-GB" sz="2400" baseline="-25000" dirty="0" err="1"/>
              <a:t>m</a:t>
            </a:r>
            <a:r>
              <a:rPr lang="en-GB" sz="2400" baseline="-25000" dirty="0"/>
              <a:t> </a:t>
            </a:r>
            <a:r>
              <a:rPr lang="en-GB" sz="2400" dirty="0"/>
              <a:t>x 10</a:t>
            </a:r>
            <a:r>
              <a:rPr lang="en-GB" sz="2400" baseline="30000" dirty="0"/>
              <a:t>-m</a:t>
            </a:r>
            <a:r>
              <a:rPr lang="en-GB" sz="2400" dirty="0"/>
              <a:t>)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21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 Other Number Systems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5D63D-03D4-4BB9-B3A5-A7D84FCB124B}"/>
              </a:ext>
            </a:extLst>
          </p:cNvPr>
          <p:cNvSpPr txBox="1"/>
          <p:nvPr/>
        </p:nvSpPr>
        <p:spPr>
          <a:xfrm>
            <a:off x="1981199" y="1383956"/>
            <a:ext cx="81183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Binary (base 2)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Weights in powers of 2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Binary digits (bits): </a:t>
            </a:r>
            <a:r>
              <a:rPr lang="en-US" sz="2000" b="1" dirty="0">
                <a:solidFill>
                  <a:srgbClr val="0000CC"/>
                </a:solidFill>
              </a:rPr>
              <a:t>0, 1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Octal (base 8)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Weights in powers of 8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Octal digits: </a:t>
            </a:r>
            <a:r>
              <a:rPr lang="en-US" sz="2000" b="1" dirty="0">
                <a:solidFill>
                  <a:srgbClr val="0000CC"/>
                </a:solidFill>
              </a:rPr>
              <a:t>0, 1, 2, 3, 4, 5, 6, 7</a:t>
            </a:r>
            <a:r>
              <a:rPr lang="en-US" sz="20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Hexadecimal (base 16)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Weights in powers of 16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Hexadecimal digits: </a:t>
            </a:r>
            <a:r>
              <a:rPr lang="en-US" sz="2000" b="1" dirty="0">
                <a:solidFill>
                  <a:srgbClr val="0000CC"/>
                </a:solidFill>
              </a:rPr>
              <a:t>0, 1, 2, 3, 4, 5, 6, 7, 8, 9, A, B, C, D, E, F</a:t>
            </a:r>
            <a:r>
              <a:rPr lang="en-US" sz="20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Base/radix </a:t>
            </a:r>
            <a:r>
              <a:rPr lang="en-US" sz="2400" i="1" dirty="0">
                <a:solidFill>
                  <a:srgbClr val="800000"/>
                </a:solidFill>
              </a:rPr>
              <a:t>R</a:t>
            </a:r>
            <a:r>
              <a:rPr lang="en-US" sz="2400" dirty="0">
                <a:solidFill>
                  <a:srgbClr val="800000"/>
                </a:solidFill>
              </a:rPr>
              <a:t>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Weights in powers of </a:t>
            </a:r>
            <a:r>
              <a:rPr lang="en-US" sz="2000" i="1" dirty="0"/>
              <a:t>R</a:t>
            </a:r>
            <a:endParaRPr lang="en-SG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64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 Decimal to Binary Conversion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D6DEF5C8-6E57-4515-98FD-611D0698C80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74515"/>
            <a:ext cx="8229600" cy="4656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For whole numbers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Repeated Division-by-2 Method</a:t>
            </a:r>
          </a:p>
          <a:p>
            <a:pPr marL="271463" indent="-271463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For fractions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Repeated Multiplication-by-2 Method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23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5.1 Repeated Divison-by-2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75BD0A-A56C-4CCD-8144-140FC04DDAD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1"/>
            <a:ext cx="8077200" cy="475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To convert a </a:t>
            </a:r>
            <a:r>
              <a:rPr lang="en-GB" dirty="0">
                <a:solidFill>
                  <a:srgbClr val="800000"/>
                </a:solidFill>
              </a:rPr>
              <a:t>whole number</a:t>
            </a:r>
            <a:r>
              <a:rPr lang="en-GB" dirty="0"/>
              <a:t> to binary, use </a:t>
            </a:r>
            <a:r>
              <a:rPr lang="en-GB" dirty="0">
                <a:solidFill>
                  <a:srgbClr val="800000"/>
                </a:solidFill>
              </a:rPr>
              <a:t>successive division by 2</a:t>
            </a:r>
            <a:r>
              <a:rPr lang="en-GB" dirty="0"/>
              <a:t> until the quotient is 0.  The remainders form the answer, with the first remainder as the </a:t>
            </a:r>
            <a:r>
              <a:rPr lang="en-GB" i="1" dirty="0"/>
              <a:t>least significant bit (LSB)</a:t>
            </a:r>
            <a:r>
              <a:rPr lang="en-GB" dirty="0"/>
              <a:t> and the last as the </a:t>
            </a:r>
            <a:r>
              <a:rPr lang="en-GB" i="1" dirty="0"/>
              <a:t>most significant bit (MSB)</a:t>
            </a:r>
            <a:r>
              <a:rPr lang="en-GB" dirty="0"/>
              <a:t>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    (43)</a:t>
            </a:r>
            <a:r>
              <a:rPr lang="en-GB" baseline="-25000" dirty="0"/>
              <a:t>10 </a:t>
            </a:r>
            <a:r>
              <a:rPr lang="en-GB" dirty="0"/>
              <a:t>= (      </a:t>
            </a:r>
            <a:r>
              <a:rPr lang="en-GB" dirty="0">
                <a:solidFill>
                  <a:srgbClr val="C00000"/>
                </a:solidFill>
              </a:rPr>
              <a:t>?</a:t>
            </a:r>
            <a:r>
              <a:rPr lang="en-GB" dirty="0"/>
              <a:t>      )</a:t>
            </a:r>
            <a:r>
              <a:rPr lang="en-GB" baseline="-25000" dirty="0"/>
              <a:t>2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5A4CF436-C42C-4514-9308-CF0B172D31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1" y="3352800"/>
          <a:ext cx="2784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4" imgW="2783880" imgH="2616120" progId="Word.Document.8">
                  <p:embed/>
                </p:oleObj>
              </mc:Choice>
              <mc:Fallback>
                <p:oleObj name="Document" r:id="rId4" imgW="2783880" imgH="2616120" progId="Word.Document.8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5A4CF436-C42C-4514-9308-CF0B172D31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533"/>
                      <a:stretch>
                        <a:fillRect/>
                      </a:stretch>
                    </p:blipFill>
                    <p:spPr bwMode="auto">
                      <a:xfrm>
                        <a:off x="6400801" y="3352800"/>
                        <a:ext cx="278447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1400" y="3352801"/>
            <a:ext cx="12192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rgbClr val="C00000"/>
                </a:solidFill>
              </a:rPr>
              <a:t>101011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22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5.2 Repeated Multiplication-by-2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0F5FAF-810A-4295-AAF3-39F2679E829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1"/>
            <a:ext cx="8077200" cy="475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GB" dirty="0"/>
              <a:t>To convert </a:t>
            </a:r>
            <a:r>
              <a:rPr lang="en-GB" dirty="0">
                <a:solidFill>
                  <a:srgbClr val="800000"/>
                </a:solidFill>
              </a:rPr>
              <a:t>decimal fractions</a:t>
            </a:r>
            <a:r>
              <a:rPr lang="en-GB" dirty="0"/>
              <a:t> to binary, </a:t>
            </a:r>
            <a:r>
              <a:rPr lang="en-GB" dirty="0">
                <a:solidFill>
                  <a:srgbClr val="800000"/>
                </a:solidFill>
              </a:rPr>
              <a:t>repeated multiplication by 2</a:t>
            </a:r>
            <a:r>
              <a:rPr lang="en-GB" dirty="0"/>
              <a:t> is used, until the fractional product is 0 (or until the desired number of decimal places). The carried digits, or </a:t>
            </a:r>
            <a:r>
              <a:rPr lang="en-GB" i="1" dirty="0"/>
              <a:t>carries</a:t>
            </a:r>
            <a:r>
              <a:rPr lang="en-GB" dirty="0"/>
              <a:t>, produce the answer, with the first carry as the MSB, and the last as the LSB.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    (</a:t>
            </a:r>
            <a:r>
              <a:rPr lang="en-GB" sz="2600" dirty="0"/>
              <a:t>0.3125</a:t>
            </a:r>
            <a:r>
              <a:rPr lang="en-GB" dirty="0"/>
              <a:t>)</a:t>
            </a:r>
            <a:r>
              <a:rPr lang="en-GB" baseline="-25000" dirty="0"/>
              <a:t>10 </a:t>
            </a:r>
            <a:r>
              <a:rPr lang="en-GB" dirty="0"/>
              <a:t>= (     </a:t>
            </a:r>
            <a:r>
              <a:rPr lang="en-GB" dirty="0">
                <a:solidFill>
                  <a:srgbClr val="C00000"/>
                </a:solidFill>
              </a:rPr>
              <a:t>? </a:t>
            </a:r>
            <a:r>
              <a:rPr lang="en-GB" dirty="0"/>
              <a:t>    )</a:t>
            </a:r>
            <a:r>
              <a:rPr lang="en-GB" baseline="-25000" dirty="0"/>
              <a:t>2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AEF7ECD-4A31-406E-8EC7-72CA77630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657600"/>
          <a:ext cx="44958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" r:id="rId4" imgW="4136400" imgH="1981080" progId="Word.Document.8">
                  <p:embed/>
                </p:oleObj>
              </mc:Choice>
              <mc:Fallback>
                <p:oleObj name="Document" r:id="rId4" imgW="4136400" imgH="1981080" progId="Word.Document.8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AEF7ECD-4A31-406E-8EC7-72CA776309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4495800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7201" y="3400613"/>
            <a:ext cx="9906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rgbClr val="C00000"/>
                </a:solidFill>
              </a:rPr>
              <a:t>.0101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43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10.1 Sign-and-Magnitude (1/3)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981200" y="1219201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sign is represented by a ‘</a:t>
            </a:r>
            <a:r>
              <a:rPr lang="en-US" sz="2800" dirty="0">
                <a:solidFill>
                  <a:srgbClr val="C00000"/>
                </a:solidFill>
              </a:rPr>
              <a:t>sign bit</a:t>
            </a:r>
            <a:r>
              <a:rPr lang="en-US" sz="2800" dirty="0"/>
              <a:t>’</a:t>
            </a:r>
          </a:p>
          <a:p>
            <a:pPr marL="803275" lvl="1" indent="-3587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0 for +</a:t>
            </a:r>
          </a:p>
          <a:p>
            <a:pPr marL="803275" lvl="1" indent="-35877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1 for -</a:t>
            </a:r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 err="1"/>
              <a:t>Eg</a:t>
            </a:r>
            <a:r>
              <a:rPr lang="en-US" sz="2800" dirty="0"/>
              <a:t>: a 1-bit sign and 7-bit magnitude format.</a:t>
            </a:r>
          </a:p>
        </p:txBody>
      </p: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3048000" y="3276601"/>
            <a:ext cx="5334000" cy="1616075"/>
            <a:chOff x="1248" y="1728"/>
            <a:chExt cx="3360" cy="1018"/>
          </a:xfrm>
        </p:grpSpPr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1248" y="2496"/>
              <a:ext cx="5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sign</a:t>
              </a: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776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2256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4272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3936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3600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2928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3264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2592" y="1728"/>
              <a:ext cx="336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 flipV="1">
              <a:off x="1584" y="2160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 flipV="1">
              <a:off x="3456" y="2160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3696" y="2448"/>
              <a:ext cx="86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magnitude</a:t>
              </a:r>
            </a:p>
          </p:txBody>
        </p:sp>
      </p:grp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2133600" y="5029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0</a:t>
            </a:r>
            <a:r>
              <a:rPr lang="en-US" sz="2400" dirty="0"/>
              <a:t>0110100 </a:t>
            </a:r>
            <a:r>
              <a:rPr lang="en-US" sz="2400" dirty="0">
                <a:sym typeface="Wingdings" pitchFamily="2" charset="2"/>
              </a:rPr>
              <a:t> +110100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=  </a:t>
            </a:r>
            <a:r>
              <a:rPr lang="en-US" sz="2400" dirty="0">
                <a:solidFill>
                  <a:srgbClr val="0000CC"/>
                </a:solidFill>
                <a:sym typeface="Wingdings" pitchFamily="2" charset="2"/>
              </a:rPr>
              <a:t>+52</a:t>
            </a:r>
            <a:r>
              <a:rPr lang="en-US" sz="2400" baseline="-25000" dirty="0">
                <a:solidFill>
                  <a:srgbClr val="0000CC"/>
                </a:solidFill>
                <a:sym typeface="Wingdings" pitchFamily="2" charset="2"/>
              </a:rPr>
              <a:t>10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0010011 </a:t>
            </a:r>
            <a:r>
              <a:rPr lang="en-US" sz="2400" dirty="0">
                <a:sym typeface="Wingdings" pitchFamily="2" charset="2"/>
              </a:rPr>
              <a:t> -10011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=  </a:t>
            </a:r>
            <a:r>
              <a:rPr lang="en-US" sz="2400" dirty="0">
                <a:solidFill>
                  <a:srgbClr val="0000CC"/>
                </a:solidFill>
                <a:sym typeface="Wingdings" pitchFamily="2" charset="2"/>
              </a:rPr>
              <a:t>-19</a:t>
            </a:r>
            <a:r>
              <a:rPr lang="en-US" sz="2400" baseline="-25000" dirty="0">
                <a:solidFill>
                  <a:srgbClr val="0000CC"/>
                </a:solidFill>
                <a:sym typeface="Wingdings" pitchFamily="2" charset="2"/>
              </a:rPr>
              <a:t>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26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10.1 Sign-and-Magnitude (2/3)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1981200" y="1334530"/>
            <a:ext cx="8229600" cy="479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Largest value: 		01111111 = +127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Smallest value: 	11111111 = -127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Zeros:			00000000 = +0</a:t>
            </a:r>
            <a:r>
              <a:rPr lang="en-US" sz="2800" baseline="-25000" dirty="0"/>
              <a:t>10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			10000000 = -0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Range (for 8-bit): -127</a:t>
            </a:r>
            <a:r>
              <a:rPr lang="en-US" sz="2800" baseline="-25000" dirty="0"/>
              <a:t>10</a:t>
            </a:r>
            <a:r>
              <a:rPr lang="en-US" sz="2800" dirty="0"/>
              <a:t> to +127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Question: </a:t>
            </a:r>
          </a:p>
          <a:p>
            <a:pPr marL="630238" lvl="1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For an </a:t>
            </a:r>
            <a:r>
              <a:rPr lang="en-US" sz="2400" i="1" dirty="0"/>
              <a:t>n</a:t>
            </a:r>
            <a:r>
              <a:rPr lang="en-US" sz="2400" dirty="0"/>
              <a:t>-bit sign-and-magnitude representation, what is the range of values that can be represented?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27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10.2 1s Complement (1/3)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1" y="1219201"/>
            <a:ext cx="8023123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number </a:t>
            </a:r>
            <a:r>
              <a:rPr lang="en-US" b="1" i="1" dirty="0">
                <a:solidFill>
                  <a:srgbClr val="800000"/>
                </a:solidFill>
              </a:rPr>
              <a:t>x</a:t>
            </a:r>
            <a:r>
              <a:rPr lang="en-US" dirty="0"/>
              <a:t> which can be expressed as an </a:t>
            </a:r>
            <a:r>
              <a:rPr lang="en-US" i="1" dirty="0"/>
              <a:t>n</a:t>
            </a:r>
            <a:r>
              <a:rPr lang="en-US" dirty="0"/>
              <a:t>-bit binary number, its </a:t>
            </a:r>
            <a:r>
              <a:rPr lang="en-US" u="sng" dirty="0"/>
              <a:t>negated value</a:t>
            </a:r>
            <a:r>
              <a:rPr lang="en-US" dirty="0"/>
              <a:t> can be obtained in </a:t>
            </a:r>
            <a:r>
              <a:rPr lang="en-US" b="1" dirty="0"/>
              <a:t>1s-complement</a:t>
            </a:r>
            <a:r>
              <a:rPr lang="en-US" dirty="0"/>
              <a:t> representation using:</a:t>
            </a:r>
          </a:p>
          <a:p>
            <a:pPr marL="0" indent="0" fontAlgn="auto">
              <a:spcAft>
                <a:spcPts val="0"/>
              </a:spcAft>
              <a:buSzPct val="100000"/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800000"/>
                </a:solidFill>
              </a:rPr>
              <a:t>-</a:t>
            </a:r>
            <a:r>
              <a:rPr lang="en-US" b="1" i="1" dirty="0">
                <a:solidFill>
                  <a:srgbClr val="800000"/>
                </a:solidFill>
              </a:rPr>
              <a:t>x</a:t>
            </a:r>
            <a:r>
              <a:rPr lang="en-US" b="1" dirty="0">
                <a:solidFill>
                  <a:srgbClr val="800000"/>
                </a:solidFill>
              </a:rPr>
              <a:t> = 2</a:t>
            </a:r>
            <a:r>
              <a:rPr lang="en-US" b="1" i="1" baseline="30000" dirty="0">
                <a:solidFill>
                  <a:srgbClr val="800000"/>
                </a:solidFill>
              </a:rPr>
              <a:t>n</a:t>
            </a:r>
            <a:r>
              <a:rPr lang="en-US" b="1" dirty="0">
                <a:solidFill>
                  <a:srgbClr val="800000"/>
                </a:solidFill>
              </a:rPr>
              <a:t> – </a:t>
            </a:r>
            <a:r>
              <a:rPr lang="en-US" b="1" i="1" dirty="0">
                <a:solidFill>
                  <a:srgbClr val="800000"/>
                </a:solidFill>
              </a:rPr>
              <a:t>x</a:t>
            </a:r>
            <a:r>
              <a:rPr lang="en-US" b="1" dirty="0">
                <a:solidFill>
                  <a:srgbClr val="800000"/>
                </a:solidFill>
              </a:rPr>
              <a:t> – 1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With an 8-bit number 00001100 (or 12</a:t>
            </a:r>
            <a:r>
              <a:rPr lang="en-US" baseline="-25000" dirty="0"/>
              <a:t>10</a:t>
            </a:r>
            <a:r>
              <a:rPr lang="en-US" dirty="0"/>
              <a:t>), its negated value expressed in 1s-complement is:</a:t>
            </a:r>
          </a:p>
          <a:p>
            <a:pPr marL="0" indent="0" fontAlgn="auto">
              <a:spcAft>
                <a:spcPts val="0"/>
              </a:spcAft>
              <a:buSzPct val="100000"/>
              <a:buNone/>
            </a:pPr>
            <a:r>
              <a:rPr lang="en-US" dirty="0"/>
              <a:t>	-00001100</a:t>
            </a:r>
            <a:r>
              <a:rPr lang="en-US" baseline="-25000" dirty="0"/>
              <a:t>2</a:t>
            </a:r>
            <a:r>
              <a:rPr lang="en-US" dirty="0"/>
              <a:t> 	= 2</a:t>
            </a:r>
            <a:r>
              <a:rPr lang="en-US" baseline="30000" dirty="0"/>
              <a:t>8</a:t>
            </a:r>
            <a:r>
              <a:rPr lang="en-US" dirty="0"/>
              <a:t> – 12 – 1 </a:t>
            </a:r>
            <a:r>
              <a:rPr lang="en-US" sz="2000" dirty="0"/>
              <a:t>(calculation done in decimal)</a:t>
            </a:r>
            <a:br>
              <a:rPr lang="en-US" sz="2000" dirty="0"/>
            </a:br>
            <a:r>
              <a:rPr lang="en-US" dirty="0"/>
              <a:t>			= 243</a:t>
            </a:r>
            <a:br>
              <a:rPr lang="en-US" dirty="0"/>
            </a:br>
            <a:r>
              <a:rPr lang="en-US" dirty="0"/>
              <a:t>			= </a:t>
            </a:r>
            <a:r>
              <a:rPr lang="en-US" dirty="0">
                <a:solidFill>
                  <a:srgbClr val="0000CC"/>
                </a:solidFill>
              </a:rPr>
              <a:t>11110011</a:t>
            </a:r>
            <a:r>
              <a:rPr lang="en-US" baseline="-25000" dirty="0">
                <a:solidFill>
                  <a:srgbClr val="0000CC"/>
                </a:solidFill>
              </a:rPr>
              <a:t>1s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None/>
            </a:pPr>
            <a:r>
              <a:rPr lang="en-US" dirty="0"/>
              <a:t>	(This means that -12</a:t>
            </a:r>
            <a:r>
              <a:rPr lang="en-US" baseline="-25000" dirty="0"/>
              <a:t>10</a:t>
            </a:r>
            <a:r>
              <a:rPr lang="en-US" dirty="0"/>
              <a:t> is written as 11110011 in 1s-complement representation.)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33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10.2 1s Complement (2/3)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1981200" y="1334530"/>
            <a:ext cx="8229600" cy="45891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Technique to negate a value: </a:t>
            </a:r>
            <a:r>
              <a:rPr lang="en-SG" sz="2800" dirty="0">
                <a:solidFill>
                  <a:srgbClr val="C00000"/>
                </a:solidFill>
              </a:rPr>
              <a:t>invert all the bits</a:t>
            </a:r>
            <a:r>
              <a:rPr lang="en-SG" sz="2800" dirty="0"/>
              <a:t>.</a:t>
            </a:r>
            <a:endParaRPr lang="en-US" sz="2800" dirty="0"/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Largest value: 		01111111 = +127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Smallest value: 	10000000 = -127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Zeros:			00000000 = +0</a:t>
            </a:r>
            <a:r>
              <a:rPr lang="en-US" sz="2800" baseline="-25000" dirty="0"/>
              <a:t>10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			11111111 = -0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Range (for 8 bits): -127</a:t>
            </a:r>
            <a:r>
              <a:rPr lang="en-US" sz="2800" baseline="-25000" dirty="0"/>
              <a:t>10</a:t>
            </a:r>
            <a:r>
              <a:rPr lang="en-US" sz="2800" dirty="0"/>
              <a:t> to +127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Range (for </a:t>
            </a:r>
            <a:r>
              <a:rPr lang="en-US" sz="2800" i="1" dirty="0"/>
              <a:t>n</a:t>
            </a:r>
            <a:r>
              <a:rPr lang="en-US" sz="2800" dirty="0"/>
              <a:t> bits): -(2</a:t>
            </a:r>
            <a:r>
              <a:rPr lang="en-US" sz="2800" i="1" baseline="30000" dirty="0"/>
              <a:t>n</a:t>
            </a:r>
            <a:r>
              <a:rPr lang="en-US" sz="2800" baseline="30000" dirty="0"/>
              <a:t>-1</a:t>
            </a:r>
            <a:r>
              <a:rPr lang="en-US" sz="2800" dirty="0"/>
              <a:t> – 1) to 2</a:t>
            </a:r>
            <a:r>
              <a:rPr lang="en-US" sz="2800" i="1" baseline="30000" dirty="0"/>
              <a:t>n</a:t>
            </a:r>
            <a:r>
              <a:rPr lang="en-US" sz="2800" baseline="30000" dirty="0"/>
              <a:t>-1</a:t>
            </a:r>
            <a:r>
              <a:rPr lang="en-US" sz="2800" dirty="0"/>
              <a:t> – 1 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most significant bit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C00000"/>
                </a:solidFill>
              </a:rPr>
              <a:t>MSB</a:t>
            </a:r>
            <a:r>
              <a:rPr lang="en-US" sz="2800" dirty="0"/>
              <a:t>) still represents the sign: 0 for positive, 1 for negative.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25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10.3 2s Complement (1/3)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1" y="1219201"/>
            <a:ext cx="8023123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number </a:t>
            </a:r>
            <a:r>
              <a:rPr lang="en-US" b="1" i="1" dirty="0">
                <a:solidFill>
                  <a:srgbClr val="800000"/>
                </a:solidFill>
              </a:rPr>
              <a:t>x</a:t>
            </a:r>
            <a:r>
              <a:rPr lang="en-US" dirty="0"/>
              <a:t> which can be expressed as an </a:t>
            </a:r>
            <a:r>
              <a:rPr lang="en-US" i="1" dirty="0"/>
              <a:t>n</a:t>
            </a:r>
            <a:r>
              <a:rPr lang="en-US" dirty="0"/>
              <a:t>-bit binary number, its </a:t>
            </a:r>
            <a:r>
              <a:rPr lang="en-US" u="sng" dirty="0"/>
              <a:t>negated value</a:t>
            </a:r>
            <a:r>
              <a:rPr lang="en-US" dirty="0"/>
              <a:t> can be obtained in </a:t>
            </a:r>
            <a:r>
              <a:rPr lang="en-US" b="1" dirty="0"/>
              <a:t>2s-complement</a:t>
            </a:r>
            <a:r>
              <a:rPr lang="en-US" dirty="0"/>
              <a:t> representation using:</a:t>
            </a:r>
          </a:p>
          <a:p>
            <a:pPr marL="0" indent="0" fontAlgn="auto">
              <a:spcAft>
                <a:spcPts val="0"/>
              </a:spcAft>
              <a:buSzPct val="100000"/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800000"/>
                </a:solidFill>
              </a:rPr>
              <a:t>-</a:t>
            </a:r>
            <a:r>
              <a:rPr lang="en-US" b="1" i="1" dirty="0">
                <a:solidFill>
                  <a:srgbClr val="800000"/>
                </a:solidFill>
              </a:rPr>
              <a:t>x</a:t>
            </a:r>
            <a:r>
              <a:rPr lang="en-US" b="1" dirty="0">
                <a:solidFill>
                  <a:srgbClr val="800000"/>
                </a:solidFill>
              </a:rPr>
              <a:t> = 2</a:t>
            </a:r>
            <a:r>
              <a:rPr lang="en-US" b="1" i="1" baseline="30000" dirty="0">
                <a:solidFill>
                  <a:srgbClr val="800000"/>
                </a:solidFill>
              </a:rPr>
              <a:t>n</a:t>
            </a:r>
            <a:r>
              <a:rPr lang="en-US" b="1" dirty="0">
                <a:solidFill>
                  <a:srgbClr val="800000"/>
                </a:solidFill>
              </a:rPr>
              <a:t> – </a:t>
            </a:r>
            <a:r>
              <a:rPr lang="en-US" b="1" i="1" dirty="0">
                <a:solidFill>
                  <a:srgbClr val="800000"/>
                </a:solidFill>
              </a:rPr>
              <a:t>x</a:t>
            </a:r>
            <a:endParaRPr lang="en-US" b="1" dirty="0">
              <a:solidFill>
                <a:srgbClr val="800000"/>
              </a:solidFill>
            </a:endParaRP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With an 8-bit number 00001100 (or 12</a:t>
            </a:r>
            <a:r>
              <a:rPr lang="en-US" baseline="-25000" dirty="0"/>
              <a:t>10</a:t>
            </a:r>
            <a:r>
              <a:rPr lang="en-US" dirty="0"/>
              <a:t>), its negated value expressed in 2s-complement is:</a:t>
            </a:r>
          </a:p>
          <a:p>
            <a:pPr marL="0" indent="0" fontAlgn="auto">
              <a:spcAft>
                <a:spcPts val="0"/>
              </a:spcAft>
              <a:buSzPct val="100000"/>
              <a:buNone/>
            </a:pPr>
            <a:r>
              <a:rPr lang="en-US" dirty="0"/>
              <a:t>	-00001100</a:t>
            </a:r>
            <a:r>
              <a:rPr lang="en-US" baseline="-25000" dirty="0"/>
              <a:t>2</a:t>
            </a:r>
            <a:r>
              <a:rPr lang="en-US" dirty="0"/>
              <a:t> 	= 2</a:t>
            </a:r>
            <a:r>
              <a:rPr lang="en-US" baseline="30000" dirty="0"/>
              <a:t>8</a:t>
            </a:r>
            <a:r>
              <a:rPr lang="en-US" dirty="0"/>
              <a:t> – 12 </a:t>
            </a:r>
            <a:r>
              <a:rPr lang="en-US" sz="2000" dirty="0"/>
              <a:t>(calculation done in decimal)</a:t>
            </a:r>
            <a:br>
              <a:rPr lang="en-US" sz="2000" dirty="0"/>
            </a:br>
            <a:r>
              <a:rPr lang="en-US" dirty="0"/>
              <a:t>			= 244</a:t>
            </a:r>
            <a:br>
              <a:rPr lang="en-US" dirty="0"/>
            </a:br>
            <a:r>
              <a:rPr lang="en-US" dirty="0"/>
              <a:t>			= </a:t>
            </a:r>
            <a:r>
              <a:rPr lang="en-US" dirty="0">
                <a:solidFill>
                  <a:srgbClr val="0000CC"/>
                </a:solidFill>
              </a:rPr>
              <a:t>11110100</a:t>
            </a:r>
            <a:r>
              <a:rPr lang="en-US" baseline="-25000" dirty="0">
                <a:solidFill>
                  <a:srgbClr val="0000CC"/>
                </a:solidFill>
              </a:rPr>
              <a:t>2s</a:t>
            </a: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None/>
            </a:pPr>
            <a:r>
              <a:rPr lang="en-US" dirty="0"/>
              <a:t>	(This means that -12</a:t>
            </a:r>
            <a:r>
              <a:rPr lang="en-US" baseline="-25000" dirty="0"/>
              <a:t>10</a:t>
            </a:r>
            <a:r>
              <a:rPr lang="en-US" dirty="0"/>
              <a:t> is written as 11110100 in 2s-complement representation.)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1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4986" y="1454554"/>
            <a:ext cx="747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QnA</a:t>
            </a:r>
          </a:p>
          <a:p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hlinkClick r:id="rId2"/>
              </a:rPr>
              <a:t>https://</a:t>
            </a:r>
            <a:r>
              <a:rPr lang="en-US" sz="2000" smtClean="0">
                <a:hlinkClick r:id="rId2"/>
              </a:rPr>
              <a:t>sets.netlify.app/module/66988ae3322ba68d1103fdd4</a:t>
            </a:r>
            <a:r>
              <a:rPr lang="en-US" sz="2000" smtClean="0"/>
              <a:t> 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73283" y="6137163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 scan this QR quote</a:t>
            </a: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359131" y="6180513"/>
            <a:ext cx="897774" cy="282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0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10.3 2s Complement (2/3)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1981200" y="1334530"/>
            <a:ext cx="8229600" cy="47963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Technique to negate a value: </a:t>
            </a:r>
            <a:r>
              <a:rPr lang="en-SG" sz="2800" dirty="0">
                <a:solidFill>
                  <a:srgbClr val="C00000"/>
                </a:solidFill>
              </a:rPr>
              <a:t>invert all the bits</a:t>
            </a:r>
            <a:r>
              <a:rPr lang="en-SG" sz="2800" dirty="0"/>
              <a:t>, then </a:t>
            </a:r>
            <a:r>
              <a:rPr lang="en-SG" sz="2800" dirty="0">
                <a:solidFill>
                  <a:srgbClr val="C00000"/>
                </a:solidFill>
              </a:rPr>
              <a:t>add 1</a:t>
            </a:r>
            <a:r>
              <a:rPr lang="en-SG" sz="2800" dirty="0"/>
              <a:t>.</a:t>
            </a:r>
            <a:endParaRPr lang="en-US" sz="2800" dirty="0"/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Largest value: 		01111111 = +127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Smallest value: 	10000000 = -128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Zero:			00000000 = +0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Range (for 8 bits): -128</a:t>
            </a:r>
            <a:r>
              <a:rPr lang="en-US" sz="2800" baseline="-25000" dirty="0"/>
              <a:t>10</a:t>
            </a:r>
            <a:r>
              <a:rPr lang="en-US" sz="2800" dirty="0"/>
              <a:t> to +127</a:t>
            </a:r>
            <a:r>
              <a:rPr lang="en-US" sz="2800" baseline="-25000" dirty="0"/>
              <a:t>10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Range (for </a:t>
            </a:r>
            <a:r>
              <a:rPr lang="en-US" sz="2800" i="1" dirty="0"/>
              <a:t>n</a:t>
            </a:r>
            <a:r>
              <a:rPr lang="en-US" sz="2800" dirty="0"/>
              <a:t> bits): -2</a:t>
            </a:r>
            <a:r>
              <a:rPr lang="en-US" sz="2800" i="1" baseline="30000" dirty="0"/>
              <a:t>n</a:t>
            </a:r>
            <a:r>
              <a:rPr lang="en-US" sz="2800" baseline="30000" dirty="0"/>
              <a:t>-1</a:t>
            </a:r>
            <a:r>
              <a:rPr lang="en-US" sz="2800" dirty="0"/>
              <a:t> to 2</a:t>
            </a:r>
            <a:r>
              <a:rPr lang="en-US" sz="2800" i="1" baseline="30000" dirty="0"/>
              <a:t>n</a:t>
            </a:r>
            <a:r>
              <a:rPr lang="en-US" sz="2800" baseline="30000" dirty="0"/>
              <a:t>-1</a:t>
            </a:r>
            <a:r>
              <a:rPr lang="en-US" sz="2800" dirty="0"/>
              <a:t> – 1 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most significant bit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C00000"/>
                </a:solidFill>
              </a:rPr>
              <a:t>MSB</a:t>
            </a:r>
            <a:r>
              <a:rPr lang="en-US" sz="2800" dirty="0"/>
              <a:t>) still represents the sign: 0 for positive, 1 for negative.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7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10.4 Comparisons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981200" y="13716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ct val="20000"/>
              </a:spcAft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4-bit system</a:t>
            </a:r>
          </a:p>
          <a:p>
            <a:pPr fontAlgn="auto">
              <a:spcAft>
                <a:spcPts val="0"/>
              </a:spcAft>
              <a:buNone/>
              <a:tabLst>
                <a:tab pos="4306888" algn="l"/>
              </a:tabLst>
            </a:pPr>
            <a:r>
              <a:rPr lang="en-US" sz="2000" b="1" i="1" dirty="0">
                <a:solidFill>
                  <a:srgbClr val="0000FF"/>
                </a:solidFill>
              </a:rPr>
              <a:t>Positive values</a:t>
            </a:r>
            <a:r>
              <a:rPr lang="en-US" sz="2000" b="1" dirty="0">
                <a:solidFill>
                  <a:srgbClr val="0000FF"/>
                </a:solidFill>
              </a:rPr>
              <a:t>		</a:t>
            </a:r>
            <a:r>
              <a:rPr lang="en-US" sz="2000" b="1" i="1" dirty="0">
                <a:solidFill>
                  <a:srgbClr val="0000FF"/>
                </a:solidFill>
              </a:rPr>
              <a:t>Negative values</a:t>
            </a:r>
          </a:p>
        </p:txBody>
      </p:sp>
      <p:sp>
        <p:nvSpPr>
          <p:cNvPr id="24" name="WordArt 5"/>
          <p:cNvSpPr>
            <a:spLocks noChangeArrowheads="1" noChangeShapeType="1" noTextEdit="1"/>
          </p:cNvSpPr>
          <p:nvPr/>
        </p:nvSpPr>
        <p:spPr bwMode="auto">
          <a:xfrm>
            <a:off x="7315200" y="381001"/>
            <a:ext cx="2514600" cy="904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754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Important!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60960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89890" y="3110845"/>
            <a:ext cx="280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2455446"/>
          <a:ext cx="3844564" cy="3261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80854">
                  <a:extLst>
                    <a:ext uri="{9D8B030D-6E8A-4147-A177-3AD203B41FA5}">
                      <a16:colId xmlns:a16="http://schemas.microsoft.com/office/drawing/2014/main" val="1316983542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905240958"/>
                    </a:ext>
                  </a:extLst>
                </a:gridCol>
                <a:gridCol w="942681">
                  <a:extLst>
                    <a:ext uri="{9D8B030D-6E8A-4147-A177-3AD203B41FA5}">
                      <a16:colId xmlns:a16="http://schemas.microsoft.com/office/drawing/2014/main" val="631925039"/>
                    </a:ext>
                  </a:extLst>
                </a:gridCol>
                <a:gridCol w="886118">
                  <a:extLst>
                    <a:ext uri="{9D8B030D-6E8A-4147-A177-3AD203B41FA5}">
                      <a16:colId xmlns:a16="http://schemas.microsoft.com/office/drawing/2014/main" val="1505218664"/>
                    </a:ext>
                  </a:extLst>
                </a:gridCol>
              </a:tblGrid>
              <a:tr h="459817"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Value</a:t>
                      </a:r>
                      <a:endParaRPr lang="en-US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Sign-and-Magnitude</a:t>
                      </a:r>
                      <a:endParaRPr lang="en-US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1s Comp.</a:t>
                      </a:r>
                      <a:endParaRPr lang="en-US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2s Comp.</a:t>
                      </a:r>
                      <a:endParaRPr lang="en-US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19448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+7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04916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+6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71303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+5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0101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0101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0101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63335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+4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0100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543284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+3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0011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28566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+2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0010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41438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0001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0001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0001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50971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+0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0000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6018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366236" y="2446020"/>
          <a:ext cx="3844564" cy="3596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80854">
                  <a:extLst>
                    <a:ext uri="{9D8B030D-6E8A-4147-A177-3AD203B41FA5}">
                      <a16:colId xmlns:a16="http://schemas.microsoft.com/office/drawing/2014/main" val="1316983542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905240958"/>
                    </a:ext>
                  </a:extLst>
                </a:gridCol>
                <a:gridCol w="942681">
                  <a:extLst>
                    <a:ext uri="{9D8B030D-6E8A-4147-A177-3AD203B41FA5}">
                      <a16:colId xmlns:a16="http://schemas.microsoft.com/office/drawing/2014/main" val="631925039"/>
                    </a:ext>
                  </a:extLst>
                </a:gridCol>
                <a:gridCol w="886118">
                  <a:extLst>
                    <a:ext uri="{9D8B030D-6E8A-4147-A177-3AD203B41FA5}">
                      <a16:colId xmlns:a16="http://schemas.microsoft.com/office/drawing/2014/main" val="1505218664"/>
                    </a:ext>
                  </a:extLst>
                </a:gridCol>
              </a:tblGrid>
              <a:tr h="459817"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Value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Sign-and-Magnitude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1s Comp.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0" dirty="0"/>
                        <a:t>2s Comp.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519448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04916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71303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463335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1101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43284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928566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41438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50971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1111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1001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60183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5646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88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10.6 2s Complement on Addition/Subtraction (1/4)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840386"/>
            <a:ext cx="7831394" cy="241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Algorithm for addition of integers, A + B: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/>
              <a:t>Perform binary addition on the two numbers.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>
                <a:solidFill>
                  <a:srgbClr val="9900CC"/>
                </a:solidFill>
              </a:rPr>
              <a:t>Ignore the carry out of the MSB</a:t>
            </a:r>
            <a:r>
              <a:rPr lang="en-US" dirty="0"/>
              <a:t>.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Check for overflow. </a:t>
            </a:r>
            <a:r>
              <a:rPr lang="en-US" dirty="0"/>
              <a:t>Overflow occurs if the ‘carry in’ and ‘carry out’ of the MSB are different, or if result is opposite sign of A and B.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4251139"/>
            <a:ext cx="8229600" cy="189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Algorithm for subtraction of integers, A – B:</a:t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>	A – B = A + (-B)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/>
              <a:t>Take 2s-complement of B.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/>
              <a:t>Add the 2s-complement of B to A.</a:t>
            </a:r>
          </a:p>
          <a:p>
            <a:pPr marL="571500" indent="-571500" fontAlgn="auto">
              <a:spcAft>
                <a:spcPts val="0"/>
              </a:spcAft>
              <a:buNone/>
            </a:pP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39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10.6 Overflow (2/4)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81200" y="1234160"/>
            <a:ext cx="8229600" cy="49117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Signed numbers are of a fixed range.</a:t>
            </a:r>
          </a:p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the result of addition/subtraction goes beyond this range, an </a:t>
            </a:r>
            <a:r>
              <a:rPr lang="en-US" b="1" dirty="0">
                <a:solidFill>
                  <a:srgbClr val="800000"/>
                </a:solidFill>
              </a:rPr>
              <a:t>overflow</a:t>
            </a:r>
            <a:r>
              <a:rPr lang="en-US" dirty="0"/>
              <a:t> occurs.</a:t>
            </a:r>
          </a:p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Overflow can be easily detected:</a:t>
            </a:r>
          </a:p>
          <a:p>
            <a:pPr marL="633413" lvl="1" indent="-2794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/>
              <a:t>positive </a:t>
            </a:r>
            <a:r>
              <a:rPr lang="en-US" dirty="0"/>
              <a:t>add</a:t>
            </a:r>
            <a:r>
              <a:rPr lang="en-US" i="1" dirty="0"/>
              <a:t> positive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/>
              <a:t>negative</a:t>
            </a:r>
          </a:p>
          <a:p>
            <a:pPr marL="633413" lvl="1" indent="-2794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i="1" dirty="0"/>
              <a:t>negative </a:t>
            </a:r>
            <a:r>
              <a:rPr lang="en-US" dirty="0"/>
              <a:t>add</a:t>
            </a:r>
            <a:r>
              <a:rPr lang="en-US" i="1" dirty="0"/>
              <a:t> negative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positive</a:t>
            </a:r>
          </a:p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4-bit 2s-complement system</a:t>
            </a:r>
          </a:p>
          <a:p>
            <a:pPr marL="633413" lvl="1" indent="-2794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Range of value: -8</a:t>
            </a:r>
            <a:r>
              <a:rPr lang="en-US" baseline="-25000" dirty="0"/>
              <a:t>10</a:t>
            </a:r>
            <a:r>
              <a:rPr lang="en-US" dirty="0"/>
              <a:t> to 7</a:t>
            </a:r>
            <a:r>
              <a:rPr lang="en-US" baseline="-25000" dirty="0"/>
              <a:t>10</a:t>
            </a:r>
          </a:p>
          <a:p>
            <a:pPr marL="633413" lvl="1" indent="-279400" fontAlgn="auto">
              <a:spcBef>
                <a:spcPct val="6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0101</a:t>
            </a:r>
            <a:r>
              <a:rPr lang="en-US" baseline="-25000" dirty="0"/>
              <a:t>2s</a:t>
            </a:r>
            <a:r>
              <a:rPr lang="en-US" dirty="0"/>
              <a:t> + 0110</a:t>
            </a:r>
            <a:r>
              <a:rPr lang="en-US" baseline="-25000" dirty="0"/>
              <a:t>2s</a:t>
            </a:r>
            <a:r>
              <a:rPr lang="en-US" dirty="0"/>
              <a:t> = 1011</a:t>
            </a:r>
            <a:r>
              <a:rPr lang="en-US" baseline="-25000" dirty="0"/>
              <a:t>2s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</a:t>
            </a:r>
            <a:r>
              <a:rPr lang="en-US" baseline="-25000" dirty="0"/>
              <a:t>10</a:t>
            </a:r>
            <a:r>
              <a:rPr lang="en-US" dirty="0"/>
              <a:t> + 6</a:t>
            </a:r>
            <a:r>
              <a:rPr lang="en-US" baseline="-25000" dirty="0"/>
              <a:t>10</a:t>
            </a:r>
            <a:r>
              <a:rPr lang="en-US" dirty="0"/>
              <a:t> = -5</a:t>
            </a:r>
            <a:r>
              <a:rPr lang="en-US" baseline="-25000" dirty="0"/>
              <a:t>10</a:t>
            </a:r>
            <a:r>
              <a:rPr lang="en-US" dirty="0"/>
              <a:t> ?! </a:t>
            </a:r>
            <a:r>
              <a:rPr lang="en-US" dirty="0">
                <a:solidFill>
                  <a:srgbClr val="C00000"/>
                </a:solidFill>
              </a:rPr>
              <a:t>(overflow!)</a:t>
            </a:r>
          </a:p>
          <a:p>
            <a:pPr marL="633413" lvl="1" indent="-279400" fontAlgn="auto">
              <a:spcBef>
                <a:spcPct val="6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1001</a:t>
            </a:r>
            <a:r>
              <a:rPr lang="en-US" baseline="-25000" dirty="0"/>
              <a:t>2s</a:t>
            </a:r>
            <a:r>
              <a:rPr lang="en-US" dirty="0"/>
              <a:t> + 1101</a:t>
            </a:r>
            <a:r>
              <a:rPr lang="en-US" baseline="-25000" dirty="0"/>
              <a:t>2s</a:t>
            </a:r>
            <a:r>
              <a:rPr lang="en-US" dirty="0"/>
              <a:t> = </a:t>
            </a:r>
            <a:r>
              <a:rPr lang="en-US" u="sng" dirty="0"/>
              <a:t>1</a:t>
            </a:r>
            <a:r>
              <a:rPr lang="en-US" dirty="0"/>
              <a:t>0110</a:t>
            </a:r>
            <a:r>
              <a:rPr lang="en-US" baseline="-25000" dirty="0"/>
              <a:t>2s </a:t>
            </a:r>
            <a:r>
              <a:rPr lang="en-US" dirty="0"/>
              <a:t>(discard end-carry) = 0110</a:t>
            </a:r>
            <a:r>
              <a:rPr lang="en-US" baseline="-25000" dirty="0"/>
              <a:t>2s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-7</a:t>
            </a:r>
            <a:r>
              <a:rPr lang="en-US" baseline="-25000" dirty="0"/>
              <a:t>10</a:t>
            </a:r>
            <a:r>
              <a:rPr lang="en-US" dirty="0"/>
              <a:t> + -3</a:t>
            </a:r>
            <a:r>
              <a:rPr lang="en-US" baseline="-25000" dirty="0"/>
              <a:t>10</a:t>
            </a:r>
            <a:r>
              <a:rPr lang="en-US" dirty="0"/>
              <a:t> = 6</a:t>
            </a:r>
            <a:r>
              <a:rPr lang="en-US" baseline="-25000" dirty="0"/>
              <a:t>10</a:t>
            </a:r>
            <a:r>
              <a:rPr lang="en-US" dirty="0"/>
              <a:t> ?! </a:t>
            </a:r>
            <a:r>
              <a:rPr lang="en-US" dirty="0">
                <a:solidFill>
                  <a:srgbClr val="C00000"/>
                </a:solidFill>
              </a:rPr>
              <a:t>(overflow!)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59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10.6 2s Complement Addition (3/4)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207815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Examples: 4-bit system</a:t>
            </a:r>
            <a:endParaRPr lang="en-US" dirty="0"/>
          </a:p>
          <a:p>
            <a:pPr marL="571500" indent="-571500" fontAlgn="auto">
              <a:spcAft>
                <a:spcPts val="0"/>
              </a:spcAft>
              <a:buNone/>
            </a:pP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6071891"/>
            <a:ext cx="6553200" cy="47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indent="-3540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</a:rPr>
              <a:t>Which of the above is/are overflow(s)?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0" y="1677885"/>
            <a:ext cx="2590800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+3       0011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+4     + 0100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+7       0111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73715" y="1677646"/>
            <a:ext cx="2607212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-2       1110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-6     + 1010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-8  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1000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70760" y="3203847"/>
            <a:ext cx="2606040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+6       0110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-3     + 1101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+3  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0011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81335" y="3188368"/>
            <a:ext cx="2599592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+4       0100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-7     + 1001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-3       1101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96730" y="2592623"/>
            <a:ext cx="1548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 overflow</a:t>
            </a:r>
            <a:endParaRPr lang="en-SG" dirty="0">
              <a:solidFill>
                <a:srgbClr val="0000CC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0" y="4684059"/>
            <a:ext cx="2590800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-3       1101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-6     + 1010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-9      </a:t>
            </a:r>
            <a:r>
              <a:rPr lang="en-US" b="1" dirty="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0111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577233" y="4667643"/>
            <a:ext cx="2603695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+5       0101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+6     + 0110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+11  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1011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62733" y="4165035"/>
            <a:ext cx="1461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 overflow</a:t>
            </a:r>
            <a:endParaRPr lang="en-SG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60388" y="5642314"/>
            <a:ext cx="131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Overflow!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80928" y="5642314"/>
            <a:ext cx="131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Overflow!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004604" y="4712597"/>
            <a:ext cx="164122" cy="10691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278838" y="4682117"/>
            <a:ext cx="164122" cy="10691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195875" y="2527822"/>
            <a:ext cx="1548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 overflow</a:t>
            </a:r>
            <a:endParaRPr lang="en-SG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161878" y="4100234"/>
            <a:ext cx="1461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 overflow</a:t>
            </a:r>
            <a:endParaRPr lang="en-SG" dirty="0">
              <a:solidFill>
                <a:srgbClr val="0000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17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10.7 1s Complement on Addition/Subtraction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840386"/>
            <a:ext cx="7831394" cy="241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Algorithm for addition of integers, A + B: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/>
              <a:t>Perform binary addition on the two numbers.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>
                <a:solidFill>
                  <a:srgbClr val="9900CC"/>
                </a:solidFill>
              </a:rPr>
              <a:t>If there is a carry out of the MSB, add 1 to the result</a:t>
            </a:r>
            <a:r>
              <a:rPr lang="en-US" dirty="0"/>
              <a:t>.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Check for overflow. </a:t>
            </a:r>
            <a:r>
              <a:rPr lang="en-US" dirty="0"/>
              <a:t>Overflow occurs if result is opposite sign of A and B.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81200" y="4015165"/>
            <a:ext cx="8229600" cy="18981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Algorithm for subtraction of integers, A – B:</a:t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800" dirty="0">
                <a:solidFill>
                  <a:srgbClr val="800000"/>
                </a:solidFill>
              </a:rPr>
              <a:t>	A – B = A + (-B)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/>
              <a:t>Take 1s-complement of B.</a:t>
            </a:r>
          </a:p>
          <a:p>
            <a:pPr marL="839788" lvl="1" indent="-495300" fontAlgn="auto">
              <a:spcAft>
                <a:spcPts val="0"/>
              </a:spcAft>
              <a:buClrTx/>
              <a:buSzTx/>
              <a:buFont typeface="Wingdings" pitchFamily="2" charset="2"/>
              <a:buAutoNum type="arabicPeriod"/>
            </a:pPr>
            <a:r>
              <a:rPr lang="en-US" dirty="0"/>
              <a:t>Add the 1s-complement of B to A.</a:t>
            </a:r>
          </a:p>
          <a:p>
            <a:pPr marL="571500" indent="-571500" fontAlgn="auto">
              <a:spcAft>
                <a:spcPts val="0"/>
              </a:spcAft>
              <a:buNone/>
            </a:pP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7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10.7 1s Complement Addition (2/2)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207815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Examples: 4-bit system</a:t>
            </a:r>
            <a:endParaRPr lang="en-US" dirty="0"/>
          </a:p>
          <a:p>
            <a:pPr marL="571500" indent="-571500" fontAlgn="auto">
              <a:spcAft>
                <a:spcPts val="0"/>
              </a:spcAft>
              <a:buNone/>
            </a:pP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286000" y="1737065"/>
            <a:ext cx="2667000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+3       0011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+4     + 0100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+7     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0111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400800" y="1747616"/>
            <a:ext cx="2667000" cy="139076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+5       0101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-5     + 1010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-0     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1111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286000" y="3374381"/>
            <a:ext cx="2667000" cy="216982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-2      1101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-5    + 1010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-7     </a:t>
            </a:r>
            <a:r>
              <a:rPr lang="en-US" b="1" dirty="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0111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+    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      ------- 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        1000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      -------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400800" y="3374380"/>
            <a:ext cx="2667000" cy="2169825"/>
          </a:xfrm>
          <a:prstGeom prst="rect">
            <a:avLst/>
          </a:prstGeom>
          <a:solidFill>
            <a:srgbClr val="FFFFCC"/>
          </a:solidFill>
          <a:ln w="12700">
            <a:solidFill>
              <a:srgbClr val="6600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-3       1100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+ -7     + 1000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-10      </a:t>
            </a:r>
            <a:r>
              <a:rPr lang="en-US" b="1" dirty="0">
                <a:solidFill>
                  <a:srgbClr val="CC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0100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----     +    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       -------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         0101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Courier New" pitchFamily="49" charset="0"/>
              </a:rPr>
              <a:t>          -------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71367" y="5720717"/>
            <a:ext cx="242365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Any overflow?</a:t>
            </a:r>
            <a:endParaRPr lang="en-SG" sz="24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89990" y="2682840"/>
            <a:ext cx="1548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 overflow</a:t>
            </a:r>
            <a:endParaRPr lang="en-SG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022375" y="2682840"/>
            <a:ext cx="1548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 overflow</a:t>
            </a:r>
            <a:endParaRPr lang="en-SG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02739" y="4991061"/>
            <a:ext cx="1548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No overflow</a:t>
            </a:r>
            <a:endParaRPr lang="en-SG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009040" y="4991061"/>
            <a:ext cx="131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Overflow!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F6881E0B-124E-4F5E-A67B-A163AF2F6DB2}"/>
              </a:ext>
            </a:extLst>
          </p:cNvPr>
          <p:cNvSpPr txBox="1">
            <a:spLocks noChangeArrowheads="1"/>
          </p:cNvSpPr>
          <p:nvPr/>
        </p:nvSpPr>
        <p:spPr>
          <a:xfrm>
            <a:off x="4576916" y="5772364"/>
            <a:ext cx="5786284" cy="8206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rgbClr val="006600"/>
                </a:solidFill>
              </a:rPr>
              <a:t>DLD page 42 – 43 Quick Review Questions</a:t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dirty="0" err="1">
                <a:solidFill>
                  <a:srgbClr val="006600"/>
                </a:solidFill>
              </a:rPr>
              <a:t>Questions</a:t>
            </a:r>
            <a:r>
              <a:rPr lang="en-US" dirty="0">
                <a:solidFill>
                  <a:srgbClr val="006600"/>
                </a:solidFill>
              </a:rPr>
              <a:t> 2-13 to 2-18.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10.8 Excess Representation (2/2)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81200" y="1295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For 4-bit numbers, we may use excess-7 or excess-8. Excess-8 is shown below.</a:t>
            </a:r>
          </a:p>
        </p:txBody>
      </p:sp>
      <p:graphicFrame>
        <p:nvGraphicFramePr>
          <p:cNvPr id="10" name="Group 79"/>
          <p:cNvGraphicFramePr>
            <a:graphicFrameLocks noGrp="1"/>
          </p:cNvGraphicFramePr>
          <p:nvPr/>
        </p:nvGraphicFramePr>
        <p:xfrm>
          <a:off x="2903538" y="2286001"/>
          <a:ext cx="2582862" cy="3558541"/>
        </p:xfrm>
        <a:graphic>
          <a:graphicData uri="http://schemas.openxmlformats.org/drawingml/2006/table">
            <a:tbl>
              <a:tblPr/>
              <a:tblGrid>
                <a:gridCol w="177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Excess-8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Representation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6096001" y="2286000"/>
          <a:ext cx="2582863" cy="3603626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Excess-8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Representation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3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more precise with data type lengths in 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</a:t>
            </a:r>
          </a:p>
          <a:p>
            <a:pPr marL="274320" lvl="1" indent="0">
              <a:buNone/>
            </a:pPr>
            <a:r>
              <a:rPr lang="en-US" smtClean="0"/>
              <a:t>		</a:t>
            </a:r>
            <a:r>
              <a:rPr lang="en-US" b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&lt;stdint.h&gt;</a:t>
            </a:r>
          </a:p>
          <a:p>
            <a:pPr marL="274320" lvl="1" indent="0">
              <a:buNone/>
            </a:pPr>
            <a:endParaRPr lang="en-US" b="1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mtClean="0"/>
              <a:t>Defines new types</a:t>
            </a:r>
          </a:p>
          <a:p>
            <a:pPr lvl="1"/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int8_t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uint8_t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int16_t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uint16_t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int32_t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uint32_t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int64_t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uint64_t</a:t>
            </a:r>
          </a:p>
          <a:p>
            <a:pPr lvl="1"/>
            <a:r>
              <a:rPr lang="en-US" smtClean="0"/>
              <a:t>Use </a:t>
            </a:r>
            <a:r>
              <a:rPr lang="en-US" b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&lt;inttypes.h&gt; </a:t>
            </a:r>
            <a:r>
              <a:rPr lang="en-US" smtClean="0"/>
              <a:t>for portable printing</a:t>
            </a:r>
          </a:p>
          <a:p>
            <a:pPr lvl="2"/>
            <a:r>
              <a:rPr lang="en-US"/>
              <a:t>See: </a:t>
            </a:r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stackoverflow.com/questions/9225567/how-to-portably-print-a-int64-t-type-in-c</a:t>
            </a:r>
            <a:r>
              <a:rPr lang="en-US" smtClean="0"/>
              <a:t> </a:t>
            </a:r>
            <a:endParaRPr lang="en-US"/>
          </a:p>
          <a:p>
            <a:pPr lvl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9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Floating point number representation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78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4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7E6F83-E4D3-4506-877B-A11F834EC03A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30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IEEE STANDARD 754 (1/3)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Standardized in the mid-1980s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Most widely-used standard for floating-point computation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Two types of formats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Normalized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Denormalized numbers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Special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Negative zero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Infinities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Not-a-Number (NaN)</a:t>
            </a:r>
          </a:p>
        </p:txBody>
      </p:sp>
    </p:spTree>
    <p:extLst>
      <p:ext uri="{BB962C8B-B14F-4D97-AF65-F5344CB8AC3E}">
        <p14:creationId xmlns:p14="http://schemas.microsoft.com/office/powerpoint/2010/main" val="322216346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ACFDCF-2DBA-4030-9FEF-93EA8D697EC4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31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IEEE STANDARD 754 (2/3)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8006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200400"/>
            <a:ext cx="7700963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984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3BD4C7-23BC-409A-A6BE-DE3FE9788C9E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32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IEEE STANDARD 754 (3/3)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 normalized number represented is: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 typeface="Arial Unicode MS" pitchFamily="34" charset="-128"/>
              <a:buNone/>
            </a:pPr>
            <a:r>
              <a:rPr lang="en-US" altLang="en-US" dirty="0"/>
              <a:t>	  	     </a:t>
            </a:r>
            <a:r>
              <a:rPr lang="en-US" altLang="en-US" i="1" dirty="0">
                <a:solidFill>
                  <a:srgbClr val="0033CC"/>
                </a:solidFill>
                <a:latin typeface="Times New Roman" pitchFamily="18" charset="0"/>
              </a:rPr>
              <a:t>v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</a:rPr>
              <a:t> = (– 1)</a:t>
            </a:r>
            <a:r>
              <a:rPr lang="en-US" altLang="en-US" i="1" baseline="30000" dirty="0">
                <a:solidFill>
                  <a:srgbClr val="0033CC"/>
                </a:solidFill>
                <a:latin typeface="Times New Roman" pitchFamily="18" charset="0"/>
              </a:rPr>
              <a:t>sign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</a:rPr>
              <a:t> 1.</a:t>
            </a:r>
            <a:r>
              <a:rPr lang="en-US" altLang="en-US" i="1" dirty="0">
                <a:solidFill>
                  <a:srgbClr val="0033CC"/>
                </a:solidFill>
                <a:latin typeface="Times New Roman" pitchFamily="18" charset="0"/>
              </a:rPr>
              <a:t>fraction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en-US" dirty="0">
                <a:solidFill>
                  <a:srgbClr val="0033CC"/>
                </a:solidFill>
                <a:latin typeface="Times New Roman" pitchFamily="18" charset="0"/>
              </a:rPr>
              <a:t> 2</a:t>
            </a:r>
            <a:r>
              <a:rPr lang="en-US" altLang="en-US" i="1" baseline="30000" dirty="0">
                <a:solidFill>
                  <a:srgbClr val="0033CC"/>
                </a:solidFill>
                <a:latin typeface="Times New Roman" pitchFamily="18" charset="0"/>
              </a:rPr>
              <a:t>exponent – bias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Sign is a single bit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Single precision – exponent bias = +127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Double precision – exponent bias = +1023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Exponent must </a:t>
            </a:r>
            <a:r>
              <a:rPr lang="en-US" altLang="en-US" dirty="0">
                <a:solidFill>
                  <a:srgbClr val="A50021"/>
                </a:solidFill>
              </a:rPr>
              <a:t>NOT</a:t>
            </a:r>
            <a:r>
              <a:rPr lang="en-US" altLang="en-US" dirty="0"/>
              <a:t> be 0. It must be in [1, 2</a:t>
            </a:r>
            <a:r>
              <a:rPr lang="en-US" altLang="en-US" i="1" baseline="30000" dirty="0">
                <a:latin typeface="Times New Roman" pitchFamily="18" charset="0"/>
              </a:rPr>
              <a:t>e</a:t>
            </a:r>
            <a:r>
              <a:rPr lang="en-US" altLang="en-US" i="1" dirty="0">
                <a:latin typeface="Courier New" pitchFamily="49" charset="0"/>
              </a:rPr>
              <a:t>-</a:t>
            </a:r>
            <a:r>
              <a:rPr lang="en-US" altLang="en-US" dirty="0"/>
              <a:t>2]. </a:t>
            </a:r>
            <a:r>
              <a:rPr lang="en-US" altLang="en-US" i="1" dirty="0">
                <a:latin typeface="Times New Roman" pitchFamily="18" charset="0"/>
              </a:rPr>
              <a:t>e</a:t>
            </a:r>
            <a:r>
              <a:rPr lang="en-US" altLang="en-US" dirty="0"/>
              <a:t> is the number of exponent bits. All zero or all one exponents are reserved for special values and are not used for normalized numbers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normalized fractional part is in the interval </a:t>
            </a:r>
            <a:r>
              <a:rPr lang="en-US" altLang="en-US" dirty="0">
                <a:solidFill>
                  <a:srgbClr val="993300"/>
                </a:solidFill>
              </a:rPr>
              <a:t>[1, 2)</a:t>
            </a:r>
          </a:p>
        </p:txBody>
      </p:sp>
    </p:spTree>
    <p:extLst>
      <p:ext uri="{BB962C8B-B14F-4D97-AF65-F5344CB8AC3E}">
        <p14:creationId xmlns:p14="http://schemas.microsoft.com/office/powerpoint/2010/main" val="918815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50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11.2 IEEE 754 Floating-Point Rep. (3/4)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199" y="1340218"/>
            <a:ext cx="8229600" cy="4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3 components: </a:t>
            </a:r>
            <a:r>
              <a:rPr lang="en-US" b="1" dirty="0">
                <a:solidFill>
                  <a:srgbClr val="800000"/>
                </a:solidFill>
              </a:rPr>
              <a:t>sign</a:t>
            </a:r>
            <a:r>
              <a:rPr lang="en-US" dirty="0"/>
              <a:t>, </a:t>
            </a:r>
            <a:r>
              <a:rPr lang="en-US" b="1" dirty="0">
                <a:solidFill>
                  <a:srgbClr val="800000"/>
                </a:solidFill>
              </a:rPr>
              <a:t>exponent</a:t>
            </a:r>
            <a:r>
              <a:rPr lang="en-US" dirty="0"/>
              <a:t> and </a:t>
            </a:r>
            <a:r>
              <a:rPr lang="en-US" b="1" dirty="0">
                <a:solidFill>
                  <a:srgbClr val="800000"/>
                </a:solidFill>
              </a:rPr>
              <a:t>mantissa (fraction)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417225" y="1899076"/>
            <a:ext cx="5087938" cy="504825"/>
            <a:chOff x="1355" y="1872"/>
            <a:chExt cx="3205" cy="31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728" y="1872"/>
              <a:ext cx="848" cy="3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392" y="1872"/>
              <a:ext cx="336" cy="3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576" y="1872"/>
              <a:ext cx="1984" cy="3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355" y="1920"/>
              <a:ext cx="432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/>
                <a:t>sign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31" y="1908"/>
              <a:ext cx="864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dirty="0"/>
                <a:t>mantissa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08" y="1920"/>
              <a:ext cx="768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9144" tIns="9144" rIns="9144" b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dirty="0"/>
                <a:t>exponent</a:t>
              </a: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976672" y="2577596"/>
            <a:ext cx="8305800" cy="2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Sign bit: 0 for positive, 1 for negative.</a:t>
            </a:r>
          </a:p>
          <a:p>
            <a:pPr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Mantissa is </a:t>
            </a:r>
            <a:r>
              <a:rPr lang="en-US" sz="2400" b="1" dirty="0" err="1">
                <a:solidFill>
                  <a:srgbClr val="800000"/>
                </a:solidFill>
              </a:rPr>
              <a:t>normalised</a:t>
            </a:r>
            <a:r>
              <a:rPr lang="en-US" sz="2400" dirty="0"/>
              <a:t> with an implicit leading bit 1</a:t>
            </a:r>
            <a:endParaRPr lang="en-US" sz="2400" kern="0" dirty="0"/>
          </a:p>
          <a:p>
            <a:pPr lvl="1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110.1</a:t>
            </a:r>
            <a:r>
              <a:rPr lang="en-US" sz="2000" baseline="-25000" dirty="0"/>
              <a:t>2</a:t>
            </a:r>
            <a:r>
              <a:rPr lang="en-US" sz="2000" b="1" dirty="0"/>
              <a:t> 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800000"/>
                </a:solidFill>
                <a:sym typeface="Wingdings" pitchFamily="2" charset="2"/>
              </a:rPr>
              <a:t>normalised</a:t>
            </a:r>
            <a:r>
              <a:rPr lang="en-US" sz="2000" dirty="0">
                <a:solidFill>
                  <a:srgbClr val="800000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 1.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101</a:t>
            </a:r>
            <a:r>
              <a:rPr lang="en-US" sz="2000" baseline="-25000" dirty="0">
                <a:solidFill>
                  <a:srgbClr val="0000CC"/>
                </a:solidFill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/>
              <a:t>× 2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only </a:t>
            </a:r>
            <a:r>
              <a:rPr lang="en-US" sz="2000" b="1" dirty="0">
                <a:solidFill>
                  <a:srgbClr val="0000CC"/>
                </a:solidFill>
                <a:sym typeface="Wingdings" panose="05000000000000000000" pitchFamily="2" charset="2"/>
              </a:rPr>
              <a:t>101</a:t>
            </a:r>
            <a:r>
              <a:rPr lang="en-US" sz="2000" dirty="0">
                <a:sym typeface="Wingdings" panose="05000000000000000000" pitchFamily="2" charset="2"/>
              </a:rPr>
              <a:t> is stored in the mantissa fie</a:t>
            </a:r>
            <a:r>
              <a:rPr lang="en-US" sz="2000" kern="0" dirty="0">
                <a:sym typeface="Wingdings" panose="05000000000000000000" pitchFamily="2" charset="2"/>
              </a:rPr>
              <a:t>ld</a:t>
            </a:r>
            <a:endParaRPr lang="en-US" sz="2000" kern="0" dirty="0"/>
          </a:p>
          <a:p>
            <a:pPr lvl="1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0.00101101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800000"/>
                </a:solidFill>
                <a:sym typeface="Wingdings" pitchFamily="2" charset="2"/>
              </a:rPr>
              <a:t>normalised</a:t>
            </a:r>
            <a:r>
              <a:rPr lang="en-US" sz="2000" dirty="0">
                <a:solidFill>
                  <a:srgbClr val="800000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 1.</a:t>
            </a:r>
            <a:r>
              <a:rPr lang="en-US" sz="2000" dirty="0">
                <a:solidFill>
                  <a:srgbClr val="0000CC"/>
                </a:solidFill>
                <a:sym typeface="Wingdings" pitchFamily="2" charset="2"/>
              </a:rPr>
              <a:t>01101</a:t>
            </a:r>
            <a:r>
              <a:rPr lang="en-US" sz="2000" baseline="-25000" dirty="0">
                <a:solidFill>
                  <a:srgbClr val="0000CC"/>
                </a:solidFill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/>
              <a:t>× 2</a:t>
            </a:r>
            <a:r>
              <a:rPr lang="en-US" sz="2000" baseline="30000" dirty="0"/>
              <a:t>–3</a:t>
            </a:r>
            <a:r>
              <a:rPr lang="en-US" sz="2000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only </a:t>
            </a:r>
            <a:r>
              <a:rPr lang="en-US" sz="2000" b="1" dirty="0">
                <a:solidFill>
                  <a:srgbClr val="0000CC"/>
                </a:solidFill>
                <a:sym typeface="Wingdings" panose="05000000000000000000" pitchFamily="2" charset="2"/>
              </a:rPr>
              <a:t>01101</a:t>
            </a:r>
            <a:r>
              <a:rPr lang="en-US" sz="2000" dirty="0">
                <a:sym typeface="Wingdings" panose="05000000000000000000" pitchFamily="2" charset="2"/>
              </a:rPr>
              <a:t> is stored in the mantissa field</a:t>
            </a:r>
            <a:endParaRPr lang="en-US" sz="2000" kern="0" dirty="0"/>
          </a:p>
          <a:p>
            <a:pPr lvl="1" eaLnBrk="1" hangingPunct="1"/>
            <a:endParaRPr lang="en-US" sz="2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4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50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/>
            <a:r>
              <a:rPr lang="en-SG" sz="3600" dirty="0">
                <a:solidFill>
                  <a:srgbClr val="0000FF"/>
                </a:solidFill>
                <a:latin typeface="+mn-lt"/>
              </a:rPr>
              <a:t>11.2 IEEE 754 Floating-Point Rep. (4/4)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81200" y="1169165"/>
            <a:ext cx="8229600" cy="96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Example: How is </a:t>
            </a:r>
            <a:r>
              <a:rPr lang="en-US" sz="2400" kern="0" dirty="0">
                <a:solidFill>
                  <a:srgbClr val="0000CC"/>
                </a:solidFill>
              </a:rPr>
              <a:t>–6.5</a:t>
            </a:r>
            <a:r>
              <a:rPr lang="en-US" sz="2400" kern="0" baseline="-25000" dirty="0">
                <a:solidFill>
                  <a:srgbClr val="0000CC"/>
                </a:solidFill>
              </a:rPr>
              <a:t>10</a:t>
            </a:r>
            <a:r>
              <a:rPr lang="en-US" sz="2400" kern="0" dirty="0">
                <a:solidFill>
                  <a:srgbClr val="0000CC"/>
                </a:solidFill>
              </a:rPr>
              <a:t> </a:t>
            </a:r>
            <a:r>
              <a:rPr lang="en-US" sz="2400" kern="0" dirty="0"/>
              <a:t>represented in IEEE 754 single-precision floating-point format?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1985118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0000"/>
                </a:solidFill>
              </a:rPr>
              <a:t>-6.5</a:t>
            </a:r>
            <a:r>
              <a:rPr lang="en-US" sz="2800" baseline="-25000" dirty="0">
                <a:solidFill>
                  <a:srgbClr val="800000"/>
                </a:solidFill>
              </a:rPr>
              <a:t>10</a:t>
            </a:r>
            <a:r>
              <a:rPr lang="en-US" sz="2800" dirty="0">
                <a:solidFill>
                  <a:srgbClr val="800000"/>
                </a:solidFill>
              </a:rPr>
              <a:t> = -110.1</a:t>
            </a:r>
            <a:r>
              <a:rPr lang="en-US" sz="2800" baseline="-25000" dirty="0">
                <a:solidFill>
                  <a:srgbClr val="800000"/>
                </a:solidFill>
              </a:rPr>
              <a:t>2</a:t>
            </a:r>
            <a:r>
              <a:rPr lang="en-US" sz="2800" dirty="0">
                <a:solidFill>
                  <a:srgbClr val="800000"/>
                </a:solidFill>
              </a:rPr>
              <a:t> = -1.101</a:t>
            </a:r>
            <a:r>
              <a:rPr lang="en-US" sz="2800" baseline="-25000" dirty="0">
                <a:solidFill>
                  <a:srgbClr val="800000"/>
                </a:solidFill>
              </a:rPr>
              <a:t>2</a:t>
            </a:r>
            <a:r>
              <a:rPr lang="en-US" sz="2800" dirty="0">
                <a:solidFill>
                  <a:srgbClr val="800000"/>
                </a:solidFill>
              </a:rPr>
              <a:t> × 2</a:t>
            </a:r>
            <a:r>
              <a:rPr lang="en-US" sz="2800" baseline="30000" dirty="0">
                <a:solidFill>
                  <a:srgbClr val="800000"/>
                </a:solidFill>
              </a:rPr>
              <a:t>2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85450" y="3133763"/>
            <a:ext cx="6891950" cy="993245"/>
            <a:chOff x="1261450" y="3673257"/>
            <a:chExt cx="6891950" cy="993245"/>
          </a:xfrm>
        </p:grpSpPr>
        <p:grpSp>
          <p:nvGrpSpPr>
            <p:cNvPr id="23" name="Group 22"/>
            <p:cNvGrpSpPr/>
            <p:nvPr/>
          </p:nvGrpSpPr>
          <p:grpSpPr>
            <a:xfrm>
              <a:off x="1295400" y="3673257"/>
              <a:ext cx="6858000" cy="457200"/>
              <a:chOff x="1295400" y="3673257"/>
              <a:chExt cx="6858000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295400" y="3673257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752600" y="3673257"/>
                <a:ext cx="17526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505200" y="3673257"/>
                <a:ext cx="4648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261450" y="4143283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sign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1" y="4143282"/>
              <a:ext cx="1265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exponent</a:t>
              </a:r>
            </a:p>
            <a:p>
              <a:pPr algn="ctr"/>
              <a:r>
                <a:rPr lang="en-SG" sz="1400" dirty="0"/>
                <a:t>(excess-127)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4143282"/>
              <a:ext cx="1176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mantissa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6400800" y="2087212"/>
            <a:ext cx="228600" cy="36922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95600" y="315639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8153400" y="1996752"/>
            <a:ext cx="228600" cy="31906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6500" y="2610432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Exponent = 2 + 127 = 129 = </a:t>
            </a:r>
            <a:r>
              <a:rPr lang="en-US" dirty="0">
                <a:solidFill>
                  <a:srgbClr val="006600"/>
                </a:solidFill>
              </a:rPr>
              <a:t>10000001</a:t>
            </a:r>
            <a:r>
              <a:rPr lang="en-US" baseline="-250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76600" y="3155643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10000001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8000" y="1996752"/>
            <a:ext cx="609600" cy="51158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32903" y="3162307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</a:rPr>
              <a:t>10100000000000000000000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81200" y="4186442"/>
            <a:ext cx="8229600" cy="5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kern="0" dirty="0"/>
              <a:t>We may write the 32-bit representation in hexadecimal: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21201" y="4655235"/>
            <a:ext cx="692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1 10000001 10100000000000000000000</a:t>
            </a:r>
            <a:r>
              <a:rPr lang="en-US" sz="2000" baseline="-25000" dirty="0"/>
              <a:t>2</a:t>
            </a:r>
            <a:r>
              <a:rPr lang="en-US" sz="20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C0D00000</a:t>
            </a:r>
            <a:r>
              <a:rPr lang="en-US" sz="2400" baseline="-25000" dirty="0"/>
              <a:t>16</a:t>
            </a:r>
            <a:r>
              <a:rPr lang="en-US" sz="2400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3635" y="5423565"/>
            <a:ext cx="7456130" cy="1144263"/>
            <a:chOff x="462069" y="5410010"/>
            <a:chExt cx="7456130" cy="1144263"/>
          </a:xfrm>
          <a:solidFill>
            <a:schemeClr val="bg1"/>
          </a:solidFill>
        </p:grpSpPr>
        <p:sp>
          <p:nvSpPr>
            <p:cNvPr id="39" name="TextBox 38"/>
            <p:cNvSpPr txBox="1"/>
            <p:nvPr/>
          </p:nvSpPr>
          <p:spPr>
            <a:xfrm>
              <a:off x="462069" y="5410010"/>
              <a:ext cx="107026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SG" dirty="0" smtClean="0"/>
                <a:t>(</a:t>
              </a:r>
              <a:r>
                <a:rPr lang="en-SG" dirty="0" err="1" smtClean="0"/>
                <a:t>Lect</a:t>
              </a:r>
              <a:r>
                <a:rPr lang="en-SG" dirty="0" smtClean="0"/>
                <a:t> 3 Slide 5)</a:t>
              </a:r>
              <a:endParaRPr lang="en-US" dirty="0"/>
            </a:p>
          </p:txBody>
        </p:sp>
        <p:sp>
          <p:nvSpPr>
            <p:cNvPr id="41" name="Callout: Line 23">
              <a:extLst>
                <a:ext uri="{FF2B5EF4-FFF2-40B4-BE49-F238E27FC236}">
                  <a16:creationId xmlns:a16="http://schemas.microsoft.com/office/drawing/2014/main" id="{CF4D8BD4-D37C-412D-819F-FD07AC96981D}"/>
                </a:ext>
              </a:extLst>
            </p:cNvPr>
            <p:cNvSpPr/>
            <p:nvPr/>
          </p:nvSpPr>
          <p:spPr>
            <a:xfrm>
              <a:off x="917718" y="6186989"/>
              <a:ext cx="3553837" cy="367284"/>
            </a:xfrm>
            <a:prstGeom prst="borderCallout1">
              <a:avLst>
                <a:gd name="adj1" fmla="val 2153"/>
                <a:gd name="adj2" fmla="val 35067"/>
                <a:gd name="adj3" fmla="val -74789"/>
                <a:gd name="adj4" fmla="val 67761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000" dirty="0">
                  <a:solidFill>
                    <a:schemeClr val="tx1"/>
                  </a:solidFill>
                </a:rPr>
                <a:t>As an ‘</a:t>
              </a:r>
              <a:r>
                <a:rPr lang="en-SG" sz="2000" dirty="0" err="1">
                  <a:solidFill>
                    <a:schemeClr val="tx1"/>
                  </a:solidFill>
                </a:rPr>
                <a:t>int</a:t>
              </a:r>
              <a:r>
                <a:rPr lang="en-SG" sz="2000" dirty="0">
                  <a:solidFill>
                    <a:schemeClr val="tx1"/>
                  </a:solidFill>
                </a:rPr>
                <a:t>’, it is </a:t>
              </a:r>
              <a:r>
                <a:rPr lang="en-SG" sz="2000" dirty="0">
                  <a:solidFill>
                    <a:srgbClr val="C00000"/>
                  </a:solidFill>
                </a:rPr>
                <a:t>-1060110336 </a:t>
              </a:r>
            </a:p>
          </p:txBody>
        </p:sp>
        <p:sp>
          <p:nvSpPr>
            <p:cNvPr id="42" name="Callout: Line 24">
              <a:extLst>
                <a:ext uri="{FF2B5EF4-FFF2-40B4-BE49-F238E27FC236}">
                  <a16:creationId xmlns:a16="http://schemas.microsoft.com/office/drawing/2014/main" id="{F390C419-D78C-41DC-9C79-B6BD38CC7A9E}"/>
                </a:ext>
              </a:extLst>
            </p:cNvPr>
            <p:cNvSpPr/>
            <p:nvPr/>
          </p:nvSpPr>
          <p:spPr>
            <a:xfrm>
              <a:off x="5254663" y="6186989"/>
              <a:ext cx="2663536" cy="367284"/>
            </a:xfrm>
            <a:prstGeom prst="borderCallout1">
              <a:avLst>
                <a:gd name="adj1" fmla="val 2153"/>
                <a:gd name="adj2" fmla="val 35067"/>
                <a:gd name="adj3" fmla="val -71959"/>
                <a:gd name="adj4" fmla="val 273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000" dirty="0">
                  <a:solidFill>
                    <a:schemeClr val="tx1"/>
                  </a:solidFill>
                </a:rPr>
                <a:t>As an ‘float’, it is </a:t>
              </a:r>
              <a:r>
                <a:rPr lang="en-SG" sz="2000" dirty="0">
                  <a:solidFill>
                    <a:srgbClr val="C00000"/>
                  </a:solidFill>
                </a:rPr>
                <a:t>-6.5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CDBB19-BF37-4112-88CD-C1265C6B62C4}"/>
                </a:ext>
              </a:extLst>
            </p:cNvPr>
            <p:cNvSpPr txBox="1"/>
            <p:nvPr/>
          </p:nvSpPr>
          <p:spPr>
            <a:xfrm>
              <a:off x="1532333" y="5421939"/>
              <a:ext cx="61569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11000000110100000000000000000000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73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 animBg="1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C089C5-348C-4BA0-AF8E-9D906C364948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35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RANGE OF NUMBERS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8305800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4572000" y="3886200"/>
            <a:ext cx="12192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>
            <a:off x="6019800" y="3886200"/>
            <a:ext cx="12192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8686800" y="3460750"/>
            <a:ext cx="12192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8"/>
          <p:cNvSpPr>
            <a:spLocks noChangeShapeType="1"/>
          </p:cNvSpPr>
          <p:nvPr/>
        </p:nvSpPr>
        <p:spPr bwMode="auto">
          <a:xfrm>
            <a:off x="2193925" y="3405188"/>
            <a:ext cx="12192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9"/>
          <p:cNvSpPr txBox="1">
            <a:spLocks noChangeArrowheads="1"/>
          </p:cNvSpPr>
          <p:nvPr/>
        </p:nvSpPr>
        <p:spPr bwMode="auto">
          <a:xfrm>
            <a:off x="4419600" y="5410201"/>
            <a:ext cx="315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(Not drawn to absolute scale)</a:t>
            </a:r>
          </a:p>
        </p:txBody>
      </p:sp>
    </p:spTree>
    <p:extLst>
      <p:ext uri="{BB962C8B-B14F-4D97-AF65-F5344CB8AC3E}">
        <p14:creationId xmlns:p14="http://schemas.microsoft.com/office/powerpoint/2010/main" val="312153283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ABBCB-758C-4759-97BD-1B73E4239204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36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VERY IMPORTANT CAVEAT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most important thing you must know about floating point arithmetic is that associativity is </a:t>
            </a:r>
            <a:r>
              <a:rPr lang="en-US" altLang="en-US" smtClean="0">
                <a:solidFill>
                  <a:srgbClr val="FF0000"/>
                </a:solidFill>
              </a:rPr>
              <a:t>never</a:t>
            </a:r>
            <a:r>
              <a:rPr lang="en-US" altLang="en-US" smtClean="0"/>
              <a:t> preserved (even when the operation is theoretically associative), i.e.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 Unicode MS" pitchFamily="34" charset="-128"/>
              <a:buNone/>
            </a:pPr>
            <a:r>
              <a:rPr lang="en-US" altLang="en-US" smtClean="0"/>
              <a:t>		                            </a:t>
            </a:r>
            <a:r>
              <a:rPr lang="en-US" altLang="en-US" smtClean="0">
                <a:solidFill>
                  <a:srgbClr val="A50021"/>
                </a:solidFill>
              </a:rPr>
              <a:t>(A op B) op C  </a:t>
            </a:r>
            <a:r>
              <a:rPr lang="en-US" altLang="en-US" smtClean="0">
                <a:solidFill>
                  <a:srgbClr val="A50021"/>
                </a:solidFill>
                <a:cs typeface="Arial" pitchFamily="34" charset="0"/>
              </a:rPr>
              <a:t>≠</a:t>
            </a:r>
            <a:r>
              <a:rPr lang="en-US" altLang="en-US" smtClean="0">
                <a:solidFill>
                  <a:srgbClr val="A50021"/>
                </a:solidFill>
              </a:rPr>
              <a:t> A op (B op C)</a:t>
            </a:r>
          </a:p>
          <a:p>
            <a:pPr eaLnBrk="1" hangingPunct="1">
              <a:buFont typeface="Arial Unicode MS" pitchFamily="34" charset="-128"/>
              <a:buNone/>
            </a:pPr>
            <a:endParaRPr lang="en-US" altLang="en-US" smtClean="0">
              <a:solidFill>
                <a:srgbClr val="A50021"/>
              </a:solidFill>
            </a:endParaRPr>
          </a:p>
          <a:p>
            <a:pPr eaLnBrk="1" hangingPunct="1">
              <a:buFont typeface="Arial Unicode MS" pitchFamily="34" charset="-128"/>
              <a:buNone/>
            </a:pPr>
            <a:r>
              <a:rPr lang="en-US" altLang="en-US" smtClean="0"/>
              <a:t>	even if “op” is “+”.</a:t>
            </a:r>
          </a:p>
        </p:txBody>
      </p:sp>
    </p:spTree>
    <p:extLst>
      <p:ext uri="{BB962C8B-B14F-4D97-AF65-F5344CB8AC3E}">
        <p14:creationId xmlns:p14="http://schemas.microsoft.com/office/powerpoint/2010/main" val="269913996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677AA1-4771-49AA-853C-92AEDE79CE09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37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ROUNDING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Rounding destroys associativity!</a:t>
            </a:r>
          </a:p>
          <a:p>
            <a:pPr eaLnBrk="1" hangingPunct="1"/>
            <a:r>
              <a:rPr lang="en-US" altLang="en-US" smtClean="0"/>
              <a:t>Rounding is selecting a representable number as the result.</a:t>
            </a:r>
          </a:p>
          <a:p>
            <a:pPr eaLnBrk="1" hangingPunct="1">
              <a:buFont typeface="Arial Unicode MS" pitchFamily="34" charset="-128"/>
              <a:buNone/>
            </a:pPr>
            <a:endParaRPr lang="en-US" altLang="en-US" smtClean="0"/>
          </a:p>
          <a:p>
            <a:pPr eaLnBrk="1" hangingPunct="1">
              <a:buFont typeface="Arial Unicode MS" pitchFamily="34" charset="-128"/>
              <a:buNone/>
            </a:pPr>
            <a:r>
              <a:rPr lang="en-US" altLang="en-US" smtClean="0"/>
              <a:t>Example:</a:t>
            </a:r>
          </a:p>
          <a:p>
            <a:pPr eaLnBrk="1" hangingPunct="1">
              <a:buFont typeface="Arial Unicode MS" pitchFamily="34" charset="-128"/>
              <a:buNone/>
            </a:pPr>
            <a:endParaRPr lang="en-US" altLang="en-US" smtClean="0"/>
          </a:p>
          <a:p>
            <a:pPr eaLnBrk="1" hangingPunct="1">
              <a:buFont typeface="Arial Unicode MS" pitchFamily="34" charset="-128"/>
              <a:buNone/>
            </a:pPr>
            <a:endParaRPr lang="en-US" altLang="en-US" smtClean="0"/>
          </a:p>
        </p:txBody>
      </p:sp>
      <p:sp>
        <p:nvSpPr>
          <p:cNvPr id="32775" name="Line 4"/>
          <p:cNvSpPr>
            <a:spLocks noChangeShapeType="1"/>
          </p:cNvSpPr>
          <p:nvPr/>
        </p:nvSpPr>
        <p:spPr bwMode="auto">
          <a:xfrm>
            <a:off x="3657600" y="4724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5"/>
          <p:cNvSpPr>
            <a:spLocks noChangeShapeType="1"/>
          </p:cNvSpPr>
          <p:nvPr/>
        </p:nvSpPr>
        <p:spPr bwMode="auto">
          <a:xfrm>
            <a:off x="52578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6"/>
          <p:cNvSpPr>
            <a:spLocks noChangeShapeType="1"/>
          </p:cNvSpPr>
          <p:nvPr/>
        </p:nvSpPr>
        <p:spPr bwMode="auto">
          <a:xfrm>
            <a:off x="83058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4572000" y="4953001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1.000</a:t>
            </a:r>
            <a:r>
              <a:rPr lang="en-US" altLang="en-US">
                <a:cs typeface="Arial" pitchFamily="34" charset="0"/>
              </a:rPr>
              <a:t>·</a:t>
            </a:r>
            <a:r>
              <a:rPr lang="en-US" altLang="en-US"/>
              <a:t>··0</a:t>
            </a:r>
          </a:p>
        </p:txBody>
      </p:sp>
      <p:sp>
        <p:nvSpPr>
          <p:cNvPr id="32779" name="Text Box 8"/>
          <p:cNvSpPr txBox="1">
            <a:spLocks noChangeArrowheads="1"/>
          </p:cNvSpPr>
          <p:nvPr/>
        </p:nvSpPr>
        <p:spPr bwMode="auto">
          <a:xfrm>
            <a:off x="7696200" y="4953001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1.000</a:t>
            </a:r>
            <a:r>
              <a:rPr lang="en-US" altLang="en-US">
                <a:cs typeface="Arial" pitchFamily="34" charset="0"/>
              </a:rPr>
              <a:t>·</a:t>
            </a:r>
            <a:r>
              <a:rPr lang="en-US" altLang="en-US"/>
              <a:t>··1</a:t>
            </a:r>
          </a:p>
        </p:txBody>
      </p:sp>
      <p:sp>
        <p:nvSpPr>
          <p:cNvPr id="32780" name="AutoShape 9"/>
          <p:cNvSpPr>
            <a:spLocks/>
          </p:cNvSpPr>
          <p:nvPr/>
        </p:nvSpPr>
        <p:spPr bwMode="auto">
          <a:xfrm rot="-5400000">
            <a:off x="5143500" y="49911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1" name="AutoShape 10"/>
          <p:cNvSpPr>
            <a:spLocks/>
          </p:cNvSpPr>
          <p:nvPr/>
        </p:nvSpPr>
        <p:spPr bwMode="auto">
          <a:xfrm rot="-5400000">
            <a:off x="8267700" y="49911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2" name="Text Box 11"/>
          <p:cNvSpPr txBox="1">
            <a:spLocks noChangeArrowheads="1"/>
          </p:cNvSpPr>
          <p:nvPr/>
        </p:nvSpPr>
        <p:spPr bwMode="auto">
          <a:xfrm>
            <a:off x="4800600" y="5410201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23 bits</a:t>
            </a:r>
          </a:p>
        </p:txBody>
      </p:sp>
      <p:sp>
        <p:nvSpPr>
          <p:cNvPr id="32783" name="Text Box 12"/>
          <p:cNvSpPr txBox="1">
            <a:spLocks noChangeArrowheads="1"/>
          </p:cNvSpPr>
          <p:nvPr/>
        </p:nvSpPr>
        <p:spPr bwMode="auto">
          <a:xfrm>
            <a:off x="7924800" y="5410201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23 bits</a:t>
            </a:r>
          </a:p>
        </p:txBody>
      </p:sp>
      <p:sp>
        <p:nvSpPr>
          <p:cNvPr id="32784" name="Freeform 13"/>
          <p:cNvSpPr>
            <a:spLocks/>
          </p:cNvSpPr>
          <p:nvPr/>
        </p:nvSpPr>
        <p:spPr bwMode="auto">
          <a:xfrm>
            <a:off x="6096000" y="3581400"/>
            <a:ext cx="990600" cy="1143000"/>
          </a:xfrm>
          <a:custGeom>
            <a:avLst/>
            <a:gdLst>
              <a:gd name="T0" fmla="*/ 0 w 624"/>
              <a:gd name="T1" fmla="*/ 0 h 720"/>
              <a:gd name="T2" fmla="*/ 2147483647 w 624"/>
              <a:gd name="T3" fmla="*/ 2147483647 h 720"/>
              <a:gd name="T4" fmla="*/ 2147483647 w 624"/>
              <a:gd name="T5" fmla="*/ 2147483647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720">
                <a:moveTo>
                  <a:pt x="0" y="0"/>
                </a:moveTo>
                <a:cubicBezTo>
                  <a:pt x="188" y="84"/>
                  <a:pt x="376" y="168"/>
                  <a:pt x="480" y="288"/>
                </a:cubicBezTo>
                <a:cubicBezTo>
                  <a:pt x="584" y="408"/>
                  <a:pt x="604" y="564"/>
                  <a:pt x="624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Text Box 14"/>
          <p:cNvSpPr txBox="1">
            <a:spLocks noChangeArrowheads="1"/>
          </p:cNvSpPr>
          <p:nvPr/>
        </p:nvSpPr>
        <p:spPr bwMode="auto">
          <a:xfrm>
            <a:off x="4724400" y="3200400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Result of</a:t>
            </a:r>
          </a:p>
          <a:p>
            <a:pPr eaLnBrk="1" hangingPunct="1"/>
            <a:r>
              <a:rPr lang="en-US" altLang="en-US"/>
              <a:t>computation</a:t>
            </a:r>
          </a:p>
        </p:txBody>
      </p:sp>
      <p:sp>
        <p:nvSpPr>
          <p:cNvPr id="32786" name="Text Box 15"/>
          <p:cNvSpPr txBox="1">
            <a:spLocks noChangeArrowheads="1"/>
          </p:cNvSpPr>
          <p:nvPr/>
        </p:nvSpPr>
        <p:spPr bwMode="auto">
          <a:xfrm>
            <a:off x="5105400" y="42672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sp>
        <p:nvSpPr>
          <p:cNvPr id="32787" name="Text Box 16"/>
          <p:cNvSpPr txBox="1">
            <a:spLocks noChangeArrowheads="1"/>
          </p:cNvSpPr>
          <p:nvPr/>
        </p:nvSpPr>
        <p:spPr bwMode="auto">
          <a:xfrm>
            <a:off x="8153400" y="42672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Y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772400" y="3276600"/>
            <a:ext cx="187325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Report X or Y as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result?</a:t>
            </a:r>
          </a:p>
        </p:txBody>
      </p:sp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5257800" y="4038600"/>
            <a:ext cx="3048000" cy="685800"/>
            <a:chOff x="2352" y="2544"/>
            <a:chExt cx="1920" cy="432"/>
          </a:xfrm>
        </p:grpSpPr>
        <p:sp>
          <p:nvSpPr>
            <p:cNvPr id="32790" name="AutoShape 18"/>
            <p:cNvSpPr>
              <a:spLocks/>
            </p:cNvSpPr>
            <p:nvPr/>
          </p:nvSpPr>
          <p:spPr bwMode="auto">
            <a:xfrm rot="5400000">
              <a:off x="3216" y="1920"/>
              <a:ext cx="192" cy="192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91" name="Text Box 19"/>
            <p:cNvSpPr txBox="1">
              <a:spLocks noChangeArrowheads="1"/>
            </p:cNvSpPr>
            <p:nvPr/>
          </p:nvSpPr>
          <p:spPr bwMode="auto">
            <a:xfrm>
              <a:off x="2448" y="2544"/>
              <a:ext cx="1628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Cannot be represented!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919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248688-4873-4FCC-8496-142B55332B0F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38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FOUR ROUNDING MODES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Round to nearest (default)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Round towards zero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Round towards positive infinity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Round towards negative infinity</a:t>
            </a:r>
          </a:p>
        </p:txBody>
      </p:sp>
    </p:spTree>
    <p:extLst>
      <p:ext uri="{BB962C8B-B14F-4D97-AF65-F5344CB8AC3E}">
        <p14:creationId xmlns:p14="http://schemas.microsoft.com/office/powerpoint/2010/main" val="410305083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C73C6-B32B-4348-B31A-FE887BD759FC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39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THREE EXTRA BITS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specifies that all arithmetic must be performed with 3 extra bits at the end of the last fractional bit</a:t>
            </a:r>
          </a:p>
          <a:p>
            <a:pPr lvl="1" eaLnBrk="1" hangingPunct="1"/>
            <a:r>
              <a:rPr lang="en-US" altLang="en-US" smtClean="0"/>
              <a:t>The guard bit</a:t>
            </a:r>
          </a:p>
          <a:p>
            <a:pPr lvl="1" eaLnBrk="1" hangingPunct="1"/>
            <a:r>
              <a:rPr lang="en-US" altLang="en-US" smtClean="0"/>
              <a:t>The round bit</a:t>
            </a:r>
          </a:p>
          <a:p>
            <a:pPr lvl="1" eaLnBrk="1" hangingPunct="1"/>
            <a:r>
              <a:rPr lang="en-US" altLang="en-US" smtClean="0"/>
              <a:t>The sticky bit (this is one is any bits to the right of it is one)</a:t>
            </a:r>
          </a:p>
        </p:txBody>
      </p:sp>
    </p:spTree>
    <p:extLst>
      <p:ext uri="{BB962C8B-B14F-4D97-AF65-F5344CB8AC3E}">
        <p14:creationId xmlns:p14="http://schemas.microsoft.com/office/powerpoint/2010/main" val="2215708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A Simple </a:t>
            </a:r>
            <a:r>
              <a:rPr lang="en-SG" sz="3600">
                <a:solidFill>
                  <a:srgbClr val="0000FF"/>
                </a:solidFill>
                <a:latin typeface="+mn-lt"/>
              </a:rPr>
              <a:t>C </a:t>
            </a:r>
            <a:r>
              <a:rPr lang="en-SG" sz="3600" smtClean="0">
                <a:solidFill>
                  <a:srgbClr val="0000FF"/>
                </a:solidFill>
                <a:latin typeface="+mn-lt"/>
              </a:rPr>
              <a:t>Program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FC5D8-15C4-40A0-B9C1-A6280C5CA2EB}"/>
              </a:ext>
            </a:extLst>
          </p:cNvPr>
          <p:cNvSpPr txBox="1"/>
          <p:nvPr/>
        </p:nvSpPr>
        <p:spPr>
          <a:xfrm>
            <a:off x="2991919" y="1234160"/>
            <a:ext cx="6943456" cy="495520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Converts distance in miles to </a:t>
            </a:r>
            <a:r>
              <a:rPr lang="en-US" sz="1600" b="1" dirty="0" err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kilometres</a:t>
            </a: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endParaRPr lang="en-US" sz="1600" b="1" dirty="0">
              <a:solidFill>
                <a:srgbClr val="8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#include 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&lt;stdio.h&gt;   </a:t>
            </a: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/* printf, scanf definitions */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#define KMS_PER_MILE 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1.609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/* conversion constant */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miles,   </a:t>
            </a: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input – distance in miles 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    kms;     </a:t>
            </a: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// output – distance in kilometres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/* Get the distance in miles */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printf(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"Enter distance in miles: "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scanf(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%f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&amp;miles);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// Convert the distance to kilometres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kms = KMS_PER_MILE * miles;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	// Display the distance in kilometres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printf(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"That equals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%9.2f 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km.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kms);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360363" algn="l"/>
                <a:tab pos="722313" algn="l"/>
                <a:tab pos="1071563" algn="l"/>
                <a:tab pos="1431925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SG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5" name="Group 74">
            <a:extLst>
              <a:ext uri="{FF2B5EF4-FFF2-40B4-BE49-F238E27FC236}">
                <a16:creationId xmlns:a16="http://schemas.microsoft.com/office/drawing/2014/main" id="{129476E8-78F3-42AA-B575-2BAD2F3C4070}"/>
              </a:ext>
            </a:extLst>
          </p:cNvPr>
          <p:cNvGrpSpPr>
            <a:grpSpLocks/>
          </p:cNvGrpSpPr>
          <p:nvPr/>
        </p:nvGrpSpPr>
        <p:grpSpPr bwMode="auto">
          <a:xfrm>
            <a:off x="1727674" y="1718436"/>
            <a:ext cx="1371600" cy="523875"/>
            <a:chOff x="191730" y="1902542"/>
            <a:chExt cx="1371599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C3689B-E0A4-4192-995D-ACB45358B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30" y="1902542"/>
              <a:ext cx="12241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000099"/>
                  </a:solidFill>
                  <a:latin typeface="Calibri" pitchFamily="34" charset="0"/>
                </a:rPr>
                <a:t>preprocessor directives</a:t>
              </a:r>
              <a:endParaRPr lang="en-SG" sz="1400" i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Arrow Connector 12">
              <a:extLst>
                <a:ext uri="{FF2B5EF4-FFF2-40B4-BE49-F238E27FC236}">
                  <a16:creationId xmlns:a16="http://schemas.microsoft.com/office/drawing/2014/main" id="{00C0B99B-8BCD-4E2E-8E2F-041617AAD1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91381" y="2094271"/>
              <a:ext cx="471948" cy="147483"/>
            </a:xfrm>
            <a:prstGeom prst="straightConnector1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Straight Arrow Connector 13">
              <a:extLst>
                <a:ext uri="{FF2B5EF4-FFF2-40B4-BE49-F238E27FC236}">
                  <a16:creationId xmlns:a16="http://schemas.microsoft.com/office/drawing/2014/main" id="{82B6E38D-1075-4020-A8D7-9E3539702F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1549" y="2261418"/>
              <a:ext cx="481780" cy="39330"/>
            </a:xfrm>
            <a:prstGeom prst="straightConnector1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3" name="Group 75">
            <a:extLst>
              <a:ext uri="{FF2B5EF4-FFF2-40B4-BE49-F238E27FC236}">
                <a16:creationId xmlns:a16="http://schemas.microsoft.com/office/drawing/2014/main" id="{BCA5A0A7-1E08-4F89-8A08-C24FCC6F80E8}"/>
              </a:ext>
            </a:extLst>
          </p:cNvPr>
          <p:cNvGrpSpPr>
            <a:grpSpLocks/>
          </p:cNvGrpSpPr>
          <p:nvPr/>
        </p:nvGrpSpPr>
        <p:grpSpPr bwMode="auto">
          <a:xfrm>
            <a:off x="5290012" y="1505042"/>
            <a:ext cx="2109788" cy="349250"/>
            <a:chOff x="3524866" y="1745225"/>
            <a:chExt cx="2109018" cy="349045"/>
          </a:xfrm>
        </p:grpSpPr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F45F9A7F-25E9-4E8E-957B-FE33347D1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743" y="1745225"/>
              <a:ext cx="1750141" cy="31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006600"/>
                  </a:solidFill>
                  <a:latin typeface="Calibri" pitchFamily="34" charset="0"/>
                </a:rPr>
                <a:t>standard header file</a:t>
              </a:r>
              <a:endParaRPr lang="en-SG" sz="1400" i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17">
              <a:extLst>
                <a:ext uri="{FF2B5EF4-FFF2-40B4-BE49-F238E27FC236}">
                  <a16:creationId xmlns:a16="http://schemas.microsoft.com/office/drawing/2014/main" id="{F2CBCC0F-6003-4BCB-8C34-B9C48CE9A9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524866" y="1912371"/>
              <a:ext cx="393293" cy="181899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6" name="Group 79">
            <a:extLst>
              <a:ext uri="{FF2B5EF4-FFF2-40B4-BE49-F238E27FC236}">
                <a16:creationId xmlns:a16="http://schemas.microsoft.com/office/drawing/2014/main" id="{19345C83-A442-40BB-AE33-D8A6EC388342}"/>
              </a:ext>
            </a:extLst>
          </p:cNvPr>
          <p:cNvGrpSpPr>
            <a:grpSpLocks/>
          </p:cNvGrpSpPr>
          <p:nvPr/>
        </p:nvGrpSpPr>
        <p:grpSpPr bwMode="auto">
          <a:xfrm>
            <a:off x="7432239" y="3283367"/>
            <a:ext cx="2164252" cy="1045552"/>
            <a:chOff x="6329963" y="3365139"/>
            <a:chExt cx="2165108" cy="1044627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2E4EA579-239C-4307-B59A-B0CDCBC63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6928" y="3637936"/>
              <a:ext cx="9881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006600"/>
                  </a:solidFill>
                  <a:latin typeface="Calibri" pitchFamily="34" charset="0"/>
                </a:rPr>
                <a:t>comments</a:t>
              </a:r>
              <a:endParaRPr lang="en-SG" sz="1400" i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cxnSp>
          <p:nvCxnSpPr>
            <p:cNvPr id="28" name="Straight Arrow Connector 20">
              <a:extLst>
                <a:ext uri="{FF2B5EF4-FFF2-40B4-BE49-F238E27FC236}">
                  <a16:creationId xmlns:a16="http://schemas.microsoft.com/office/drawing/2014/main" id="{47A29231-9696-4963-A560-8F4252819D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7082" y="3365139"/>
              <a:ext cx="435099" cy="366206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Straight Arrow Connector 23">
              <a:extLst>
                <a:ext uri="{FF2B5EF4-FFF2-40B4-BE49-F238E27FC236}">
                  <a16:creationId xmlns:a16="http://schemas.microsoft.com/office/drawing/2014/main" id="{1806CFD7-4500-45D3-99BC-FDDB34717FD5}"/>
                </a:ext>
              </a:extLst>
            </p:cNvPr>
            <p:cNvCxnSpPr>
              <a:cxnSpLocks noChangeShapeType="1"/>
              <a:stCxn id="27" idx="1"/>
            </p:cNvCxnSpPr>
            <p:nvPr/>
          </p:nvCxnSpPr>
          <p:spPr bwMode="auto">
            <a:xfrm flipH="1" flipV="1">
              <a:off x="6329963" y="3611106"/>
              <a:ext cx="1176965" cy="180719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Straight Arrow Connector 25">
              <a:extLst>
                <a:ext uri="{FF2B5EF4-FFF2-40B4-BE49-F238E27FC236}">
                  <a16:creationId xmlns:a16="http://schemas.microsoft.com/office/drawing/2014/main" id="{B7DB85F5-5DD1-4CE9-A6C2-8AFF43791D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931742" y="3893573"/>
              <a:ext cx="678426" cy="516193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1" name="Group 76">
            <a:extLst>
              <a:ext uri="{FF2B5EF4-FFF2-40B4-BE49-F238E27FC236}">
                <a16:creationId xmlns:a16="http://schemas.microsoft.com/office/drawing/2014/main" id="{01352E2F-DB75-4799-9C50-121E55F7043E}"/>
              </a:ext>
            </a:extLst>
          </p:cNvPr>
          <p:cNvGrpSpPr>
            <a:grpSpLocks/>
          </p:cNvGrpSpPr>
          <p:nvPr/>
        </p:nvGrpSpPr>
        <p:grpSpPr bwMode="auto">
          <a:xfrm>
            <a:off x="6145428" y="2275188"/>
            <a:ext cx="1472712" cy="338627"/>
            <a:chOff x="3563920" y="2461443"/>
            <a:chExt cx="1473218" cy="339107"/>
          </a:xfrm>
        </p:grpSpPr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C79FF5F1-393A-41C0-A6FF-174C9A369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8995" y="2492773"/>
              <a:ext cx="9881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000099"/>
                  </a:solidFill>
                  <a:latin typeface="Calibri" pitchFamily="34" charset="0"/>
                </a:rPr>
                <a:t>constant</a:t>
              </a:r>
              <a:endParaRPr lang="en-SG" sz="1400" i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cxnSp>
          <p:nvCxnSpPr>
            <p:cNvPr id="33" name="Straight Arrow Connector 31">
              <a:extLst>
                <a:ext uri="{FF2B5EF4-FFF2-40B4-BE49-F238E27FC236}">
                  <a16:creationId xmlns:a16="http://schemas.microsoft.com/office/drawing/2014/main" id="{256E4BFE-3BE8-4E2C-9543-E089736101FA}"/>
                </a:ext>
              </a:extLst>
            </p:cNvPr>
            <p:cNvCxnSpPr>
              <a:cxnSpLocks noChangeShapeType="1"/>
              <a:stCxn id="32" idx="1"/>
            </p:cNvCxnSpPr>
            <p:nvPr/>
          </p:nvCxnSpPr>
          <p:spPr bwMode="auto">
            <a:xfrm flipH="1" flipV="1">
              <a:off x="3563920" y="2461443"/>
              <a:ext cx="485076" cy="185219"/>
            </a:xfrm>
            <a:prstGeom prst="straightConnector1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id="{40EDADBF-E010-49CA-AC9D-69CA5AC2D325}"/>
              </a:ext>
            </a:extLst>
          </p:cNvPr>
          <p:cNvGrpSpPr>
            <a:grpSpLocks/>
          </p:cNvGrpSpPr>
          <p:nvPr/>
        </p:nvGrpSpPr>
        <p:grpSpPr bwMode="auto">
          <a:xfrm>
            <a:off x="1880083" y="2639237"/>
            <a:ext cx="2387332" cy="644130"/>
            <a:chOff x="307160" y="2762866"/>
            <a:chExt cx="2386879" cy="643760"/>
          </a:xfrm>
        </p:grpSpPr>
        <p:sp>
          <p:nvSpPr>
            <p:cNvPr id="35" name="TextBox 33">
              <a:extLst>
                <a:ext uri="{FF2B5EF4-FFF2-40B4-BE49-F238E27FC236}">
                  <a16:creationId xmlns:a16="http://schemas.microsoft.com/office/drawing/2014/main" id="{2F6AFB74-F463-441D-8E92-3EE9DBF9B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60" y="2883406"/>
              <a:ext cx="9881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006600"/>
                  </a:solidFill>
                  <a:latin typeface="Calibri" pitchFamily="34" charset="0"/>
                </a:rPr>
                <a:t>reserved words</a:t>
              </a:r>
              <a:endParaRPr lang="en-SG" sz="1400" i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cxnSp>
          <p:nvCxnSpPr>
            <p:cNvPr id="36" name="Straight Arrow Connector 34">
              <a:extLst>
                <a:ext uri="{FF2B5EF4-FFF2-40B4-BE49-F238E27FC236}">
                  <a16:creationId xmlns:a16="http://schemas.microsoft.com/office/drawing/2014/main" id="{9ECBF8A3-B782-4C0C-9B14-E022AE3F0A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6632" y="2762866"/>
              <a:ext cx="535858" cy="363792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AF8942B-E184-4234-AE8E-5C20E78C75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61884" y="2782531"/>
              <a:ext cx="1632155" cy="447366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Straight Arrow Connector 38">
              <a:extLst>
                <a:ext uri="{FF2B5EF4-FFF2-40B4-BE49-F238E27FC236}">
                  <a16:creationId xmlns:a16="http://schemas.microsoft.com/office/drawing/2014/main" id="{3AABECD8-F70E-4734-9911-DE43171215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2803" y="2919572"/>
              <a:ext cx="787933" cy="269936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9" name="Group 78">
            <a:extLst>
              <a:ext uri="{FF2B5EF4-FFF2-40B4-BE49-F238E27FC236}">
                <a16:creationId xmlns:a16="http://schemas.microsoft.com/office/drawing/2014/main" id="{B19864FB-2A70-4612-9A9C-2214BDDA5EBF}"/>
              </a:ext>
            </a:extLst>
          </p:cNvPr>
          <p:cNvGrpSpPr>
            <a:grpSpLocks/>
          </p:cNvGrpSpPr>
          <p:nvPr/>
        </p:nvGrpSpPr>
        <p:grpSpPr bwMode="auto">
          <a:xfrm>
            <a:off x="1899592" y="2885555"/>
            <a:ext cx="2279650" cy="912812"/>
            <a:chOff x="334296" y="3205318"/>
            <a:chExt cx="2281084" cy="912459"/>
          </a:xfrm>
        </p:grpSpPr>
        <p:sp>
          <p:nvSpPr>
            <p:cNvPr id="40" name="TextBox 41">
              <a:extLst>
                <a:ext uri="{FF2B5EF4-FFF2-40B4-BE49-F238E27FC236}">
                  <a16:creationId xmlns:a16="http://schemas.microsoft.com/office/drawing/2014/main" id="{445C80EA-DB2E-4237-8CC6-4E3DFA128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96" y="3810000"/>
              <a:ext cx="9881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000099"/>
                  </a:solidFill>
                  <a:latin typeface="Calibri" pitchFamily="34" charset="0"/>
                </a:rPr>
                <a:t>variables</a:t>
              </a:r>
              <a:endParaRPr lang="en-SG" sz="1400" i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cxnSp>
          <p:nvCxnSpPr>
            <p:cNvPr id="41" name="Straight Arrow Connector 42">
              <a:extLst>
                <a:ext uri="{FF2B5EF4-FFF2-40B4-BE49-F238E27FC236}">
                  <a16:creationId xmlns:a16="http://schemas.microsoft.com/office/drawing/2014/main" id="{8970B529-096F-4AD4-BA7A-CDDF5C3BAB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65123" y="3205318"/>
              <a:ext cx="1450257" cy="703005"/>
            </a:xfrm>
            <a:prstGeom prst="straightConnector1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Straight Arrow Connector 44">
              <a:extLst>
                <a:ext uri="{FF2B5EF4-FFF2-40B4-BE49-F238E27FC236}">
                  <a16:creationId xmlns:a16="http://schemas.microsoft.com/office/drawing/2014/main" id="{BCA180D6-39B4-415F-868A-9CDAB3B664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65123" y="3357719"/>
              <a:ext cx="1440425" cy="565352"/>
            </a:xfrm>
            <a:prstGeom prst="straightConnector1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" name="Group 80">
            <a:extLst>
              <a:ext uri="{FF2B5EF4-FFF2-40B4-BE49-F238E27FC236}">
                <a16:creationId xmlns:a16="http://schemas.microsoft.com/office/drawing/2014/main" id="{F4BE828B-8CC6-4387-B3CF-F09455A244C9}"/>
              </a:ext>
            </a:extLst>
          </p:cNvPr>
          <p:cNvGrpSpPr>
            <a:grpSpLocks/>
          </p:cNvGrpSpPr>
          <p:nvPr/>
        </p:nvGrpSpPr>
        <p:grpSpPr bwMode="auto">
          <a:xfrm>
            <a:off x="2373845" y="3740397"/>
            <a:ext cx="1047105" cy="698134"/>
            <a:chOff x="816765" y="3938493"/>
            <a:chExt cx="1046878" cy="698384"/>
          </a:xfrm>
        </p:grpSpPr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id="{A586038B-4494-49E8-8C07-57F3BEA74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765" y="4329100"/>
              <a:ext cx="9382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solidFill>
                    <a:srgbClr val="000099"/>
                  </a:solidFill>
                  <a:latin typeface="Calibri" pitchFamily="34" charset="0"/>
                </a:rPr>
                <a:t>functions</a:t>
              </a:r>
              <a:endParaRPr lang="en-SG" sz="1400" i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cxnSp>
          <p:nvCxnSpPr>
            <p:cNvPr id="45" name="Straight Arrow Connector 49">
              <a:extLst>
                <a:ext uri="{FF2B5EF4-FFF2-40B4-BE49-F238E27FC236}">
                  <a16:creationId xmlns:a16="http://schemas.microsoft.com/office/drawing/2014/main" id="{B2CE7392-10B4-423B-BF03-7FA0F1C20D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9084" y="3938493"/>
              <a:ext cx="321118" cy="427030"/>
            </a:xfrm>
            <a:prstGeom prst="straightConnector1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Straight Arrow Connector 51">
              <a:extLst>
                <a:ext uri="{FF2B5EF4-FFF2-40B4-BE49-F238E27FC236}">
                  <a16:creationId xmlns:a16="http://schemas.microsoft.com/office/drawing/2014/main" id="{C5C18A63-AFE7-4230-900F-F533FA8CA7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33832" y="4184763"/>
              <a:ext cx="329811" cy="210254"/>
            </a:xfrm>
            <a:prstGeom prst="straightConnector1">
              <a:avLst/>
            </a:prstGeom>
            <a:noFill/>
            <a:ln w="12700" cap="sq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012F0812-2F62-4C0F-8643-7887BE2F9136}"/>
              </a:ext>
            </a:extLst>
          </p:cNvPr>
          <p:cNvGrpSpPr>
            <a:grpSpLocks/>
          </p:cNvGrpSpPr>
          <p:nvPr/>
        </p:nvGrpSpPr>
        <p:grpSpPr bwMode="auto">
          <a:xfrm>
            <a:off x="1866259" y="4725305"/>
            <a:ext cx="3903386" cy="1148866"/>
            <a:chOff x="339214" y="4723869"/>
            <a:chExt cx="3903874" cy="1149598"/>
          </a:xfrm>
        </p:grpSpPr>
        <p:sp>
          <p:nvSpPr>
            <p:cNvPr id="48" name="TextBox 56">
              <a:extLst>
                <a:ext uri="{FF2B5EF4-FFF2-40B4-BE49-F238E27FC236}">
                  <a16:creationId xmlns:a16="http://schemas.microsoft.com/office/drawing/2014/main" id="{5B1BDC57-68CD-4A3A-9496-5DAF0A0E9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214" y="4881717"/>
              <a:ext cx="8898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>
                  <a:solidFill>
                    <a:srgbClr val="006600"/>
                  </a:solidFill>
                  <a:latin typeface="Calibri" pitchFamily="34" charset="0"/>
                </a:rPr>
                <a:t>special symbols</a:t>
              </a:r>
              <a:endParaRPr lang="en-SG" sz="1400" i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cxnSp>
          <p:nvCxnSpPr>
            <p:cNvPr id="49" name="Straight Arrow Connector 57">
              <a:extLst>
                <a:ext uri="{FF2B5EF4-FFF2-40B4-BE49-F238E27FC236}">
                  <a16:creationId xmlns:a16="http://schemas.microsoft.com/office/drawing/2014/main" id="{9D6B6611-B455-401B-9B63-5A94FA4385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6632" y="4723869"/>
              <a:ext cx="1291172" cy="393823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Straight Arrow Connector 59">
              <a:extLst>
                <a:ext uri="{FF2B5EF4-FFF2-40B4-BE49-F238E27FC236}">
                  <a16:creationId xmlns:a16="http://schemas.microsoft.com/office/drawing/2014/main" id="{8310E534-7095-401A-A53B-1C7C36167B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61884" y="4739136"/>
              <a:ext cx="3181204" cy="408051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Straight Arrow Connector 63">
              <a:extLst>
                <a:ext uri="{FF2B5EF4-FFF2-40B4-BE49-F238E27FC236}">
                  <a16:creationId xmlns:a16="http://schemas.microsoft.com/office/drawing/2014/main" id="{2EA19B29-2DF6-4E25-A2D5-1956190A6B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1384" y="5161938"/>
              <a:ext cx="479155" cy="711529"/>
            </a:xfrm>
            <a:prstGeom prst="straightConnector1">
              <a:avLst/>
            </a:prstGeom>
            <a:noFill/>
            <a:ln w="12700" cap="sq" algn="ctr">
              <a:solidFill>
                <a:srgbClr val="0066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F00D75-6E0C-4DB0-B558-80D89AE7DC6E}"/>
              </a:ext>
            </a:extLst>
          </p:cNvPr>
          <p:cNvSpPr txBox="1"/>
          <p:nvPr/>
        </p:nvSpPr>
        <p:spPr>
          <a:xfrm>
            <a:off x="5649020" y="5760624"/>
            <a:ext cx="4582788" cy="92333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In C, </a:t>
            </a:r>
            <a:r>
              <a:rPr lang="en-SG" dirty="0">
                <a:solidFill>
                  <a:srgbClr val="C00000"/>
                </a:solidFill>
              </a:rPr>
              <a:t>semi-colon (;)</a:t>
            </a:r>
            <a:r>
              <a:rPr lang="en-SG" dirty="0"/>
              <a:t> terminates a statement.</a:t>
            </a:r>
          </a:p>
          <a:p>
            <a:r>
              <a:rPr lang="en-US" dirty="0"/>
              <a:t>C</a:t>
            </a:r>
            <a:r>
              <a:rPr lang="en-SG" dirty="0" err="1"/>
              <a:t>urly</a:t>
            </a:r>
            <a:r>
              <a:rPr lang="en-SG" dirty="0"/>
              <a:t> bracket { } indicates a block.</a:t>
            </a:r>
          </a:p>
          <a:p>
            <a:r>
              <a:rPr lang="en-US" dirty="0"/>
              <a:t> </a:t>
            </a:r>
            <a:r>
              <a:rPr lang="en-SG" dirty="0"/>
              <a:t>   In Python: block is by indentation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9C9CD-D8FF-4A3E-9280-29A1FF3222A6}"/>
              </a:ext>
            </a:extLst>
          </p:cNvPr>
          <p:cNvSpPr txBox="1"/>
          <p:nvPr/>
        </p:nvSpPr>
        <p:spPr>
          <a:xfrm>
            <a:off x="8644306" y="3858709"/>
            <a:ext cx="117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(Only /* … */ is ANSI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57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E05496-43CD-4AB4-98AB-90AA18D08F69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40</a:t>
            </a:fld>
            <a:endParaRPr lang="en-US" altLang="en-US" smtClean="0">
              <a:solidFill>
                <a:srgbClr val="6600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ROUND TO NEAREST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4800600" y="22860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6400800" y="220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9448800" y="220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724400" y="1447801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Result of computation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6248400" y="18288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9296400" y="182880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26670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(X &gt; 0): X being a IEEE single precision floating point number, it’s mantissa would be of the following form: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34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54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26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50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74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198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770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18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866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90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14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43800" y="36576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86200" y="3733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62601" y="3276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38400" y="41910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Y being the next representable number would be of the following form: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1910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434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958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482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006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530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054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578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102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626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150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674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198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2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246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770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294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818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342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866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390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914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43800" y="4953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86200" y="5029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62601" y="4572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1" y="54102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(+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543800" y="3200401"/>
            <a:ext cx="15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</a:t>
            </a:r>
          </a:p>
          <a:p>
            <a:pPr algn="ctr"/>
            <a:r>
              <a:rPr lang="en-US" sz="800" dirty="0"/>
              <a:t>S</a:t>
            </a:r>
          </a:p>
          <a:p>
            <a:pPr algn="ctr"/>
            <a:r>
              <a:rPr lang="en-US" sz="800" dirty="0"/>
              <a:t>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01000" y="4724400"/>
            <a:ext cx="2133600" cy="685800"/>
            <a:chOff x="6477000" y="4876800"/>
            <a:chExt cx="2133600" cy="685800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4876800"/>
              <a:ext cx="1905000" cy="415498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Need to add 1 coz X could be of the form 1.xx…xx1.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>
              <a:off x="6477000" y="5084549"/>
              <a:ext cx="228600" cy="478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>
            <a:off x="7084764" y="1598293"/>
            <a:ext cx="1454226" cy="605081"/>
          </a:xfrm>
          <a:custGeom>
            <a:avLst/>
            <a:gdLst>
              <a:gd name="connsiteX0" fmla="*/ 0 w 1454226"/>
              <a:gd name="connsiteY0" fmla="*/ 21188 h 605081"/>
              <a:gd name="connsiteX1" fmla="*/ 958467 w 1454226"/>
              <a:gd name="connsiteY1" fmla="*/ 70763 h 605081"/>
              <a:gd name="connsiteX2" fmla="*/ 1454226 w 1454226"/>
              <a:gd name="connsiteY2" fmla="*/ 605081 h 605081"/>
              <a:gd name="connsiteX3" fmla="*/ 1454226 w 1454226"/>
              <a:gd name="connsiteY3" fmla="*/ 605081 h 6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4226" h="605081">
                <a:moveTo>
                  <a:pt x="0" y="21188"/>
                </a:moveTo>
                <a:cubicBezTo>
                  <a:pt x="358048" y="-2683"/>
                  <a:pt x="716096" y="-26553"/>
                  <a:pt x="958467" y="70763"/>
                </a:cubicBezTo>
                <a:cubicBezTo>
                  <a:pt x="1200838" y="168079"/>
                  <a:pt x="1454226" y="605081"/>
                  <a:pt x="1454226" y="605081"/>
                </a:cubicBezTo>
                <a:lnTo>
                  <a:pt x="1454226" y="605081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ine 6"/>
          <p:cNvSpPr>
            <a:spLocks noChangeShapeType="1"/>
          </p:cNvSpPr>
          <p:nvPr/>
        </p:nvSpPr>
        <p:spPr bwMode="auto">
          <a:xfrm>
            <a:off x="5257800" y="220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5105400" y="18288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0</a:t>
            </a:r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5867401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80"/>
                </a:solidFill>
              </a:rPr>
              <a:t>Note: If on other side of 0, everything is reflected (remains the same except sign bit is 1).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52600" y="1752601"/>
            <a:ext cx="259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Result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∈</a:t>
            </a:r>
            <a:r>
              <a:rPr lang="en-US" sz="1200" dirty="0"/>
              <a:t> [X, Y] where X, Y are the two nearest representable IEEE floating point number.</a:t>
            </a:r>
          </a:p>
        </p:txBody>
      </p:sp>
    </p:spTree>
    <p:extLst>
      <p:ext uri="{BB962C8B-B14F-4D97-AF65-F5344CB8AC3E}">
        <p14:creationId xmlns:p14="http://schemas.microsoft.com/office/powerpoint/2010/main" val="2382808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60066"/>
                </a:solidFill>
              </a:rPr>
              <a:t>Recitation 1 - C Programming and Number Representation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E05496-43CD-4AB4-98AB-90AA18D08F69}" type="slidenum">
              <a:rPr lang="en-US" altLang="en-US" smtClean="0">
                <a:solidFill>
                  <a:srgbClr val="660066"/>
                </a:solidFill>
              </a:rPr>
              <a:pPr eaLnBrk="1" hangingPunct="1"/>
              <a:t>41</a:t>
            </a:fld>
            <a:endParaRPr lang="en-US" altLang="en-US" dirty="0" smtClean="0">
              <a:solidFill>
                <a:srgbClr val="6600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ROUND TO NEAREST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3048001"/>
            <a:ext cx="64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(GUARD == 1)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((ROUND == 1) or (STICKY == 1))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return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the mantissa answer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Must be (ROUND == 0) and (STICKY == 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Invoke IEEE tie breaker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if (LSB, i.e., bit 23 is 1)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return 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the mantissa answer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} else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return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the mantissa answer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the mantissa answer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7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41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65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89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613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37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61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85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09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33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57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281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805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29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53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77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901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25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949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</a:t>
            </a:r>
          </a:p>
          <a:p>
            <a:pPr algn="ctr"/>
            <a:r>
              <a:rPr lang="en-US" sz="1100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473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997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1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045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</a:p>
          <a:p>
            <a:pPr algn="ctr"/>
            <a:r>
              <a:rPr lang="en-US" sz="1100" dirty="0"/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569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2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1702" y="2286001"/>
            <a:ext cx="152400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996633"/>
                </a:solidFill>
              </a:rPr>
              <a:t>2</a:t>
            </a:r>
          </a:p>
          <a:p>
            <a:pPr algn="ctr"/>
            <a:r>
              <a:rPr lang="en-US" sz="1100" dirty="0">
                <a:solidFill>
                  <a:srgbClr val="996633"/>
                </a:solidFill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4102" y="2209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6902" y="2362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0903" y="1905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280702" y="198120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33102" y="198120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85502" y="1981200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96633"/>
                </a:solidFill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5181600"/>
            <a:ext cx="2133600" cy="73866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Only affects mantissa unless Y </a:t>
            </a: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≥ </a:t>
            </a:r>
            <a:r>
              <a:rPr lang="en-US" sz="1400" dirty="0"/>
              <a:t>2. Then have to renormalize.</a:t>
            </a:r>
          </a:p>
        </p:txBody>
      </p:sp>
    </p:spTree>
    <p:extLst>
      <p:ext uri="{BB962C8B-B14F-4D97-AF65-F5344CB8AC3E}">
        <p14:creationId xmlns:p14="http://schemas.microsoft.com/office/powerpoint/2010/main" val="1177266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solutions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3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482263" cy="4331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Q1: Which of the following is a valid, complete C Program?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E09F8-1147-C676-262A-4AEEA261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99" y="2120900"/>
            <a:ext cx="4559300" cy="439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9515D-D849-D7A5-7CDE-3003784CA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99" y="2311400"/>
            <a:ext cx="3797300" cy="4013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FB5BBE-B01E-C132-BDE3-74BF39F96091}"/>
              </a:ext>
            </a:extLst>
          </p:cNvPr>
          <p:cNvCxnSpPr/>
          <p:nvPr/>
        </p:nvCxnSpPr>
        <p:spPr>
          <a:xfrm>
            <a:off x="6213347" y="2232561"/>
            <a:ext cx="0" cy="4298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6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482263" cy="4331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Q1: Which of the following is a valid, complete C Program?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E82731-8325-CC7A-90A6-9569E754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71" y="2109537"/>
            <a:ext cx="3733800" cy="453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8FFED1-2E36-34CB-9BED-719CD5C1E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53" y="2371093"/>
            <a:ext cx="3784600" cy="33147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BC1E4-D7EC-1A8E-130C-AF0150E79D8C}"/>
              </a:ext>
            </a:extLst>
          </p:cNvPr>
          <p:cNvCxnSpPr/>
          <p:nvPr/>
        </p:nvCxnSpPr>
        <p:spPr>
          <a:xfrm>
            <a:off x="6222330" y="2109537"/>
            <a:ext cx="0" cy="4298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918791"/>
          </a:xfrm>
        </p:spPr>
        <p:txBody>
          <a:bodyPr/>
          <a:lstStyle/>
          <a:p>
            <a:r>
              <a:rPr lang="en-US" dirty="0"/>
              <a:t>Q1: Which of the following is a valid, complete C Program?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CORRECT ANSWER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43046-3709-C14E-A54A-E5206981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9642"/>
            <a:ext cx="3733800" cy="4533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01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91209"/>
          </a:xfrm>
        </p:spPr>
        <p:txBody>
          <a:bodyPr/>
          <a:lstStyle/>
          <a:p>
            <a:r>
              <a:rPr lang="en-US" dirty="0"/>
              <a:t>Q1: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4084B-74D6-5819-5139-CFAD7A21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514" y="2076666"/>
            <a:ext cx="5174530" cy="3916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D2BE2-035D-5DE1-9AE0-F4A0D6EA213A}"/>
              </a:ext>
            </a:extLst>
          </p:cNvPr>
          <p:cNvSpPr txBox="1"/>
          <p:nvPr/>
        </p:nvSpPr>
        <p:spPr>
          <a:xfrm>
            <a:off x="7378045" y="1707333"/>
            <a:ext cx="3064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738BC-9DFB-C908-D322-C69AE5579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3124" r="32415" b="5071"/>
          <a:stretch/>
        </p:blipFill>
        <p:spPr>
          <a:xfrm>
            <a:off x="7811024" y="1944200"/>
            <a:ext cx="1450292" cy="40490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41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91209"/>
          </a:xfrm>
        </p:spPr>
        <p:txBody>
          <a:bodyPr/>
          <a:lstStyle/>
          <a:p>
            <a:r>
              <a:rPr lang="en-US" dirty="0"/>
              <a:t>Q2: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E6583-8540-67AD-2828-4B8D03A7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85" y="2045805"/>
            <a:ext cx="3970651" cy="4529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9D2BE2-035D-5DE1-9AE0-F4A0D6EA213A}"/>
              </a:ext>
            </a:extLst>
          </p:cNvPr>
          <p:cNvSpPr txBox="1"/>
          <p:nvPr/>
        </p:nvSpPr>
        <p:spPr>
          <a:xfrm>
            <a:off x="6666322" y="2020110"/>
            <a:ext cx="2573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CORRECT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28946-1904-7A77-688A-9EFD77F79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50" b="38055"/>
          <a:stretch/>
        </p:blipFill>
        <p:spPr>
          <a:xfrm>
            <a:off x="7127581" y="2529952"/>
            <a:ext cx="2362069" cy="6751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91209"/>
          </a:xfrm>
        </p:spPr>
        <p:txBody>
          <a:bodyPr/>
          <a:lstStyle/>
          <a:p>
            <a:r>
              <a:rPr lang="en-US" dirty="0"/>
              <a:t>Q1: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F03C3-98DE-EDB6-EA5B-BA3310D55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697"/>
          <a:stretch/>
        </p:blipFill>
        <p:spPr>
          <a:xfrm>
            <a:off x="2150882" y="1443611"/>
            <a:ext cx="7450339" cy="1780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8B1EC71-B66B-FB1A-1CF9-C5E0564827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6104" y="3584869"/>
                <a:ext cx="7931426" cy="891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To represent 15,000 values you need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15000 ⌉</m:t>
                        </m:r>
                      </m:e>
                    </m:func>
                  </m:oMath>
                </a14:m>
                <a:r>
                  <a:rPr lang="en-US" dirty="0"/>
                  <a:t> = </a:t>
                </a:r>
                <a:r>
                  <a:rPr lang="en-US" b="1" dirty="0">
                    <a:solidFill>
                      <a:srgbClr val="FF0000"/>
                    </a:solidFill>
                  </a:rPr>
                  <a:t>14</a:t>
                </a:r>
                <a:r>
                  <a:rPr lang="en-US" dirty="0"/>
                  <a:t> bits.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8B1EC71-B66B-FB1A-1CF9-C5E056482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04" y="3584869"/>
                <a:ext cx="7931426" cy="891209"/>
              </a:xfrm>
              <a:prstGeom prst="rect">
                <a:avLst/>
              </a:prstGeom>
              <a:blipFill>
                <a:blip r:embed="rId3"/>
                <a:stretch>
                  <a:fillRect l="-691" t="-4795" r="-461"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88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891209"/>
          </a:xfrm>
        </p:spPr>
        <p:txBody>
          <a:bodyPr/>
          <a:lstStyle/>
          <a:p>
            <a:r>
              <a:rPr lang="en-US" dirty="0"/>
              <a:t>Q1: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B452B-95FA-54F2-E30A-202A6063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10"/>
          <a:stretch/>
        </p:blipFill>
        <p:spPr>
          <a:xfrm>
            <a:off x="1967679" y="1443611"/>
            <a:ext cx="7886700" cy="1638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 txBox="1">
            <a:spLocks/>
          </p:cNvSpPr>
          <p:nvPr/>
        </p:nvSpPr>
        <p:spPr>
          <a:xfrm>
            <a:off x="1981201" y="3289635"/>
            <a:ext cx="5745637" cy="511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</a:rPr>
              <a:t>Step 1: Convert from base-3 to base-10.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B5E16B-58E4-8E21-EF8D-113C0F60315D}"/>
                  </a:ext>
                </a:extLst>
              </p:cNvPr>
              <p:cNvSpPr txBox="1"/>
              <p:nvPr/>
            </p:nvSpPr>
            <p:spPr>
              <a:xfrm>
                <a:off x="3429001" y="3801091"/>
                <a:ext cx="4835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2120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+1×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+0×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tabLst>
                    <a:tab pos="687388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=2×27+1×9+2×3+0 ×1</m:t>
                    </m:r>
                  </m:oMath>
                </a14:m>
                <a:endParaRPr lang="en-US" dirty="0"/>
              </a:p>
              <a:p>
                <a:pPr>
                  <a:tabLst>
                    <a:tab pos="687388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69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B5E16B-58E4-8E21-EF8D-113C0F603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3801091"/>
                <a:ext cx="483557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 txBox="1">
            <a:spLocks/>
          </p:cNvSpPr>
          <p:nvPr/>
        </p:nvSpPr>
        <p:spPr>
          <a:xfrm>
            <a:off x="1981201" y="4724422"/>
            <a:ext cx="5745637" cy="511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</a:rPr>
              <a:t>Step 2: Convert from base-10 to base-6.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30639-B98A-6E97-2C52-2471ADA0EB2F}"/>
                  </a:ext>
                </a:extLst>
              </p:cNvPr>
              <p:cNvSpPr txBox="1"/>
              <p:nvPr/>
            </p:nvSpPr>
            <p:spPr>
              <a:xfrm>
                <a:off x="2192689" y="5324586"/>
                <a:ext cx="4893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69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tabLst>
                    <a:tab pos="519113" algn="l"/>
                  </a:tabLst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30639-B98A-6E97-2C52-2471ADA0E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89" y="5324586"/>
                <a:ext cx="4893127" cy="646331"/>
              </a:xfrm>
              <a:prstGeom prst="rect">
                <a:avLst/>
              </a:prstGeom>
              <a:blipFill>
                <a:blip r:embed="rId4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2" y="4947184"/>
            <a:ext cx="2802270" cy="140113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36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Data Types (1/3)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8CA56-765E-40BE-8B25-42CFA36BE706}"/>
              </a:ext>
            </a:extLst>
          </p:cNvPr>
          <p:cNvSpPr txBox="1"/>
          <p:nvPr/>
        </p:nvSpPr>
        <p:spPr>
          <a:xfrm>
            <a:off x="1881336" y="1283054"/>
            <a:ext cx="848186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Every variable must be declared with a data type</a:t>
            </a:r>
          </a:p>
          <a:p>
            <a:pPr marL="800100" lvl="1" indent="-3429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determine the type of data the variable may hold</a:t>
            </a:r>
          </a:p>
          <a:p>
            <a:pPr marL="457200" indent="-4572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Basic data types in C: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C00000"/>
                </a:solidFill>
              </a:rPr>
              <a:t>int</a:t>
            </a:r>
            <a:r>
              <a:rPr lang="en-US" sz="2400" dirty="0"/>
              <a:t>: For integers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4 bytes (in </a:t>
            </a:r>
            <a:r>
              <a:rPr lang="en-US" sz="2000" dirty="0" err="1"/>
              <a:t>sunfire</a:t>
            </a:r>
            <a:r>
              <a:rPr lang="en-US" sz="2000" dirty="0"/>
              <a:t>); -2,147,483,648 (-2</a:t>
            </a:r>
            <a:r>
              <a:rPr lang="en-US" sz="2000" baseline="30000" dirty="0"/>
              <a:t>31</a:t>
            </a:r>
            <a:r>
              <a:rPr lang="en-US" sz="2000" dirty="0"/>
              <a:t>) through +2,147,483,647 (2</a:t>
            </a:r>
            <a:r>
              <a:rPr lang="en-US" sz="2000" baseline="30000" dirty="0"/>
              <a:t>31</a:t>
            </a:r>
            <a:r>
              <a:rPr lang="en-US" sz="2000" dirty="0"/>
              <a:t> – 1)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float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C00000"/>
                </a:solidFill>
              </a:rPr>
              <a:t>double</a:t>
            </a:r>
            <a:r>
              <a:rPr lang="en-US" sz="2400" dirty="0"/>
              <a:t>: For real numbers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4 bytes for float and 8 bytes for double (in </a:t>
            </a:r>
            <a:r>
              <a:rPr lang="en-US" sz="2000" dirty="0" err="1"/>
              <a:t>sunfire</a:t>
            </a:r>
            <a:r>
              <a:rPr lang="en-US" sz="2000" dirty="0"/>
              <a:t>)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Eg</a:t>
            </a:r>
            <a:r>
              <a:rPr lang="en-US" sz="2000" dirty="0"/>
              <a:t>: 12.34, 0.0056, 213.0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May use scientific notation; </a:t>
            </a:r>
            <a:r>
              <a:rPr lang="en-US" sz="2000" dirty="0" err="1"/>
              <a:t>eg</a:t>
            </a:r>
            <a:r>
              <a:rPr lang="en-US" sz="2000" dirty="0"/>
              <a:t>: 1.5e-2 and 15.0E-3 both refer to 0.015; 12e+4 and 1.2E+5 both refer to 120000.0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char</a:t>
            </a:r>
            <a:r>
              <a:rPr lang="en-US" sz="2400" dirty="0"/>
              <a:t>: For characters 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Enclosed in a pair of single quotes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Eg</a:t>
            </a:r>
            <a:r>
              <a:rPr lang="en-US" sz="2000" dirty="0"/>
              <a:t>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'z'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'2'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'*'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'\n’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C3C94-4290-4CE5-9E0C-E40249EB2F36}"/>
              </a:ext>
            </a:extLst>
          </p:cNvPr>
          <p:cNvSpPr txBox="1"/>
          <p:nvPr/>
        </p:nvSpPr>
        <p:spPr>
          <a:xfrm>
            <a:off x="6569410" y="751344"/>
            <a:ext cx="2928551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SG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miles, </a:t>
            </a:r>
            <a:r>
              <a:rPr lang="en-SG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kms</a:t>
            </a:r>
            <a:r>
              <a:rPr lang="en-SG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F5DB99-BE6E-4C96-BD71-1854534F24FC}"/>
              </a:ext>
            </a:extLst>
          </p:cNvPr>
          <p:cNvSpPr/>
          <p:nvPr/>
        </p:nvSpPr>
        <p:spPr>
          <a:xfrm>
            <a:off x="6577914" y="777307"/>
            <a:ext cx="864973" cy="400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A0209-756B-4FDD-8144-8B43596B3E9C}"/>
              </a:ext>
            </a:extLst>
          </p:cNvPr>
          <p:cNvSpPr txBox="1"/>
          <p:nvPr/>
        </p:nvSpPr>
        <p:spPr>
          <a:xfrm>
            <a:off x="8230056" y="2687739"/>
            <a:ext cx="10033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90488" lvl="1" algn="ctr">
              <a:tabLst>
                <a:tab pos="36195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en-SG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1DBDD6CF-4415-4C12-BC59-527F225E173A}"/>
              </a:ext>
            </a:extLst>
          </p:cNvPr>
          <p:cNvSpPr/>
          <p:nvPr/>
        </p:nvSpPr>
        <p:spPr>
          <a:xfrm>
            <a:off x="8230057" y="2386138"/>
            <a:ext cx="938127" cy="361826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Python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6624D-7146-433E-A4BC-2EA14523DA13}"/>
              </a:ext>
            </a:extLst>
          </p:cNvPr>
          <p:cNvSpPr txBox="1"/>
          <p:nvPr/>
        </p:nvSpPr>
        <p:spPr>
          <a:xfrm>
            <a:off x="8230056" y="3793322"/>
            <a:ext cx="10033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90488" lvl="1" algn="ctr">
              <a:tabLst>
                <a:tab pos="36195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float</a:t>
            </a:r>
            <a:endParaRPr lang="en-SG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8211A5DC-9ABC-48A7-9D48-A92D0711F71B}"/>
              </a:ext>
            </a:extLst>
          </p:cNvPr>
          <p:cNvSpPr/>
          <p:nvPr/>
        </p:nvSpPr>
        <p:spPr>
          <a:xfrm>
            <a:off x="8230057" y="3491721"/>
            <a:ext cx="938127" cy="361826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Python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A7CF8A-F68B-4E25-826F-872125BA807E}"/>
              </a:ext>
            </a:extLst>
          </p:cNvPr>
          <p:cNvSpPr txBox="1"/>
          <p:nvPr/>
        </p:nvSpPr>
        <p:spPr>
          <a:xfrm>
            <a:off x="8230056" y="6046431"/>
            <a:ext cx="10033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90488" lvl="1" algn="ctr">
              <a:tabLst>
                <a:tab pos="36195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SG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AB3ED388-805C-4AB3-9C3A-FB08E94EF454}"/>
              </a:ext>
            </a:extLst>
          </p:cNvPr>
          <p:cNvSpPr/>
          <p:nvPr/>
        </p:nvSpPr>
        <p:spPr>
          <a:xfrm>
            <a:off x="8230057" y="5744830"/>
            <a:ext cx="938127" cy="361826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Python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47DAC9-5016-47ED-8218-6233F404A3FD}"/>
              </a:ext>
            </a:extLst>
          </p:cNvPr>
          <p:cNvSpPr txBox="1"/>
          <p:nvPr/>
        </p:nvSpPr>
        <p:spPr>
          <a:xfrm>
            <a:off x="9296628" y="2687739"/>
            <a:ext cx="119501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90488" lvl="1" algn="ctr">
              <a:tabLst>
                <a:tab pos="36195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number</a:t>
            </a:r>
            <a:endParaRPr lang="en-SG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: Single Corner Snipped 26">
            <a:extLst>
              <a:ext uri="{FF2B5EF4-FFF2-40B4-BE49-F238E27FC236}">
                <a16:creationId xmlns:a16="http://schemas.microsoft.com/office/drawing/2014/main" id="{EDB3DE1A-B383-43DE-934B-B86E13408351}"/>
              </a:ext>
            </a:extLst>
          </p:cNvPr>
          <p:cNvSpPr/>
          <p:nvPr/>
        </p:nvSpPr>
        <p:spPr>
          <a:xfrm>
            <a:off x="9296629" y="2386138"/>
            <a:ext cx="938127" cy="361826"/>
          </a:xfrm>
          <a:prstGeom prst="snip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JS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961DA7-E5E8-4A06-86FA-4F7CEA127E68}"/>
              </a:ext>
            </a:extLst>
          </p:cNvPr>
          <p:cNvSpPr txBox="1"/>
          <p:nvPr/>
        </p:nvSpPr>
        <p:spPr>
          <a:xfrm>
            <a:off x="9296628" y="3793322"/>
            <a:ext cx="119501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90488" lvl="1" algn="ctr">
              <a:tabLst>
                <a:tab pos="36195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number</a:t>
            </a:r>
            <a:endParaRPr lang="en-SG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9FD85DB0-B291-4307-86D0-A4AD150F47BB}"/>
              </a:ext>
            </a:extLst>
          </p:cNvPr>
          <p:cNvSpPr/>
          <p:nvPr/>
        </p:nvSpPr>
        <p:spPr>
          <a:xfrm>
            <a:off x="9296629" y="3491721"/>
            <a:ext cx="938127" cy="361826"/>
          </a:xfrm>
          <a:prstGeom prst="snip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JS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C5BAF7-8681-45CA-B9B0-689D900D7BE8}"/>
              </a:ext>
            </a:extLst>
          </p:cNvPr>
          <p:cNvSpPr txBox="1"/>
          <p:nvPr/>
        </p:nvSpPr>
        <p:spPr>
          <a:xfrm>
            <a:off x="9296628" y="6046431"/>
            <a:ext cx="119501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90488" lvl="1" algn="ctr">
              <a:tabLst>
                <a:tab pos="361950" algn="l"/>
              </a:tabLst>
              <a:defRPr/>
            </a:pP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endParaRPr lang="en-SG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Rectangle: Single Corner Snipped 30">
            <a:extLst>
              <a:ext uri="{FF2B5EF4-FFF2-40B4-BE49-F238E27FC236}">
                <a16:creationId xmlns:a16="http://schemas.microsoft.com/office/drawing/2014/main" id="{E6F11947-E616-4CE3-B864-12D4520B65EE}"/>
              </a:ext>
            </a:extLst>
          </p:cNvPr>
          <p:cNvSpPr/>
          <p:nvPr/>
        </p:nvSpPr>
        <p:spPr>
          <a:xfrm>
            <a:off x="9296629" y="5744830"/>
            <a:ext cx="938127" cy="361826"/>
          </a:xfrm>
          <a:prstGeom prst="snip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bg1"/>
                </a:solidFill>
              </a:rPr>
              <a:t>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3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379457"/>
            <a:ext cx="8229600" cy="115153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mbria Math" panose="02040503050406030204" pitchFamily="18" charset="0"/>
              </a:rPr>
              <a:t>Remember: 2’s complement is a REPRESENTATION, not an OPERATION.</a:t>
            </a:r>
          </a:p>
          <a:p>
            <a:r>
              <a:rPr lang="en-US" sz="2000" dirty="0">
                <a:latin typeface="Cambria Math" panose="02040503050406030204" pitchFamily="18" charset="0"/>
              </a:rPr>
              <a:t>You perform the “invert everything and plus 1” operation only when converting from positive to negative and vice-versa.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15257-3C65-CBFF-F1C5-055EFEB8F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75"/>
          <a:stretch/>
        </p:blipFill>
        <p:spPr>
          <a:xfrm>
            <a:off x="2310026" y="1533145"/>
            <a:ext cx="6889750" cy="1517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5B93C3-AB95-8FF2-BC5E-1713794F3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8051" y="4540138"/>
                <a:ext cx="3041257" cy="513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Answer: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𝟎𝟏𝟎𝟎𝟏𝟎𝟏𝟎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sz="2000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5B93C3-AB95-8FF2-BC5E-1713794F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51" y="4540138"/>
                <a:ext cx="3041257" cy="513211"/>
              </a:xfrm>
              <a:prstGeom prst="rect">
                <a:avLst/>
              </a:prstGeom>
              <a:blipFill>
                <a:blip r:embed="rId3"/>
                <a:stretch>
                  <a:fillRect l="-2605" t="-83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54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C71-B66B-FB1A-1CF9-C5E05648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319477"/>
            <a:ext cx="8229600" cy="59375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mbria Math" panose="02040503050406030204" pitchFamily="18" charset="0"/>
              </a:rPr>
              <a:t>Here we are negating 01001010</a:t>
            </a:r>
            <a:r>
              <a:rPr lang="en-US" sz="2000" baseline="-25000" dirty="0">
                <a:latin typeface="Cambria Math" panose="02040503050406030204" pitchFamily="18" charset="0"/>
              </a:rPr>
              <a:t>2</a:t>
            </a:r>
            <a:r>
              <a:rPr lang="en-US" sz="2000" dirty="0">
                <a:latin typeface="Cambria Math" panose="02040503050406030204" pitchFamily="18" charset="0"/>
              </a:rPr>
              <a:t> . So we invert everything and add 1.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B93C3-AB95-8FF2-BC5E-1713794F3E8E}"/>
              </a:ext>
            </a:extLst>
          </p:cNvPr>
          <p:cNvSpPr txBox="1">
            <a:spLocks/>
          </p:cNvSpPr>
          <p:nvPr/>
        </p:nvSpPr>
        <p:spPr>
          <a:xfrm>
            <a:off x="2800220" y="3805790"/>
            <a:ext cx="3314635" cy="51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latin typeface="Cambria Math" panose="02040503050406030204" pitchFamily="18" charset="0"/>
              </a:rPr>
              <a:t>Invert everything: 10110101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36EF4-89BE-7CBD-83D3-BE0039C2B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9" b="43971"/>
          <a:stretch/>
        </p:blipFill>
        <p:spPr>
          <a:xfrm>
            <a:off x="2101850" y="1524000"/>
            <a:ext cx="6756204" cy="156485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BEE6E8-F007-E77C-39E0-860C72925D75}"/>
              </a:ext>
            </a:extLst>
          </p:cNvPr>
          <p:cNvSpPr txBox="1">
            <a:spLocks/>
          </p:cNvSpPr>
          <p:nvPr/>
        </p:nvSpPr>
        <p:spPr>
          <a:xfrm>
            <a:off x="2800219" y="4245105"/>
            <a:ext cx="3842536" cy="51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latin typeface="Cambria Math" panose="02040503050406030204" pitchFamily="18" charset="0"/>
              </a:rPr>
              <a:t>Add one: 10110110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BEE6E8-F007-E77C-39E0-860C72925D75}"/>
              </a:ext>
            </a:extLst>
          </p:cNvPr>
          <p:cNvSpPr txBox="1">
            <a:spLocks/>
          </p:cNvSpPr>
          <p:nvPr/>
        </p:nvSpPr>
        <p:spPr>
          <a:xfrm>
            <a:off x="2800219" y="4884335"/>
            <a:ext cx="3842536" cy="5132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dirty="0">
                <a:latin typeface="Cambria Math" panose="02040503050406030204" pitchFamily="18" charset="0"/>
              </a:rPr>
              <a:t>Answer: </a:t>
            </a:r>
            <a:r>
              <a:rPr lang="en-US" sz="2800" dirty="0">
                <a:solidFill>
                  <a:srgbClr val="C00000"/>
                </a:solidFill>
                <a:latin typeface="Cambria Math" panose="02040503050406030204" pitchFamily="18" charset="0"/>
              </a:rPr>
              <a:t>10110110</a:t>
            </a:r>
            <a:r>
              <a:rPr lang="en-US" sz="2800" baseline="-25000" dirty="0">
                <a:solidFill>
                  <a:srgbClr val="C00000"/>
                </a:solidFill>
                <a:latin typeface="Cambria Math" panose="02040503050406030204" pitchFamily="18" charset="0"/>
              </a:rPr>
              <a:t>2s</a:t>
            </a:r>
            <a:endParaRPr lang="en-US" sz="2800" dirty="0">
              <a:solidFill>
                <a:srgbClr val="C00000"/>
              </a:solidFill>
              <a:latin typeface="Cambria Math" panose="020405030504060302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84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8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F2821-8DEB-41A9-80BF-7F7AB9C47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59"/>
          <a:stretch/>
        </p:blipFill>
        <p:spPr>
          <a:xfrm>
            <a:off x="2377362" y="1344889"/>
            <a:ext cx="7120598" cy="171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4392" y="3228680"/>
            <a:ext cx="285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800" dirty="0">
                <a:latin typeface="Lucida Sans Typewriter" panose="020B0509030504030204" pitchFamily="49" charset="0"/>
              </a:rPr>
              <a:t>	00110011</a:t>
            </a:r>
          </a:p>
          <a:p>
            <a:pPr>
              <a:tabLst>
                <a:tab pos="341313" algn="l"/>
              </a:tabLst>
            </a:pPr>
            <a:r>
              <a:rPr lang="en-US" sz="2800" dirty="0">
                <a:latin typeface="Lucida Sans Typewriter" panose="020B0509030504030204" pitchFamily="49" charset="0"/>
              </a:rPr>
              <a:t>+	00101010</a:t>
            </a:r>
          </a:p>
          <a:p>
            <a:pPr>
              <a:tabLst>
                <a:tab pos="341313" algn="l"/>
              </a:tabLst>
            </a:pPr>
            <a:r>
              <a:rPr lang="en-US" sz="2800" dirty="0">
                <a:latin typeface="Lucida Sans Typewriter" panose="020B0509030504030204" pitchFamily="49" charset="0"/>
              </a:rPr>
              <a:t>----------</a:t>
            </a:r>
          </a:p>
          <a:p>
            <a:pPr>
              <a:tabLst>
                <a:tab pos="341313" algn="l"/>
              </a:tabLst>
            </a:pPr>
            <a:r>
              <a:rPr lang="en-US" sz="2800" dirty="0">
                <a:latin typeface="Lucida Sans Typewriter" panose="020B0509030504030204" pitchFamily="49" charset="0"/>
              </a:rPr>
              <a:t>	01011101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BEE6E8-F007-E77C-39E0-860C72925D75}"/>
              </a:ext>
            </a:extLst>
          </p:cNvPr>
          <p:cNvSpPr txBox="1">
            <a:spLocks/>
          </p:cNvSpPr>
          <p:nvPr/>
        </p:nvSpPr>
        <p:spPr>
          <a:xfrm>
            <a:off x="3230492" y="5211708"/>
            <a:ext cx="3121540" cy="513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dirty="0">
                <a:latin typeface="Cambria Math" panose="02040503050406030204" pitchFamily="18" charset="0"/>
              </a:rPr>
              <a:t>Answer: </a:t>
            </a:r>
            <a:r>
              <a:rPr lang="en-US" sz="2800" dirty="0" err="1">
                <a:solidFill>
                  <a:srgbClr val="C00000"/>
                </a:solidFill>
                <a:latin typeface="Cambria Math" panose="02040503050406030204" pitchFamily="18" charset="0"/>
              </a:rPr>
              <a:t>01011101</a:t>
            </a:r>
            <a:r>
              <a:rPr lang="en-US" sz="2800" baseline="-25000" dirty="0" err="1">
                <a:solidFill>
                  <a:srgbClr val="C00000"/>
                </a:solidFill>
                <a:latin typeface="Cambria Math" panose="02040503050406030204" pitchFamily="18" charset="0"/>
              </a:rPr>
              <a:t>2s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BEE6E8-F007-E77C-39E0-860C72925D75}"/>
              </a:ext>
            </a:extLst>
          </p:cNvPr>
          <p:cNvSpPr txBox="1">
            <a:spLocks/>
          </p:cNvSpPr>
          <p:nvPr/>
        </p:nvSpPr>
        <p:spPr>
          <a:xfrm>
            <a:off x="7056748" y="5211708"/>
            <a:ext cx="3050420" cy="51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</a:rPr>
              <a:t>Check: 51 + 42 = 93.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6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61A0-9A7C-7DDD-BF12-DB137AC5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72B3-41DA-0054-AA19-EAC15959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CB6574-3A59-5306-1179-083E35D9025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981200" y="3201509"/>
                <a:ext cx="7616858" cy="457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00110011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00101010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0011011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+(−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00101010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CB6574-3A59-5306-1179-083E35D90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981200" y="3201509"/>
                <a:ext cx="7616858" cy="457200"/>
              </a:xfr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63A9B8-C620-C31A-30EB-DDB2F7F2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5" b="45442"/>
          <a:stretch/>
        </p:blipFill>
        <p:spPr>
          <a:xfrm>
            <a:off x="1981201" y="1419157"/>
            <a:ext cx="7086599" cy="160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C7486F-F1DA-F360-A4DE-0CDE83918D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3658710"/>
                <a:ext cx="8229600" cy="8337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sz="2000" dirty="0"/>
                  <a:t>We need to find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00101010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. To do this we invert all the bits. Thus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00101010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11010101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C7486F-F1DA-F360-A4DE-0CDE8391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8710"/>
                <a:ext cx="8229600" cy="833717"/>
              </a:xfrm>
              <a:prstGeom prst="rect">
                <a:avLst/>
              </a:prstGeom>
              <a:blipFill>
                <a:blip r:embed="rId4"/>
                <a:stretch>
                  <a:fillRect l="-741"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ACB6574-3A59-5306-1179-083E35D902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4720792"/>
                <a:ext cx="7187938" cy="84102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00110011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00101010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00110011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11010101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sz="2000" dirty="0"/>
                  <a:t>= </a:t>
                </a:r>
                <a:r>
                  <a:rPr lang="en-US" sz="2000" dirty="0">
                    <a:solidFill>
                      <a:srgbClr val="C00000"/>
                    </a:solidFill>
                  </a:rPr>
                  <a:t>1</a:t>
                </a:r>
                <a:r>
                  <a:rPr lang="en-US" sz="2000" dirty="0"/>
                  <a:t> 00001000 = (add carry-out 1 to 00001000) 0000 1001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ACB6574-3A59-5306-1179-083E35D9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720792"/>
                <a:ext cx="7187938" cy="841023"/>
              </a:xfrm>
              <a:prstGeom prst="rect">
                <a:avLst/>
              </a:prstGeom>
              <a:blipFill>
                <a:blip r:embed="rId5"/>
                <a:stretch>
                  <a:fillRect l="-848" t="-289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BEE6E8-F007-E77C-39E0-860C72925D75}"/>
              </a:ext>
            </a:extLst>
          </p:cNvPr>
          <p:cNvSpPr txBox="1">
            <a:spLocks/>
          </p:cNvSpPr>
          <p:nvPr/>
        </p:nvSpPr>
        <p:spPr>
          <a:xfrm>
            <a:off x="2292462" y="5790180"/>
            <a:ext cx="3121540" cy="513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dirty="0">
                <a:latin typeface="Cambria Math" panose="02040503050406030204" pitchFamily="18" charset="0"/>
              </a:rPr>
              <a:t>Answer: </a:t>
            </a:r>
            <a:r>
              <a:rPr lang="en-US" sz="2800" dirty="0" err="1">
                <a:solidFill>
                  <a:srgbClr val="C00000"/>
                </a:solidFill>
                <a:latin typeface="Cambria Math" panose="02040503050406030204" pitchFamily="18" charset="0"/>
              </a:rPr>
              <a:t>00001001</a:t>
            </a:r>
            <a:r>
              <a:rPr lang="en-US" sz="2800" baseline="-25000" dirty="0" err="1">
                <a:solidFill>
                  <a:srgbClr val="C00000"/>
                </a:solidFill>
                <a:latin typeface="Cambria Math" panose="02040503050406030204" pitchFamily="18" charset="0"/>
              </a:rPr>
              <a:t>1s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BEE6E8-F007-E77C-39E0-860C72925D75}"/>
              </a:ext>
            </a:extLst>
          </p:cNvPr>
          <p:cNvSpPr txBox="1">
            <a:spLocks/>
          </p:cNvSpPr>
          <p:nvPr/>
        </p:nvSpPr>
        <p:spPr>
          <a:xfrm>
            <a:off x="6118718" y="5790180"/>
            <a:ext cx="3050420" cy="51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</a:rPr>
              <a:t>Check: 51 - 42 = 9.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38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62B494-B984-5D2F-D6D6-D71CD5BF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301590"/>
            <a:ext cx="8229600" cy="904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ambria Math" panose="02040503050406030204" pitchFamily="18" charset="0"/>
              </a:rPr>
              <a:t>Excess-100 means that we add 100 to the number we want to represent in binary. I.e. if we wanted to represent </a:t>
            </a:r>
            <a:r>
              <a:rPr lang="en-US" sz="1800" i="1" dirty="0">
                <a:latin typeface="Cambria Math" panose="02040503050406030204" pitchFamily="18" charset="0"/>
              </a:rPr>
              <a:t>x</a:t>
            </a:r>
            <a:r>
              <a:rPr lang="en-US" sz="1800" dirty="0">
                <a:latin typeface="Cambria Math" panose="02040503050406030204" pitchFamily="18" charset="0"/>
              </a:rPr>
              <a:t> in excess-100, we would represent </a:t>
            </a:r>
            <a:r>
              <a:rPr lang="en-US" sz="1800" i="1" dirty="0">
                <a:latin typeface="Cambria Math" panose="02040503050406030204" pitchFamily="18" charset="0"/>
              </a:rPr>
              <a:t>x+100</a:t>
            </a:r>
            <a:r>
              <a:rPr lang="en-US" sz="1800" dirty="0">
                <a:latin typeface="Cambria Math" panose="02040503050406030204" pitchFamily="18" charset="0"/>
              </a:rPr>
              <a:t> in binary.</a:t>
            </a:r>
          </a:p>
          <a:p>
            <a:endParaRPr lang="en-US" sz="180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657884-D8F2-12DF-3216-1CA595889C76}"/>
              </a:ext>
            </a:extLst>
          </p:cNvPr>
          <p:cNvSpPr txBox="1">
            <a:spLocks/>
          </p:cNvSpPr>
          <p:nvPr/>
        </p:nvSpPr>
        <p:spPr>
          <a:xfrm>
            <a:off x="1981200" y="4194048"/>
            <a:ext cx="8229600" cy="90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latin typeface="Cambria Math" panose="02040503050406030204" pitchFamily="18" charset="0"/>
              </a:rPr>
              <a:t>Smallest number you can represent in 8-bit binary is 00000000</a:t>
            </a:r>
            <a:r>
              <a:rPr lang="en-US" sz="1800" baseline="-25000" dirty="0">
                <a:latin typeface="Cambria Math" panose="02040503050406030204" pitchFamily="18" charset="0"/>
              </a:rPr>
              <a:t>2 </a:t>
            </a:r>
            <a:r>
              <a:rPr lang="en-US" sz="1800" dirty="0">
                <a:latin typeface="Cambria Math" panose="02040503050406030204" pitchFamily="18" charset="0"/>
              </a:rPr>
              <a:t>= 0. Therefore the most negative value </a:t>
            </a:r>
            <a:r>
              <a:rPr lang="en-US" sz="1800" i="1" dirty="0">
                <a:latin typeface="Cambria Math" panose="02040503050406030204" pitchFamily="18" charset="0"/>
              </a:rPr>
              <a:t>x</a:t>
            </a:r>
            <a:r>
              <a:rPr lang="en-US" sz="1800" dirty="0">
                <a:latin typeface="Cambria Math" panose="02040503050406030204" pitchFamily="18" charset="0"/>
              </a:rPr>
              <a:t> that you can represent is </a:t>
            </a:r>
            <a:r>
              <a:rPr lang="en-US" sz="1800" i="1" dirty="0">
                <a:latin typeface="Cambria Math" panose="02040503050406030204" pitchFamily="18" charset="0"/>
              </a:rPr>
              <a:t>x + 100 = 0</a:t>
            </a:r>
            <a:r>
              <a:rPr lang="en-US" sz="1800" dirty="0">
                <a:latin typeface="Cambria Math" panose="02040503050406030204" pitchFamily="18" charset="0"/>
              </a:rPr>
              <a:t>, or </a:t>
            </a:r>
            <a:r>
              <a:rPr lang="en-US" sz="1800" i="1" dirty="0">
                <a:latin typeface="Cambria Math" panose="02040503050406030204" pitchFamily="18" charset="0"/>
              </a:rPr>
              <a:t>x=-100</a:t>
            </a:r>
            <a:r>
              <a:rPr lang="en-US" sz="1800" dirty="0">
                <a:latin typeface="Cambria Math" panose="02040503050406030204" pitchFamily="18" charset="0"/>
              </a:rPr>
              <a:t>.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BBF018-6B30-0991-48B4-782010FB9775}"/>
              </a:ext>
            </a:extLst>
          </p:cNvPr>
          <p:cNvSpPr txBox="1">
            <a:spLocks/>
          </p:cNvSpPr>
          <p:nvPr/>
        </p:nvSpPr>
        <p:spPr>
          <a:xfrm>
            <a:off x="1981200" y="4881676"/>
            <a:ext cx="8229600" cy="568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latin typeface="Cambria Math" panose="02040503050406030204" pitchFamily="18" charset="0"/>
              </a:rPr>
              <a:t>The number of negative values is then -100 to -1, which is </a:t>
            </a:r>
            <a:r>
              <a:rPr lang="en-US" sz="1800" dirty="0">
                <a:solidFill>
                  <a:srgbClr val="C00000"/>
                </a:solidFill>
                <a:latin typeface="Cambria Math" panose="02040503050406030204" pitchFamily="18" charset="0"/>
              </a:rPr>
              <a:t>100 negative values</a:t>
            </a:r>
            <a:r>
              <a:rPr lang="en-US" sz="1800" dirty="0">
                <a:latin typeface="Cambria Math" panose="02040503050406030204" pitchFamily="18" charset="0"/>
              </a:rPr>
              <a:t>.</a:t>
            </a: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7B756-D452-FC87-2855-D81CB7BB9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23"/>
          <a:stretch/>
        </p:blipFill>
        <p:spPr>
          <a:xfrm>
            <a:off x="2171110" y="1331191"/>
            <a:ext cx="6243883" cy="17364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30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5F7A-57F3-EC77-CFDF-7B390AA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Systems Quiz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323E-91C5-A3E5-67F7-3DB6E417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C239A-DDFF-F599-F2A3-8E190E808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7" b="42088"/>
          <a:stretch/>
        </p:blipFill>
        <p:spPr>
          <a:xfrm>
            <a:off x="1981200" y="1265557"/>
            <a:ext cx="5076334" cy="1336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5D6147-BBFA-50CD-1625-805FA25227D0}"/>
                  </a:ext>
                </a:extLst>
              </p:cNvPr>
              <p:cNvSpPr txBox="1"/>
              <p:nvPr/>
            </p:nvSpPr>
            <p:spPr>
              <a:xfrm>
                <a:off x="2118359" y="2661029"/>
                <a:ext cx="80924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12.5625 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+1×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+0×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+0×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+1×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+0×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+0 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+1×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1100.1001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5D6147-BBFA-50CD-1625-805FA2522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59" y="2661029"/>
                <a:ext cx="8092440" cy="584775"/>
              </a:xfrm>
              <a:prstGeom prst="rect">
                <a:avLst/>
              </a:prstGeom>
              <a:blipFill>
                <a:blip r:embed="rId4"/>
                <a:stretch>
                  <a:fillRect l="-377" t="-3158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6F81A9-3003-D966-0BAF-A70322B77D47}"/>
                  </a:ext>
                </a:extLst>
              </p:cNvPr>
              <p:cNvSpPr txBox="1"/>
              <p:nvPr/>
            </p:nvSpPr>
            <p:spPr>
              <a:xfrm>
                <a:off x="2118360" y="3220860"/>
                <a:ext cx="4258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Normalize: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1100.1001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1001001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6F81A9-3003-D966-0BAF-A70322B77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220860"/>
                <a:ext cx="4258056" cy="338554"/>
              </a:xfrm>
              <a:prstGeom prst="rect">
                <a:avLst/>
              </a:prstGeom>
              <a:blipFill>
                <a:blip r:embed="rId5"/>
                <a:stretch>
                  <a:fillRect l="-86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DFF6A-9260-18C6-9A8D-65ACC0D92572}"/>
                  </a:ext>
                </a:extLst>
              </p:cNvPr>
              <p:cNvSpPr txBox="1"/>
              <p:nvPr/>
            </p:nvSpPr>
            <p:spPr>
              <a:xfrm>
                <a:off x="2118360" y="3564857"/>
                <a:ext cx="51465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Exponent: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3+127=130=128+2=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10000010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DFF6A-9260-18C6-9A8D-65ACC0D92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564857"/>
                <a:ext cx="5146565" cy="338554"/>
              </a:xfrm>
              <a:prstGeom prst="rect">
                <a:avLst/>
              </a:prstGeom>
              <a:blipFill>
                <a:blip r:embed="rId6"/>
                <a:stretch>
                  <a:fillRect l="-71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734507" y="3996889"/>
            <a:ext cx="8119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5D6147-BBFA-50CD-1625-805FA25227D0}"/>
                  </a:ext>
                </a:extLst>
              </p:cNvPr>
              <p:cNvSpPr txBox="1"/>
              <p:nvPr/>
            </p:nvSpPr>
            <p:spPr>
              <a:xfrm>
                <a:off x="2118359" y="4078027"/>
                <a:ext cx="80924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Mantissa: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1.1001001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. We drop the leading 1 (hidden bit), giving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1001001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5D6147-BBFA-50CD-1625-805FA2522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59" y="4078027"/>
                <a:ext cx="8092440" cy="338554"/>
              </a:xfrm>
              <a:prstGeom prst="rect">
                <a:avLst/>
              </a:prstGeom>
              <a:blipFill>
                <a:blip r:embed="rId7"/>
                <a:stretch>
                  <a:fillRect l="-37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F81A9-3003-D966-0BAF-A70322B77D47}"/>
                  </a:ext>
                </a:extLst>
              </p:cNvPr>
              <p:cNvSpPr txBox="1"/>
              <p:nvPr/>
            </p:nvSpPr>
            <p:spPr>
              <a:xfrm>
                <a:off x="4247389" y="4340886"/>
                <a:ext cx="45434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Pad to 23 bits: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10010010000000000000000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F81A9-3003-D966-0BAF-A70322B77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89" y="4340886"/>
                <a:ext cx="4543425" cy="338554"/>
              </a:xfrm>
              <a:prstGeom prst="rect">
                <a:avLst/>
              </a:prstGeom>
              <a:blipFill>
                <a:blip r:embed="rId8"/>
                <a:stretch>
                  <a:fillRect l="-80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9DFF6A-9260-18C6-9A8D-65ACC0D92572}"/>
                  </a:ext>
                </a:extLst>
              </p:cNvPr>
              <p:cNvSpPr txBox="1"/>
              <p:nvPr/>
            </p:nvSpPr>
            <p:spPr>
              <a:xfrm>
                <a:off x="2118361" y="4689771"/>
                <a:ext cx="809243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Sign bit: 0 (since positive).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Put sign bit + exponent bits + mantissa bits together: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0 10000010 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10010010000000000000000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9DFF6A-9260-18C6-9A8D-65ACC0D92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4689771"/>
                <a:ext cx="8092439" cy="1138773"/>
              </a:xfrm>
              <a:prstGeom prst="rect">
                <a:avLst/>
              </a:prstGeom>
              <a:blipFill>
                <a:blip r:embed="rId9"/>
                <a:stretch>
                  <a:fillRect l="-452" t="-1604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B0B7E4-610C-7782-8345-F02A566F0010}"/>
                  </a:ext>
                </a:extLst>
              </p:cNvPr>
              <p:cNvSpPr txBox="1"/>
              <p:nvPr/>
            </p:nvSpPr>
            <p:spPr>
              <a:xfrm>
                <a:off x="2118361" y="5828543"/>
                <a:ext cx="8092439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Split into groups of 4 bits: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1001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0000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B0B7E4-610C-7782-8345-F02A566F0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5828543"/>
                <a:ext cx="8092439" cy="362984"/>
              </a:xfrm>
              <a:prstGeom prst="rect">
                <a:avLst/>
              </a:prstGeom>
              <a:blipFill>
                <a:blip r:embed="rId10"/>
                <a:stretch>
                  <a:fillRect l="-45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2FC4F-BD09-ADD0-1EA3-1A202FA9A7E2}"/>
                  </a:ext>
                </a:extLst>
              </p:cNvPr>
              <p:cNvSpPr txBox="1"/>
              <p:nvPr/>
            </p:nvSpPr>
            <p:spPr>
              <a:xfrm>
                <a:off x="2118359" y="6300502"/>
                <a:ext cx="3827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Translate to hex: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2FC4F-BD09-ADD0-1EA3-1A202FA9A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59" y="6300502"/>
                <a:ext cx="3827516" cy="369332"/>
              </a:xfrm>
              <a:prstGeom prst="rect">
                <a:avLst/>
              </a:prstGeom>
              <a:blipFill>
                <a:blip r:embed="rId11"/>
                <a:stretch>
                  <a:fillRect l="-79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5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SETS </a:t>
            </a:r>
            <a:r>
              <a:rPr lang="en-US" dirty="0"/>
              <a:t>questions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9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4953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Data Types (2/3)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8CA56-765E-40BE-8B25-42CFA36BE706}"/>
              </a:ext>
            </a:extLst>
          </p:cNvPr>
          <p:cNvSpPr txBox="1"/>
          <p:nvPr/>
        </p:nvSpPr>
        <p:spPr>
          <a:xfrm>
            <a:off x="1879600" y="1283054"/>
            <a:ext cx="8605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A programming language can be </a:t>
            </a:r>
            <a:r>
              <a:rPr lang="en-US" sz="2600" dirty="0">
                <a:solidFill>
                  <a:srgbClr val="C00000"/>
                </a:solidFill>
              </a:rPr>
              <a:t>strongly typed </a:t>
            </a:r>
            <a:r>
              <a:rPr lang="en-US" sz="2600" dirty="0"/>
              <a:t>or </a:t>
            </a:r>
            <a:r>
              <a:rPr lang="en-US" sz="2600" dirty="0">
                <a:solidFill>
                  <a:srgbClr val="C00000"/>
                </a:solidFill>
              </a:rPr>
              <a:t>weakly typed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Strongly typed: every variable to be declared with a data type. (C: </a:t>
            </a: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count; char grade;</a:t>
            </a:r>
            <a:r>
              <a:rPr lang="en-US" sz="2400" dirty="0"/>
              <a:t> </a:t>
            </a:r>
            <a:r>
              <a:rPr lang="en-US" sz="2200" dirty="0"/>
              <a:t>)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Weakly typed: the type depends on how the variable is used (JavaScript: </a:t>
            </a: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count; </a:t>
            </a: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grade;</a:t>
            </a:r>
            <a:r>
              <a:rPr lang="en-US" sz="2200" dirty="0"/>
              <a:t>)</a:t>
            </a:r>
          </a:p>
          <a:p>
            <a:pPr marL="800100" lvl="1" indent="-3429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The above is just a simple explanation. 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Much subtleties and many views and even different definitions. Other aspects include static/dynamic type checking, safe type checking, type conversions, etc.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Eg</a:t>
            </a:r>
            <a:r>
              <a:rPr lang="en-US" sz="2000" dirty="0"/>
              <a:t>: Java, Pascal and C are strongly typed languages. But Java /Pascal are more strongly typed than C, as C supports implicit type conversions and allows pointer values to be explicitly cast.</a:t>
            </a:r>
          </a:p>
          <a:p>
            <a:pPr marL="1257300" lvl="2" indent="-34290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One fun video: </a:t>
            </a:r>
            <a:r>
              <a:rPr lang="en-US" sz="2000" dirty="0">
                <a:hlinkClick r:id="rId3"/>
              </a:rPr>
              <a:t>https://www.youtube.com/watch?v=bQdzwJWYZRU</a:t>
            </a:r>
            <a:r>
              <a:rPr lang="en-US" sz="20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06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Noteworthy quirks about 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Declaration vs Definition</a:t>
            </a:r>
          </a:p>
          <a:p>
            <a:pPr lvl="1"/>
            <a:r>
              <a:rPr lang="en-US" smtClean="0"/>
              <a:t>Separate compilation</a:t>
            </a:r>
          </a:p>
          <a:p>
            <a:pPr lvl="1"/>
            <a:r>
              <a:rPr lang="en-US" b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smtClean="0"/>
              <a:t> keyword</a:t>
            </a:r>
          </a:p>
          <a:p>
            <a:r>
              <a:rPr lang="en-US" smtClean="0"/>
              <a:t>Expression vs Statement</a:t>
            </a:r>
          </a:p>
          <a:p>
            <a:pPr lvl="1"/>
            <a:r>
              <a:rPr lang="en-US" smtClean="0"/>
              <a:t>The ternary expression “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?:</a:t>
            </a:r>
            <a:r>
              <a:rPr lang="en-US" smtClean="0"/>
              <a:t>”</a:t>
            </a:r>
          </a:p>
          <a:p>
            <a:r>
              <a:rPr lang="en-US" smtClean="0"/>
              <a:t>Return statement</a:t>
            </a:r>
          </a:p>
          <a:p>
            <a:r>
              <a:rPr lang="en-US" smtClean="0"/>
              <a:t>You can do with “</a:t>
            </a: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mtClean="0"/>
              <a:t>” – but </a:t>
            </a:r>
            <a:r>
              <a:rPr lang="en-US" smtClean="0">
                <a:solidFill>
                  <a:srgbClr val="FF0000"/>
                </a:solidFill>
              </a:rPr>
              <a:t>don’t do that</a:t>
            </a:r>
            <a:r>
              <a:rPr lang="en-US" smtClean="0"/>
              <a:t>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84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Number representation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9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Recitation 1 - C Programming and Number Representation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1981200" y="5878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Data Representation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C596C-DD33-4DE2-9F5B-B80F8633D04D}"/>
              </a:ext>
            </a:extLst>
          </p:cNvPr>
          <p:cNvSpPr txBox="1"/>
          <p:nvPr/>
        </p:nvSpPr>
        <p:spPr>
          <a:xfrm>
            <a:off x="2162432" y="1325909"/>
            <a:ext cx="393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Basic data types in C: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3D00F-B311-454E-AE05-5772A5AE6E5C}"/>
              </a:ext>
            </a:extLst>
          </p:cNvPr>
          <p:cNvSpPr txBox="1"/>
          <p:nvPr/>
        </p:nvSpPr>
        <p:spPr>
          <a:xfrm>
            <a:off x="2860590" y="1985657"/>
            <a:ext cx="11965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 err="1"/>
              <a:t>int</a:t>
            </a:r>
            <a:endParaRPr lang="en-SG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20AFBB-F610-464B-A399-55FCC277228D}"/>
              </a:ext>
            </a:extLst>
          </p:cNvPr>
          <p:cNvSpPr txBox="1"/>
          <p:nvPr/>
        </p:nvSpPr>
        <p:spPr>
          <a:xfrm>
            <a:off x="4644082" y="1982524"/>
            <a:ext cx="1196546" cy="5232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float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26B12-F8C6-4A62-BFC5-B99DA77F8F45}"/>
              </a:ext>
            </a:extLst>
          </p:cNvPr>
          <p:cNvSpPr txBox="1"/>
          <p:nvPr/>
        </p:nvSpPr>
        <p:spPr>
          <a:xfrm>
            <a:off x="6427574" y="1982524"/>
            <a:ext cx="1435442" cy="52322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double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2BAF6-A071-47AE-9F1E-29A42561996C}"/>
              </a:ext>
            </a:extLst>
          </p:cNvPr>
          <p:cNvSpPr txBox="1"/>
          <p:nvPr/>
        </p:nvSpPr>
        <p:spPr>
          <a:xfrm>
            <a:off x="8613689" y="1982524"/>
            <a:ext cx="12140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char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FBFCE-D2B3-479F-BCB9-BA676F0F3376}"/>
              </a:ext>
            </a:extLst>
          </p:cNvPr>
          <p:cNvSpPr txBox="1"/>
          <p:nvPr/>
        </p:nvSpPr>
        <p:spPr>
          <a:xfrm>
            <a:off x="1777726" y="2513613"/>
            <a:ext cx="227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Variants: short, long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8C337-F69B-4E29-8E14-58010FA5B57A}"/>
              </a:ext>
            </a:extLst>
          </p:cNvPr>
          <p:cNvSpPr txBox="1"/>
          <p:nvPr/>
        </p:nvSpPr>
        <p:spPr>
          <a:xfrm>
            <a:off x="2162431" y="3024209"/>
            <a:ext cx="766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How data is represented depends on its type: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7D211-25F2-4B9E-AE5A-0AE3E502F2CB}"/>
              </a:ext>
            </a:extLst>
          </p:cNvPr>
          <p:cNvSpPr txBox="1"/>
          <p:nvPr/>
        </p:nvSpPr>
        <p:spPr>
          <a:xfrm>
            <a:off x="3126261" y="3848400"/>
            <a:ext cx="237661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01000110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AC23006B-4C01-4D33-A0B5-4F132E9380F0}"/>
              </a:ext>
            </a:extLst>
          </p:cNvPr>
          <p:cNvSpPr/>
          <p:nvPr/>
        </p:nvSpPr>
        <p:spPr>
          <a:xfrm>
            <a:off x="6441581" y="3594088"/>
            <a:ext cx="2868826" cy="367284"/>
          </a:xfrm>
          <a:prstGeom prst="borderCallout1">
            <a:avLst>
              <a:gd name="adj1" fmla="val 24283"/>
              <a:gd name="adj2" fmla="val -702"/>
              <a:gd name="adj3" fmla="val 109734"/>
              <a:gd name="adj4" fmla="val -3125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tx1"/>
                </a:solidFill>
              </a:rPr>
              <a:t>As an ‘</a:t>
            </a:r>
            <a:r>
              <a:rPr lang="en-SG" sz="2400" dirty="0" err="1">
                <a:solidFill>
                  <a:schemeClr val="tx1"/>
                </a:solidFill>
              </a:rPr>
              <a:t>int</a:t>
            </a:r>
            <a:r>
              <a:rPr lang="en-SG" sz="2400" dirty="0">
                <a:solidFill>
                  <a:schemeClr val="tx1"/>
                </a:solidFill>
              </a:rPr>
              <a:t>’, it is </a:t>
            </a:r>
            <a:r>
              <a:rPr lang="en-SG" sz="2400" dirty="0">
                <a:solidFill>
                  <a:srgbClr val="C00000"/>
                </a:solidFill>
              </a:rPr>
              <a:t>70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4A1D80A9-7279-4ACA-9F99-E7BA5646F487}"/>
              </a:ext>
            </a:extLst>
          </p:cNvPr>
          <p:cNvSpPr/>
          <p:nvPr/>
        </p:nvSpPr>
        <p:spPr>
          <a:xfrm>
            <a:off x="6441581" y="4170997"/>
            <a:ext cx="2868826" cy="367284"/>
          </a:xfrm>
          <a:prstGeom prst="borderCallout1">
            <a:avLst>
              <a:gd name="adj1" fmla="val 24283"/>
              <a:gd name="adj2" fmla="val -702"/>
              <a:gd name="adj3" fmla="val -3682"/>
              <a:gd name="adj4" fmla="val -3054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tx1"/>
                </a:solidFill>
              </a:rPr>
              <a:t>As a ‘char’, it is </a:t>
            </a:r>
            <a:r>
              <a:rPr lang="en-SG" sz="2400" dirty="0">
                <a:solidFill>
                  <a:srgbClr val="C00000"/>
                </a:solidFill>
              </a:rPr>
              <a:t>‘F’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CDBB19-BF37-4112-88CD-C1265C6B62C4}"/>
              </a:ext>
            </a:extLst>
          </p:cNvPr>
          <p:cNvSpPr txBox="1"/>
          <p:nvPr/>
        </p:nvSpPr>
        <p:spPr>
          <a:xfrm>
            <a:off x="2917432" y="4825498"/>
            <a:ext cx="7130809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</a:rPr>
              <a:t>11000000110100000000000000000000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CF4D8BD4-D37C-412D-819F-FD07AC96981D}"/>
              </a:ext>
            </a:extLst>
          </p:cNvPr>
          <p:cNvSpPr/>
          <p:nvPr/>
        </p:nvSpPr>
        <p:spPr>
          <a:xfrm>
            <a:off x="1997996" y="5772578"/>
            <a:ext cx="4353376" cy="367284"/>
          </a:xfrm>
          <a:prstGeom prst="borderCallout1">
            <a:avLst>
              <a:gd name="adj1" fmla="val 2153"/>
              <a:gd name="adj2" fmla="val 35067"/>
              <a:gd name="adj3" fmla="val -111567"/>
              <a:gd name="adj4" fmla="val 64252"/>
            </a:avLst>
          </a:prstGeom>
          <a:solidFill>
            <a:schemeClr val="accent1"/>
          </a:solidFill>
          <a:ln w="26424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tx1"/>
                </a:solidFill>
              </a:rPr>
              <a:t>As an ‘</a:t>
            </a:r>
            <a:r>
              <a:rPr lang="en-SG" sz="2400" dirty="0" err="1">
                <a:solidFill>
                  <a:schemeClr val="tx1"/>
                </a:solidFill>
              </a:rPr>
              <a:t>int</a:t>
            </a:r>
            <a:r>
              <a:rPr lang="en-SG" sz="2400" dirty="0">
                <a:solidFill>
                  <a:schemeClr val="tx1"/>
                </a:solidFill>
              </a:rPr>
              <a:t>’, it is </a:t>
            </a:r>
            <a:r>
              <a:rPr lang="en-SG" sz="2400" dirty="0">
                <a:solidFill>
                  <a:srgbClr val="C00000"/>
                </a:solidFill>
              </a:rPr>
              <a:t>-1060110336 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F390C419-D78C-41DC-9C79-B6BD38CC7A9E}"/>
              </a:ext>
            </a:extLst>
          </p:cNvPr>
          <p:cNvSpPr/>
          <p:nvPr/>
        </p:nvSpPr>
        <p:spPr>
          <a:xfrm>
            <a:off x="6795278" y="5775253"/>
            <a:ext cx="3275044" cy="367284"/>
          </a:xfrm>
          <a:prstGeom prst="borderCallout1">
            <a:avLst>
              <a:gd name="adj1" fmla="val 2153"/>
              <a:gd name="adj2" fmla="val 35067"/>
              <a:gd name="adj3" fmla="val -111567"/>
              <a:gd name="adj4" fmla="val 351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>
                <a:solidFill>
                  <a:schemeClr val="tx1"/>
                </a:solidFill>
              </a:rPr>
              <a:t>As an ‘float’, it is </a:t>
            </a:r>
            <a:r>
              <a:rPr lang="en-SG" sz="2400" dirty="0">
                <a:solidFill>
                  <a:srgbClr val="C00000"/>
                </a:solidFill>
              </a:rPr>
              <a:t>-6.5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E4790E1-2590-4AEE-892D-AB46A768811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0" y="2882945"/>
            <a:ext cx="3715789" cy="272241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(Abstract) </a:t>
            </a:r>
            <a:r>
              <a:rPr lang="en-US" sz="1600" smtClean="0">
                <a:solidFill>
                  <a:srgbClr val="FFFF00"/>
                </a:solidFill>
              </a:rPr>
              <a:t>Value</a:t>
            </a:r>
            <a:r>
              <a:rPr lang="en-US" sz="1600" smtClean="0"/>
              <a:t> </a:t>
            </a:r>
          </a:p>
          <a:p>
            <a:pPr algn="ctr"/>
            <a:r>
              <a:rPr lang="en-US" sz="1600" smtClean="0"/>
              <a:t>vs </a:t>
            </a:r>
          </a:p>
          <a:p>
            <a:pPr algn="ctr"/>
            <a:r>
              <a:rPr lang="en-US" sz="1600" smtClean="0"/>
              <a:t>(Concrete) </a:t>
            </a:r>
            <a:r>
              <a:rPr lang="en-US" sz="1600" smtClean="0">
                <a:solidFill>
                  <a:srgbClr val="FFFF00"/>
                </a:solidFill>
              </a:rPr>
              <a:t>Representation</a:t>
            </a:r>
            <a:endParaRPr lang="en-US" sz="1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15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7" grpId="0" animBg="1"/>
      <p:bldP spid="23" grpId="0" animBg="1"/>
      <p:bldP spid="24" grpId="0" animBg="1"/>
      <p:bldP spid="2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20039</TotalTime>
  <Words>4507</Words>
  <Application>Microsoft Office PowerPoint</Application>
  <PresentationFormat>Widescreen</PresentationFormat>
  <Paragraphs>893</Paragraphs>
  <Slides>57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 Unicode MS</vt:lpstr>
      <vt:lpstr>Arial</vt:lpstr>
      <vt:lpstr>Calibri</vt:lpstr>
      <vt:lpstr>Cambria Math</vt:lpstr>
      <vt:lpstr>Courier New</vt:lpstr>
      <vt:lpstr>Impact</vt:lpstr>
      <vt:lpstr>Lucida Sans Typewriter</vt:lpstr>
      <vt:lpstr>Symbol</vt:lpstr>
      <vt:lpstr>Times New Roman</vt:lpstr>
      <vt:lpstr>Wingdings</vt:lpstr>
      <vt:lpstr>Clarity</vt:lpstr>
      <vt:lpstr>Document</vt:lpstr>
      <vt:lpstr>http://www.comp.nus.edu.sg/~cs2100/</vt:lpstr>
      <vt:lpstr>PowerPoint Presentation</vt:lpstr>
      <vt:lpstr>summary</vt:lpstr>
      <vt:lpstr>PowerPoint Presentation</vt:lpstr>
      <vt:lpstr>PowerPoint Presentation</vt:lpstr>
      <vt:lpstr>PowerPoint Presentation</vt:lpstr>
      <vt:lpstr>Noteworthy quirks about C</vt:lpstr>
      <vt:lpstr>Number representation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more precise with data type lengths in C</vt:lpstr>
      <vt:lpstr>Floating point number representation</vt:lpstr>
      <vt:lpstr>IEEE STANDARD 754 (1/3)</vt:lpstr>
      <vt:lpstr>IEEE STANDARD 754 (2/3)</vt:lpstr>
      <vt:lpstr>IEEE STANDARD 754 (3/3)</vt:lpstr>
      <vt:lpstr>PowerPoint Presentation</vt:lpstr>
      <vt:lpstr>PowerPoint Presentation</vt:lpstr>
      <vt:lpstr>RANGE OF NUMBERS</vt:lpstr>
      <vt:lpstr>VERY IMPORTANT CAVEAT</vt:lpstr>
      <vt:lpstr>ROUNDING</vt:lpstr>
      <vt:lpstr>THE FOUR ROUNDING MODES</vt:lpstr>
      <vt:lpstr>THE THREE EXTRA BITS</vt:lpstr>
      <vt:lpstr>ROUND TO NEAREST</vt:lpstr>
      <vt:lpstr>ROUND TO NEAREST</vt:lpstr>
      <vt:lpstr>Quiz solutions</vt:lpstr>
      <vt:lpstr>Programming Quiz 1</vt:lpstr>
      <vt:lpstr>Programming Quiz 1</vt:lpstr>
      <vt:lpstr>Programming Quiz 1</vt:lpstr>
      <vt:lpstr>Programming Quiz 2</vt:lpstr>
      <vt:lpstr>Programming Quiz 2</vt:lpstr>
      <vt:lpstr>Number Systems Quiz 1</vt:lpstr>
      <vt:lpstr>Number Systems Quiz 1</vt:lpstr>
      <vt:lpstr>Number Systems Quiz 2</vt:lpstr>
      <vt:lpstr>Number Systems Quiz 2</vt:lpstr>
      <vt:lpstr>Number Systems Quiz 3</vt:lpstr>
      <vt:lpstr>Number Systems Quiz 3</vt:lpstr>
      <vt:lpstr>Number Systems Quiz 3</vt:lpstr>
      <vt:lpstr>Number Systems Quiz 4</vt:lpstr>
      <vt:lpstr>SETS questions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wongwf</cp:lastModifiedBy>
  <cp:revision>1539</cp:revision>
  <cp:lastPrinted>2017-06-30T03:15:07Z</cp:lastPrinted>
  <dcterms:created xsi:type="dcterms:W3CDTF">1998-09-05T15:03:32Z</dcterms:created>
  <dcterms:modified xsi:type="dcterms:W3CDTF">2024-08-20T03:46:55Z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