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50"/>
  </p:notesMasterIdLst>
  <p:handoutMasterIdLst>
    <p:handoutMasterId r:id="rId51"/>
  </p:handoutMasterIdLst>
  <p:sldIdLst>
    <p:sldId id="256" r:id="rId2"/>
    <p:sldId id="696" r:id="rId3"/>
    <p:sldId id="871" r:id="rId4"/>
    <p:sldId id="872" r:id="rId5"/>
    <p:sldId id="873" r:id="rId6"/>
    <p:sldId id="875" r:id="rId7"/>
    <p:sldId id="876" r:id="rId8"/>
    <p:sldId id="877" r:id="rId9"/>
    <p:sldId id="771" r:id="rId10"/>
    <p:sldId id="845" r:id="rId11"/>
    <p:sldId id="846" r:id="rId12"/>
    <p:sldId id="847" r:id="rId13"/>
    <p:sldId id="848" r:id="rId14"/>
    <p:sldId id="849" r:id="rId15"/>
    <p:sldId id="850" r:id="rId16"/>
    <p:sldId id="851" r:id="rId17"/>
    <p:sldId id="852" r:id="rId18"/>
    <p:sldId id="853" r:id="rId19"/>
    <p:sldId id="854" r:id="rId20"/>
    <p:sldId id="855" r:id="rId21"/>
    <p:sldId id="856" r:id="rId22"/>
    <p:sldId id="857" r:id="rId23"/>
    <p:sldId id="802" r:id="rId24"/>
    <p:sldId id="803" r:id="rId25"/>
    <p:sldId id="804" r:id="rId26"/>
    <p:sldId id="487" r:id="rId27"/>
    <p:sldId id="805" r:id="rId28"/>
    <p:sldId id="808" r:id="rId29"/>
    <p:sldId id="858" r:id="rId30"/>
    <p:sldId id="859" r:id="rId31"/>
    <p:sldId id="860" r:id="rId32"/>
    <p:sldId id="870" r:id="rId33"/>
    <p:sldId id="866" r:id="rId34"/>
    <p:sldId id="867" r:id="rId35"/>
    <p:sldId id="868" r:id="rId36"/>
    <p:sldId id="869" r:id="rId37"/>
    <p:sldId id="811" r:id="rId38"/>
    <p:sldId id="861" r:id="rId39"/>
    <p:sldId id="862" r:id="rId40"/>
    <p:sldId id="863" r:id="rId41"/>
    <p:sldId id="864" r:id="rId42"/>
    <p:sldId id="865" r:id="rId43"/>
    <p:sldId id="707" r:id="rId44"/>
    <p:sldId id="878" r:id="rId45"/>
    <p:sldId id="820" r:id="rId46"/>
    <p:sldId id="822" r:id="rId47"/>
    <p:sldId id="823" r:id="rId48"/>
    <p:sldId id="308" r:id="rId49"/>
  </p:sldIdLst>
  <p:sldSz cx="12192000" cy="6858000"/>
  <p:notesSz cx="6858000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00"/>
    <a:srgbClr val="006600"/>
    <a:srgbClr val="CC3300"/>
    <a:srgbClr val="F6DDD8"/>
    <a:srgbClr val="E5E5FF"/>
    <a:srgbClr val="FFFFCC"/>
    <a:srgbClr val="CCCCFF"/>
    <a:srgbClr val="CCFF99"/>
    <a:srgbClr val="E2F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8" autoAdjust="0"/>
    <p:restoredTop sz="91803" autoAdjust="0"/>
  </p:normalViewPr>
  <p:slideViewPr>
    <p:cSldViewPr snapToGrid="0">
      <p:cViewPr varScale="1">
        <p:scale>
          <a:sx n="59" d="100"/>
          <a:sy n="59" d="100"/>
        </p:scale>
        <p:origin x="114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704" y="392"/>
      </p:cViewPr>
      <p:guideLst>
        <p:guide orient="horz" pos="3111"/>
        <p:guide pos="216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275" y="1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477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275" y="9378477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816" y="4687660"/>
            <a:ext cx="5026370" cy="44445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77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275" y="9378477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885275" y="1"/>
            <a:ext cx="2971093" cy="49418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10/12/2024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093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Organisation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463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915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800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076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3149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0564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510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2625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5873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871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544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946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163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502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885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2926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5302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5190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717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5592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793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634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3550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3143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0890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0686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770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9479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9735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8220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664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67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903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80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07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288" y="739775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64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Recitation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1277" y="18288"/>
            <a:ext cx="911123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Recitation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Recitation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Recitation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Recitation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Recitation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Recitation 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Recitation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Recitation 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Recitation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Recitation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Recitation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1947" y="18288"/>
            <a:ext cx="95045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4813300" y="2112211"/>
            <a:ext cx="2758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C00000"/>
                </a:solidFill>
                <a:latin typeface="Calibri" panose="020F0502020204030204" pitchFamily="34" charset="0"/>
              </a:rPr>
              <a:t>CS2100</a:t>
            </a:r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</a:rPr>
              <a:t> Recitation 8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3017520" y="3462867"/>
            <a:ext cx="6350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>
                <a:solidFill>
                  <a:srgbClr val="C00000"/>
                </a:solidFill>
                <a:latin typeface="Calibri" panose="020F0502020204030204" pitchFamily="34" charset="0"/>
              </a:rPr>
              <a:t>Combinational Circuits</a:t>
            </a:r>
          </a:p>
          <a:p>
            <a:pPr algn="ctr"/>
            <a:r>
              <a:rPr lang="en-SG" sz="2800" dirty="0">
                <a:solidFill>
                  <a:srgbClr val="C00000"/>
                </a:solidFill>
                <a:latin typeface="Calibri" panose="020F0502020204030204" pitchFamily="34" charset="0"/>
              </a:rPr>
              <a:t>15 October 2024</a:t>
            </a:r>
          </a:p>
          <a:p>
            <a:pPr algn="ctr"/>
            <a:r>
              <a:rPr lang="en-SG" sz="2800" dirty="0">
                <a:solidFill>
                  <a:srgbClr val="C00000"/>
                </a:solidFill>
                <a:latin typeface="Calibri" panose="020F0502020204030204" pitchFamily="34" charset="0"/>
              </a:rPr>
              <a:t>Aaron Tan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542" y="4984152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37667" y="564501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1. Introduction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34B31F8-B91E-4AC9-8730-84CE23106D80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60476"/>
            <a:ext cx="441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classes of logic circuits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Combinational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Sequential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Combinational Circuit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output depends entirely on the immediate (present) inputs.</a:t>
            </a:r>
          </a:p>
        </p:txBody>
      </p:sp>
      <p:grpSp>
        <p:nvGrpSpPr>
          <p:cNvPr id="10" name="Group 80">
            <a:extLst>
              <a:ext uri="{FF2B5EF4-FFF2-40B4-BE49-F238E27FC236}">
                <a16:creationId xmlns:a16="http://schemas.microsoft.com/office/drawing/2014/main" id="{BEFEA92C-12E4-450E-AA3F-480A61D162E9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114801"/>
            <a:ext cx="3962400" cy="1077913"/>
            <a:chOff x="528" y="2736"/>
            <a:chExt cx="2496" cy="679"/>
          </a:xfrm>
        </p:grpSpPr>
        <p:sp>
          <p:nvSpPr>
            <p:cNvPr id="11" name="Text Box 34">
              <a:extLst>
                <a:ext uri="{FF2B5EF4-FFF2-40B4-BE49-F238E27FC236}">
                  <a16:creationId xmlns:a16="http://schemas.microsoft.com/office/drawing/2014/main" id="{5AD4E6F8-3393-4672-A48C-ABB5D5FF3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880"/>
              <a:ext cx="9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Combinational</a:t>
              </a:r>
            </a:p>
            <a:p>
              <a:pPr algn="ctr" eaLnBrk="0" hangingPunct="0"/>
              <a:r>
                <a:rPr lang="en-GB" sz="1600" b="1">
                  <a:latin typeface="Times New Roman" pitchFamily="18" charset="0"/>
                </a:rPr>
                <a:t>Logic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3" name="Text Box 41">
              <a:extLst>
                <a:ext uri="{FF2B5EF4-FFF2-40B4-BE49-F238E27FC236}">
                  <a16:creationId xmlns:a16="http://schemas.microsoft.com/office/drawing/2014/main" id="{0C1AC80E-643E-4A51-853E-88418FC46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976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: :</a:t>
              </a:r>
            </a:p>
          </p:txBody>
        </p:sp>
        <p:sp>
          <p:nvSpPr>
            <p:cNvPr id="14" name="Rectangle 33">
              <a:extLst>
                <a:ext uri="{FF2B5EF4-FFF2-40B4-BE49-F238E27FC236}">
                  <a16:creationId xmlns:a16="http://schemas.microsoft.com/office/drawing/2014/main" id="{0ED23982-E67F-4C57-925C-172BD399C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" y="2736"/>
              <a:ext cx="932" cy="6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51">
              <a:extLst>
                <a:ext uri="{FF2B5EF4-FFF2-40B4-BE49-F238E27FC236}">
                  <a16:creationId xmlns:a16="http://schemas.microsoft.com/office/drawing/2014/main" id="{EFFB6E85-0651-4204-8B79-6F6A1AE949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2832"/>
              <a:ext cx="302" cy="415"/>
              <a:chOff x="1440" y="2544"/>
              <a:chExt cx="672" cy="576"/>
            </a:xfrm>
          </p:grpSpPr>
          <p:sp>
            <p:nvSpPr>
              <p:cNvPr id="25" name="Line 36">
                <a:extLst>
                  <a:ext uri="{FF2B5EF4-FFF2-40B4-BE49-F238E27FC236}">
                    <a16:creationId xmlns:a16="http://schemas.microsoft.com/office/drawing/2014/main" id="{948F2FF9-7318-4099-B55B-F4B5E032B4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54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37">
                <a:extLst>
                  <a:ext uri="{FF2B5EF4-FFF2-40B4-BE49-F238E27FC236}">
                    <a16:creationId xmlns:a16="http://schemas.microsoft.com/office/drawing/2014/main" id="{C94E235D-AD18-4478-B22A-F8D41A5BBF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64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38">
                <a:extLst>
                  <a:ext uri="{FF2B5EF4-FFF2-40B4-BE49-F238E27FC236}">
                    <a16:creationId xmlns:a16="http://schemas.microsoft.com/office/drawing/2014/main" id="{0176F49D-2B58-4C6C-97B2-7FB152E51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736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39">
                <a:extLst>
                  <a:ext uri="{FF2B5EF4-FFF2-40B4-BE49-F238E27FC236}">
                    <a16:creationId xmlns:a16="http://schemas.microsoft.com/office/drawing/2014/main" id="{5AA05554-F762-45E1-BE98-3E2EB21959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02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40">
                <a:extLst>
                  <a:ext uri="{FF2B5EF4-FFF2-40B4-BE49-F238E27FC236}">
                    <a16:creationId xmlns:a16="http://schemas.microsoft.com/office/drawing/2014/main" id="{8F3B6ED4-D6CD-4BE5-BD14-755617A27F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52">
              <a:extLst>
                <a:ext uri="{FF2B5EF4-FFF2-40B4-BE49-F238E27FC236}">
                  <a16:creationId xmlns:a16="http://schemas.microsoft.com/office/drawing/2014/main" id="{198BC34A-7E8A-4002-9D6C-3DC79D4262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4" y="2849"/>
              <a:ext cx="302" cy="415"/>
              <a:chOff x="3408" y="2544"/>
              <a:chExt cx="672" cy="576"/>
            </a:xfrm>
          </p:grpSpPr>
          <p:sp>
            <p:nvSpPr>
              <p:cNvPr id="20" name="Line 43">
                <a:extLst>
                  <a:ext uri="{FF2B5EF4-FFF2-40B4-BE49-F238E27FC236}">
                    <a16:creationId xmlns:a16="http://schemas.microsoft.com/office/drawing/2014/main" id="{75009176-5FC1-4F0C-BC04-26A91F095D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54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44">
                <a:extLst>
                  <a:ext uri="{FF2B5EF4-FFF2-40B4-BE49-F238E27FC236}">
                    <a16:creationId xmlns:a16="http://schemas.microsoft.com/office/drawing/2014/main" id="{308E6AE6-1DCF-48B4-A948-DF5DD2B72F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64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45">
                <a:extLst>
                  <a:ext uri="{FF2B5EF4-FFF2-40B4-BE49-F238E27FC236}">
                    <a16:creationId xmlns:a16="http://schemas.microsoft.com/office/drawing/2014/main" id="{2092E2E5-DFC6-40D3-9649-6BC5A45299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736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46">
                <a:extLst>
                  <a:ext uri="{FF2B5EF4-FFF2-40B4-BE49-F238E27FC236}">
                    <a16:creationId xmlns:a16="http://schemas.microsoft.com/office/drawing/2014/main" id="{907EBDE1-E628-48E3-B56F-B8A81C43EE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02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47">
                <a:extLst>
                  <a:ext uri="{FF2B5EF4-FFF2-40B4-BE49-F238E27FC236}">
                    <a16:creationId xmlns:a16="http://schemas.microsoft.com/office/drawing/2014/main" id="{CE1F9119-187F-4355-AF54-9A63C4AB2B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12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" name="Text Box 49">
              <a:extLst>
                <a:ext uri="{FF2B5EF4-FFF2-40B4-BE49-F238E27FC236}">
                  <a16:creationId xmlns:a16="http://schemas.microsoft.com/office/drawing/2014/main" id="{2B37C900-04A6-44D9-951C-5534A7C4DA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976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r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inputs</a:t>
              </a:r>
            </a:p>
          </p:txBody>
        </p:sp>
        <p:sp>
          <p:nvSpPr>
            <p:cNvPr id="18" name="Text Box 50">
              <a:extLst>
                <a:ext uri="{FF2B5EF4-FFF2-40B4-BE49-F238E27FC236}">
                  <a16:creationId xmlns:a16="http://schemas.microsoft.com/office/drawing/2014/main" id="{FC344242-3666-4230-8998-A18B9310F1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976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r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outputs</a:t>
              </a:r>
            </a:p>
          </p:txBody>
        </p:sp>
        <p:sp>
          <p:nvSpPr>
            <p:cNvPr id="19" name="Text Box 54">
              <a:extLst>
                <a:ext uri="{FF2B5EF4-FFF2-40B4-BE49-F238E27FC236}">
                  <a16:creationId xmlns:a16="http://schemas.microsoft.com/office/drawing/2014/main" id="{651E5674-F8E3-4EED-8B33-E5DDEE99EC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976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: :</a:t>
              </a:r>
            </a:p>
          </p:txBody>
        </p:sp>
      </p:grpSp>
      <p:sp>
        <p:nvSpPr>
          <p:cNvPr id="30" name="Rectangle 56">
            <a:extLst>
              <a:ext uri="{FF2B5EF4-FFF2-40B4-BE49-F238E27FC236}">
                <a16:creationId xmlns:a16="http://schemas.microsoft.com/office/drawing/2014/main" id="{BDFC5B96-8CE9-4DB9-8C3E-4D7F244A4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514600"/>
            <a:ext cx="4267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5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Sequential Circuit</a:t>
            </a:r>
          </a:p>
          <a:p>
            <a:pPr marL="625475" lvl="1" indent="-2667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Each output depends on both present inputs and state.</a:t>
            </a:r>
          </a:p>
        </p:txBody>
      </p:sp>
      <p:sp>
        <p:nvSpPr>
          <p:cNvPr id="31" name="Line 100">
            <a:extLst>
              <a:ext uri="{FF2B5EF4-FFF2-40B4-BE49-F238E27FC236}">
                <a16:creationId xmlns:a16="http://schemas.microsoft.com/office/drawing/2014/main" id="{9E116333-A465-43C7-966D-E52031B18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6670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2" name="Group 107">
            <a:extLst>
              <a:ext uri="{FF2B5EF4-FFF2-40B4-BE49-F238E27FC236}">
                <a16:creationId xmlns:a16="http://schemas.microsoft.com/office/drawing/2014/main" id="{ABFE793C-F5D0-41D4-B4DD-B07C5CF3C1A5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4114800"/>
            <a:ext cx="3962400" cy="1600200"/>
            <a:chOff x="3024" y="2592"/>
            <a:chExt cx="2496" cy="1008"/>
          </a:xfrm>
        </p:grpSpPr>
        <p:grpSp>
          <p:nvGrpSpPr>
            <p:cNvPr id="33" name="Group 79">
              <a:extLst>
                <a:ext uri="{FF2B5EF4-FFF2-40B4-BE49-F238E27FC236}">
                  <a16:creationId xmlns:a16="http://schemas.microsoft.com/office/drawing/2014/main" id="{A4570CDC-8336-4E3C-B726-2CFB44B676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3408"/>
              <a:ext cx="624" cy="192"/>
              <a:chOff x="4128" y="3448"/>
              <a:chExt cx="624" cy="192"/>
            </a:xfrm>
          </p:grpSpPr>
          <p:sp>
            <p:nvSpPr>
              <p:cNvPr id="59" name="Rectangle 77">
                <a:extLst>
                  <a:ext uri="{FF2B5EF4-FFF2-40B4-BE49-F238E27FC236}">
                    <a16:creationId xmlns:a16="http://schemas.microsoft.com/office/drawing/2014/main" id="{89641AA1-9B28-4FA2-A888-F449FFF5BE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4344" y="3232"/>
                <a:ext cx="192" cy="6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78">
                <a:extLst>
                  <a:ext uri="{FF2B5EF4-FFF2-40B4-BE49-F238E27FC236}">
                    <a16:creationId xmlns:a16="http://schemas.microsoft.com/office/drawing/2014/main" id="{045F1DC3-9532-4852-9A1E-B76AE993FA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6" y="3456"/>
                <a:ext cx="528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Memory</a:t>
                </a:r>
              </a:p>
            </p:txBody>
          </p:sp>
        </p:grpSp>
        <p:grpSp>
          <p:nvGrpSpPr>
            <p:cNvPr id="34" name="Group 81">
              <a:extLst>
                <a:ext uri="{FF2B5EF4-FFF2-40B4-BE49-F238E27FC236}">
                  <a16:creationId xmlns:a16="http://schemas.microsoft.com/office/drawing/2014/main" id="{E50E5EA2-8A99-4E35-8FD9-9ADB97E14E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2592"/>
              <a:ext cx="2496" cy="679"/>
              <a:chOff x="528" y="2736"/>
              <a:chExt cx="2496" cy="679"/>
            </a:xfrm>
          </p:grpSpPr>
          <p:sp>
            <p:nvSpPr>
              <p:cNvPr id="41" name="Text Box 82">
                <a:extLst>
                  <a:ext uri="{FF2B5EF4-FFF2-40B4-BE49-F238E27FC236}">
                    <a16:creationId xmlns:a16="http://schemas.microsoft.com/office/drawing/2014/main" id="{699CB11F-04B0-419A-B9B9-64D19DB187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960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dirty="0">
                    <a:latin typeface="Times New Roman" pitchFamily="18" charset="0"/>
                  </a:rPr>
                  <a:t>Combinational</a:t>
                </a:r>
              </a:p>
              <a:p>
                <a:pPr algn="ctr" eaLnBrk="0" hangingPunct="0"/>
                <a:r>
                  <a:rPr lang="en-GB" sz="1600" b="1" dirty="0">
                    <a:latin typeface="Times New Roman" pitchFamily="18" charset="0"/>
                  </a:rPr>
                  <a:t>Logic</a:t>
                </a:r>
                <a:endParaRPr lang="en-GB" sz="1600" dirty="0">
                  <a:latin typeface="Times New Roman" pitchFamily="18" charset="0"/>
                </a:endParaRPr>
              </a:p>
            </p:txBody>
          </p:sp>
          <p:sp>
            <p:nvSpPr>
              <p:cNvPr id="42" name="Text Box 83">
                <a:extLst>
                  <a:ext uri="{FF2B5EF4-FFF2-40B4-BE49-F238E27FC236}">
                    <a16:creationId xmlns:a16="http://schemas.microsoft.com/office/drawing/2014/main" id="{8479F58E-666C-4111-ACB5-F5250CB94C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0" y="2976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: :</a:t>
                </a:r>
              </a:p>
            </p:txBody>
          </p:sp>
          <p:sp>
            <p:nvSpPr>
              <p:cNvPr id="43" name="Rectangle 84">
                <a:extLst>
                  <a:ext uri="{FF2B5EF4-FFF2-40B4-BE49-F238E27FC236}">
                    <a16:creationId xmlns:a16="http://schemas.microsoft.com/office/drawing/2014/main" id="{B2136781-0D4E-43E1-B8FC-B7F483C6A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2" y="2736"/>
                <a:ext cx="932" cy="67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" name="Group 85">
                <a:extLst>
                  <a:ext uri="{FF2B5EF4-FFF2-40B4-BE49-F238E27FC236}">
                    <a16:creationId xmlns:a16="http://schemas.microsoft.com/office/drawing/2014/main" id="{B7E03AF6-B124-4FE2-8C0E-85E821F17B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832"/>
                <a:ext cx="302" cy="415"/>
                <a:chOff x="1440" y="2544"/>
                <a:chExt cx="672" cy="576"/>
              </a:xfrm>
            </p:grpSpPr>
            <p:sp>
              <p:nvSpPr>
                <p:cNvPr id="54" name="Line 86">
                  <a:extLst>
                    <a:ext uri="{FF2B5EF4-FFF2-40B4-BE49-F238E27FC236}">
                      <a16:creationId xmlns:a16="http://schemas.microsoft.com/office/drawing/2014/main" id="{71354BB6-A79F-4970-A346-B9176947B5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54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87">
                  <a:extLst>
                    <a:ext uri="{FF2B5EF4-FFF2-40B4-BE49-F238E27FC236}">
                      <a16:creationId xmlns:a16="http://schemas.microsoft.com/office/drawing/2014/main" id="{4D7E40C8-6931-4C96-85AC-973B41568E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64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88">
                  <a:extLst>
                    <a:ext uri="{FF2B5EF4-FFF2-40B4-BE49-F238E27FC236}">
                      <a16:creationId xmlns:a16="http://schemas.microsoft.com/office/drawing/2014/main" id="{E003AA19-8B1A-41C0-881C-9D3DB4FD83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736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89">
                  <a:extLst>
                    <a:ext uri="{FF2B5EF4-FFF2-40B4-BE49-F238E27FC236}">
                      <a16:creationId xmlns:a16="http://schemas.microsoft.com/office/drawing/2014/main" id="{30201F22-3321-46B5-9A1E-36A27928E2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302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90">
                  <a:extLst>
                    <a:ext uri="{FF2B5EF4-FFF2-40B4-BE49-F238E27FC236}">
                      <a16:creationId xmlns:a16="http://schemas.microsoft.com/office/drawing/2014/main" id="{9C276267-2440-4EE2-B3CC-6F455C5B17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312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5" name="Group 91">
                <a:extLst>
                  <a:ext uri="{FF2B5EF4-FFF2-40B4-BE49-F238E27FC236}">
                    <a16:creationId xmlns:a16="http://schemas.microsoft.com/office/drawing/2014/main" id="{09233647-5A04-40A7-BBA9-97CCDA0163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94" y="2849"/>
                <a:ext cx="302" cy="415"/>
                <a:chOff x="3408" y="2544"/>
                <a:chExt cx="672" cy="576"/>
              </a:xfrm>
            </p:grpSpPr>
            <p:sp>
              <p:nvSpPr>
                <p:cNvPr id="49" name="Line 92">
                  <a:extLst>
                    <a:ext uri="{FF2B5EF4-FFF2-40B4-BE49-F238E27FC236}">
                      <a16:creationId xmlns:a16="http://schemas.microsoft.com/office/drawing/2014/main" id="{ADFA0F46-6562-4A04-A889-B1F5EDD2BC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54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93">
                  <a:extLst>
                    <a:ext uri="{FF2B5EF4-FFF2-40B4-BE49-F238E27FC236}">
                      <a16:creationId xmlns:a16="http://schemas.microsoft.com/office/drawing/2014/main" id="{265A4986-B294-4684-A990-CBF3E30100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64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94">
                  <a:extLst>
                    <a:ext uri="{FF2B5EF4-FFF2-40B4-BE49-F238E27FC236}">
                      <a16:creationId xmlns:a16="http://schemas.microsoft.com/office/drawing/2014/main" id="{099D07B5-B633-4771-9CBB-9EC01B2821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736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95">
                  <a:extLst>
                    <a:ext uri="{FF2B5EF4-FFF2-40B4-BE49-F238E27FC236}">
                      <a16:creationId xmlns:a16="http://schemas.microsoft.com/office/drawing/2014/main" id="{BDCF38AC-E13C-4B78-B3E7-2DD19D44EC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302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96">
                  <a:extLst>
                    <a:ext uri="{FF2B5EF4-FFF2-40B4-BE49-F238E27FC236}">
                      <a16:creationId xmlns:a16="http://schemas.microsoft.com/office/drawing/2014/main" id="{21F08292-AB1A-4B97-A012-EEE11DCB0A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312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" name="Text Box 97">
                <a:extLst>
                  <a:ext uri="{FF2B5EF4-FFF2-40B4-BE49-F238E27FC236}">
                    <a16:creationId xmlns:a16="http://schemas.microsoft.com/office/drawing/2014/main" id="{F0978239-85CA-4734-9687-A8488455CE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2976"/>
                <a:ext cx="43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inputs</a:t>
                </a:r>
              </a:p>
            </p:txBody>
          </p:sp>
          <p:sp>
            <p:nvSpPr>
              <p:cNvPr id="47" name="Text Box 98">
                <a:extLst>
                  <a:ext uri="{FF2B5EF4-FFF2-40B4-BE49-F238E27FC236}">
                    <a16:creationId xmlns:a16="http://schemas.microsoft.com/office/drawing/2014/main" id="{0BC3125F-AA00-4482-A8BA-8BB47AF029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2976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outputs</a:t>
                </a:r>
              </a:p>
            </p:txBody>
          </p:sp>
          <p:sp>
            <p:nvSpPr>
              <p:cNvPr id="48" name="Text Box 99">
                <a:extLst>
                  <a:ext uri="{FF2B5EF4-FFF2-40B4-BE49-F238E27FC236}">
                    <a16:creationId xmlns:a16="http://schemas.microsoft.com/office/drawing/2014/main" id="{453A7E1B-1C31-4367-A8BC-43F1F5FC13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2976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: :</a:t>
                </a:r>
              </a:p>
            </p:txBody>
          </p:sp>
        </p:grpSp>
        <p:sp>
          <p:nvSpPr>
            <p:cNvPr id="35" name="Line 101">
              <a:extLst>
                <a:ext uri="{FF2B5EF4-FFF2-40B4-BE49-F238E27FC236}">
                  <a16:creationId xmlns:a16="http://schemas.microsoft.com/office/drawing/2014/main" id="{0F07323B-F7D7-433E-B0DD-89B14B49FD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21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02">
              <a:extLst>
                <a:ext uri="{FF2B5EF4-FFF2-40B4-BE49-F238E27FC236}">
                  <a16:creationId xmlns:a16="http://schemas.microsoft.com/office/drawing/2014/main" id="{5D3F9537-9EF8-422A-A1AE-1DA2002720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3216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03">
              <a:extLst>
                <a:ext uri="{FF2B5EF4-FFF2-40B4-BE49-F238E27FC236}">
                  <a16:creationId xmlns:a16="http://schemas.microsoft.com/office/drawing/2014/main" id="{36F265CA-23EB-4515-8813-5223F65992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60" y="3504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04">
              <a:extLst>
                <a:ext uri="{FF2B5EF4-FFF2-40B4-BE49-F238E27FC236}">
                  <a16:creationId xmlns:a16="http://schemas.microsoft.com/office/drawing/2014/main" id="{954727F8-5AE5-48D6-984D-AD736EBBB7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504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05">
              <a:extLst>
                <a:ext uri="{FF2B5EF4-FFF2-40B4-BE49-F238E27FC236}">
                  <a16:creationId xmlns:a16="http://schemas.microsoft.com/office/drawing/2014/main" id="{2D3FBDE3-528E-4F1A-89A7-802589FF12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216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06">
              <a:extLst>
                <a:ext uri="{FF2B5EF4-FFF2-40B4-BE49-F238E27FC236}">
                  <a16:creationId xmlns:a16="http://schemas.microsoft.com/office/drawing/2014/main" id="{5C7271A7-6D44-4536-8EFC-600BC1F80F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21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" name="Footer Placeholder 5">
            <a:extLst>
              <a:ext uri="{FF2B5EF4-FFF2-40B4-BE49-F238E27FC236}">
                <a16:creationId xmlns:a16="http://schemas.microsoft.com/office/drawing/2014/main" id="{0BB8CE22-9601-45A4-ADE7-502FA54A8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62" name="[Date Placeholder 3]">
            <a:extLst>
              <a:ext uri="{FF2B5EF4-FFF2-40B4-BE49-F238E27FC236}">
                <a16:creationId xmlns:a16="http://schemas.microsoft.com/office/drawing/2014/main" id="{0B8892FC-36A5-426E-A412-F4256AABA5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63" name="Slide Number Placeholder 6">
            <a:extLst>
              <a:ext uri="{FF2B5EF4-FFF2-40B4-BE49-F238E27FC236}">
                <a16:creationId xmlns:a16="http://schemas.microsoft.com/office/drawing/2014/main" id="{1681344E-5262-4186-9154-0AAF8B17D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841679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 Design Methods</a:t>
            </a:r>
          </a:p>
        </p:txBody>
      </p:sp>
      <p:sp>
        <p:nvSpPr>
          <p:cNvPr id="157" name="Rectangle 3">
            <a:extLst>
              <a:ext uri="{FF2B5EF4-FFF2-40B4-BE49-F238E27FC236}">
                <a16:creationId xmlns:a16="http://schemas.microsoft.com/office/drawing/2014/main" id="{AF1FBA72-3AEA-42FD-9E0E-634C164107F2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60476"/>
            <a:ext cx="8229600" cy="506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Different combinational circuit design methods: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Gate-level design method (with logic gates)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Block-level design method (with functional blocks)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Design methods make use of logic gates and useful function blocks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These are available as Integrated Circuit (IC) chips.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Types of IC chips (based on packing density): SSI, MSI, LSI, VLSI, ULSI.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Main objectives of circuit design: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Reduce cost (number of gates for small circuits; number of IC packages for complex circuits)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Increase speed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Design simplicity (re-use blocks where possible)</a:t>
            </a:r>
            <a:endParaRPr lang="en-US" sz="180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95862011-DFC8-412C-BA5C-B2C85AA9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9" name="[Date Placeholder 3]">
            <a:extLst>
              <a:ext uri="{FF2B5EF4-FFF2-40B4-BE49-F238E27FC236}">
                <a16:creationId xmlns:a16="http://schemas.microsoft.com/office/drawing/2014/main" id="{DFF696DF-CE01-4B20-AE47-982F65A6FF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47BC4B2-C9FD-49C2-8F12-86F3D0967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6606569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Half Adder (1/2)</a:t>
            </a:r>
          </a:p>
        </p:txBody>
      </p:sp>
      <p:sp>
        <p:nvSpPr>
          <p:cNvPr id="73" name="Rectangle 3">
            <a:extLst>
              <a:ext uri="{FF2B5EF4-FFF2-40B4-BE49-F238E27FC236}">
                <a16:creationId xmlns:a16="http://schemas.microsoft.com/office/drawing/2014/main" id="{C53FBF94-F845-4130-9B12-027DBA257230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600200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Design procedure:</a:t>
            </a:r>
          </a:p>
          <a:p>
            <a:pPr marL="890588" lvl="1" indent="-439738" fontAlgn="auto">
              <a:spcAft>
                <a:spcPts val="0"/>
              </a:spcAft>
              <a:buNone/>
            </a:pPr>
            <a:r>
              <a:rPr lang="en-US" sz="2400" dirty="0"/>
              <a:t>1.	State problem</a:t>
            </a:r>
            <a:br>
              <a:rPr lang="en-US" sz="2400" dirty="0"/>
            </a:br>
            <a:r>
              <a:rPr lang="en-US" dirty="0"/>
              <a:t>Example:  Build a </a:t>
            </a:r>
            <a:r>
              <a:rPr lang="en-US" dirty="0">
                <a:solidFill>
                  <a:srgbClr val="800000"/>
                </a:solidFill>
              </a:rPr>
              <a:t>Half Adder</a:t>
            </a:r>
            <a:r>
              <a:rPr lang="en-US" dirty="0"/>
              <a:t>.</a:t>
            </a:r>
          </a:p>
          <a:p>
            <a:pPr marL="890588" lvl="1" indent="-439738" fontAlgn="auto">
              <a:spcBef>
                <a:spcPct val="35000"/>
              </a:spcBef>
              <a:spcAft>
                <a:spcPts val="0"/>
              </a:spcAft>
              <a:buNone/>
            </a:pPr>
            <a:r>
              <a:rPr lang="en-US" sz="2400" dirty="0"/>
              <a:t>2.	Determine and label the inputs and outputs of circuit.</a:t>
            </a:r>
            <a:br>
              <a:rPr lang="en-US" sz="2400" dirty="0"/>
            </a:br>
            <a:r>
              <a:rPr lang="en-US" dirty="0"/>
              <a:t>Example: Two inputs and two outputs labelled, as shown below.</a:t>
            </a:r>
          </a:p>
        </p:txBody>
      </p:sp>
      <p:sp>
        <p:nvSpPr>
          <p:cNvPr id="84" name="Rectangle 14">
            <a:extLst>
              <a:ext uri="{FF2B5EF4-FFF2-40B4-BE49-F238E27FC236}">
                <a16:creationId xmlns:a16="http://schemas.microsoft.com/office/drawing/2014/main" id="{AFB566CF-AFAB-429B-8B23-67A238891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800" y="5410200"/>
            <a:ext cx="797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35000"/>
              </a:spcBef>
              <a:buClr>
                <a:schemeClr val="accent2"/>
              </a:buClr>
              <a:buSzPct val="60000"/>
            </a:pPr>
            <a:r>
              <a:rPr lang="en-US" sz="2400"/>
              <a:t>3.	Draw the truth table.</a:t>
            </a:r>
          </a:p>
        </p:txBody>
      </p:sp>
      <p:graphicFrame>
        <p:nvGraphicFramePr>
          <p:cNvPr id="85" name="Group 57">
            <a:extLst>
              <a:ext uri="{FF2B5EF4-FFF2-40B4-BE49-F238E27FC236}">
                <a16:creationId xmlns:a16="http://schemas.microsoft.com/office/drawing/2014/main" id="{EE67EB3E-559D-43CE-AC79-677E0997878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315200" y="3886200"/>
          <a:ext cx="2209800" cy="1828800"/>
        </p:xfrm>
        <a:graphic>
          <a:graphicData uri="http://schemas.openxmlformats.org/drawingml/2006/table">
            <a:tbl>
              <a:tblPr/>
              <a:tblGrid>
                <a:gridCol w="552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9917E308-D6F5-4592-862F-B26A0FA492A3}"/>
              </a:ext>
            </a:extLst>
          </p:cNvPr>
          <p:cNvGrpSpPr/>
          <p:nvPr/>
        </p:nvGrpSpPr>
        <p:grpSpPr>
          <a:xfrm>
            <a:off x="3200401" y="3960783"/>
            <a:ext cx="2574925" cy="1358930"/>
            <a:chOff x="1676400" y="3960783"/>
            <a:chExt cx="2574925" cy="1358930"/>
          </a:xfrm>
        </p:grpSpPr>
        <p:sp>
          <p:nvSpPr>
            <p:cNvPr id="77" name="Line 7">
              <a:extLst>
                <a:ext uri="{FF2B5EF4-FFF2-40B4-BE49-F238E27FC236}">
                  <a16:creationId xmlns:a16="http://schemas.microsoft.com/office/drawing/2014/main" id="{987565F2-70E4-4DC5-8C18-F66D998978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1360" y="4267200"/>
              <a:ext cx="41211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8">
              <a:extLst>
                <a:ext uri="{FF2B5EF4-FFF2-40B4-BE49-F238E27FC236}">
                  <a16:creationId xmlns:a16="http://schemas.microsoft.com/office/drawing/2014/main" id="{43725AFB-E5CC-4590-8FD6-4059430BB8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1039" y="4724400"/>
              <a:ext cx="43243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9">
              <a:extLst>
                <a:ext uri="{FF2B5EF4-FFF2-40B4-BE49-F238E27FC236}">
                  <a16:creationId xmlns:a16="http://schemas.microsoft.com/office/drawing/2014/main" id="{C7D651CD-5BA7-463E-820F-95FAE7C270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5925" y="42672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0">
              <a:extLst>
                <a:ext uri="{FF2B5EF4-FFF2-40B4-BE49-F238E27FC236}">
                  <a16:creationId xmlns:a16="http://schemas.microsoft.com/office/drawing/2014/main" id="{79796CE0-647B-48E7-BFA9-2D02AEB98B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5925" y="47244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Text Box 11">
              <a:extLst>
                <a:ext uri="{FF2B5EF4-FFF2-40B4-BE49-F238E27FC236}">
                  <a16:creationId xmlns:a16="http://schemas.microsoft.com/office/drawing/2014/main" id="{AB514A67-5045-4192-A7AE-37F9B484C7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6400" y="4083050"/>
              <a:ext cx="381000" cy="800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X</a:t>
              </a:r>
            </a:p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Y</a:t>
              </a:r>
            </a:p>
          </p:txBody>
        </p:sp>
        <p:sp>
          <p:nvSpPr>
            <p:cNvPr id="82" name="Text Box 12">
              <a:extLst>
                <a:ext uri="{FF2B5EF4-FFF2-40B4-BE49-F238E27FC236}">
                  <a16:creationId xmlns:a16="http://schemas.microsoft.com/office/drawing/2014/main" id="{35D2BD48-D40A-44A5-B596-9EA85719C2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0325" y="4083050"/>
              <a:ext cx="381000" cy="800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S</a:t>
              </a:r>
            </a:p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C</a:t>
              </a:r>
            </a:p>
          </p:txBody>
        </p:sp>
        <p:sp>
          <p:nvSpPr>
            <p:cNvPr id="83" name="Text Box 13">
              <a:extLst>
                <a:ext uri="{FF2B5EF4-FFF2-40B4-BE49-F238E27FC236}">
                  <a16:creationId xmlns:a16="http://schemas.microsoft.com/office/drawing/2014/main" id="{A7D77FCC-4CE7-4715-87DB-511F5F930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5550" y="4953000"/>
              <a:ext cx="914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(X + Y)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DC12391-B071-4154-83C7-D78FFCFB5D08}"/>
                </a:ext>
              </a:extLst>
            </p:cNvPr>
            <p:cNvGrpSpPr/>
            <p:nvPr/>
          </p:nvGrpSpPr>
          <p:grpSpPr>
            <a:xfrm>
              <a:off x="2400300" y="3960783"/>
              <a:ext cx="1104900" cy="992217"/>
              <a:chOff x="2400300" y="3960783"/>
              <a:chExt cx="1104900" cy="992217"/>
            </a:xfrm>
          </p:grpSpPr>
          <p:sp>
            <p:nvSpPr>
              <p:cNvPr id="75" name="Rectangle 5">
                <a:extLst>
                  <a:ext uri="{FF2B5EF4-FFF2-40B4-BE49-F238E27FC236}">
                    <a16:creationId xmlns:a16="http://schemas.microsoft.com/office/drawing/2014/main" id="{D855268B-962D-406A-840F-B5403C26AC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300" y="3962400"/>
                <a:ext cx="1104900" cy="9906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Text Box 6">
                <a:extLst>
                  <a:ext uri="{FF2B5EF4-FFF2-40B4-BE49-F238E27FC236}">
                    <a16:creationId xmlns:a16="http://schemas.microsoft.com/office/drawing/2014/main" id="{DB3AA408-6F32-43AC-8AB8-8FC17AF97E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8875" y="4213225"/>
                <a:ext cx="1047750" cy="701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GB" sz="2000" b="1" dirty="0">
                    <a:latin typeface="Times New Roman" pitchFamily="18" charset="0"/>
                  </a:rPr>
                  <a:t>Half</a:t>
                </a:r>
              </a:p>
              <a:p>
                <a:pPr algn="ctr" eaLnBrk="0" hangingPunct="0"/>
                <a:r>
                  <a:rPr lang="en-GB" sz="2000" b="1" dirty="0">
                    <a:latin typeface="Times New Roman" pitchFamily="18" charset="0"/>
                  </a:rPr>
                  <a:t>Adder</a:t>
                </a:r>
                <a:endParaRPr lang="en-GB" sz="2000" dirty="0">
                  <a:latin typeface="Times New Roman" pitchFamily="18" charset="0"/>
                </a:endParaRPr>
              </a:p>
            </p:txBody>
          </p:sp>
          <p:sp>
            <p:nvSpPr>
              <p:cNvPr id="86" name="Text Box 6">
                <a:extLst>
                  <a:ext uri="{FF2B5EF4-FFF2-40B4-BE49-F238E27FC236}">
                    <a16:creationId xmlns:a16="http://schemas.microsoft.com/office/drawing/2014/main" id="{3CE06278-62F6-49B7-988D-522302093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67000" y="3960783"/>
                <a:ext cx="5715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GB" sz="2000" b="1" dirty="0">
                    <a:latin typeface="Times New Roman" pitchFamily="18" charset="0"/>
                    <a:sym typeface="Symbol" panose="05050102010706020507" pitchFamily="18" charset="2"/>
                  </a:rPr>
                  <a:t></a:t>
                </a:r>
                <a:endParaRPr lang="en-GB" sz="20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21" name="Footer Placeholder 5">
            <a:extLst>
              <a:ext uri="{FF2B5EF4-FFF2-40B4-BE49-F238E27FC236}">
                <a16:creationId xmlns:a16="http://schemas.microsoft.com/office/drawing/2014/main" id="{A53BBC06-28B2-42B4-B88E-03CC10CA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22" name="[Date Placeholder 3]">
            <a:extLst>
              <a:ext uri="{FF2B5EF4-FFF2-40B4-BE49-F238E27FC236}">
                <a16:creationId xmlns:a16="http://schemas.microsoft.com/office/drawing/2014/main" id="{19A3EC00-FDCA-484D-BFE4-0037DBBFF9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23" name="Slide Number Placeholder 6">
            <a:extLst>
              <a:ext uri="{FF2B5EF4-FFF2-40B4-BE49-F238E27FC236}">
                <a16:creationId xmlns:a16="http://schemas.microsoft.com/office/drawing/2014/main" id="{325F7629-18EF-460F-8224-5BC1284D8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401362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Half Adder (2/2)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025EA959-2263-4785-A70F-E4284B2760C8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6002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0" lvl="1" indent="-358775" fontAlgn="auto">
              <a:spcAft>
                <a:spcPts val="0"/>
              </a:spcAft>
              <a:buNone/>
            </a:pPr>
            <a:r>
              <a:rPr lang="en-US" sz="2400" dirty="0"/>
              <a:t>4.	Obtain simplified Boolean functions.</a:t>
            </a:r>
            <a:br>
              <a:rPr lang="en-US" sz="2400" dirty="0"/>
            </a:br>
            <a:r>
              <a:rPr lang="en-US" dirty="0"/>
              <a:t>Example: C = </a:t>
            </a:r>
            <a:r>
              <a:rPr lang="en-US" dirty="0">
                <a:solidFill>
                  <a:srgbClr val="800000"/>
                </a:solidFill>
              </a:rPr>
              <a:t>X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Y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           S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X'Y + XY'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XY</a:t>
            </a:r>
            <a:endParaRPr lang="en-US" dirty="0"/>
          </a:p>
        </p:txBody>
      </p:sp>
      <p:sp>
        <p:nvSpPr>
          <p:cNvPr id="20" name="Rectangle 48">
            <a:extLst>
              <a:ext uri="{FF2B5EF4-FFF2-40B4-BE49-F238E27FC236}">
                <a16:creationId xmlns:a16="http://schemas.microsoft.com/office/drawing/2014/main" id="{AB38E201-B6E8-482F-86B1-B26781471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0480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17550" lvl="1" indent="-373063">
              <a:spcBef>
                <a:spcPct val="20000"/>
              </a:spcBef>
              <a:buClr>
                <a:schemeClr val="accent2"/>
              </a:buClr>
              <a:buSzPct val="60000"/>
            </a:pPr>
            <a:r>
              <a:rPr lang="en-US" sz="2400" dirty="0"/>
              <a:t>5. Draw the logic diagram.</a:t>
            </a:r>
            <a:endParaRPr lang="en-US" sz="2000" dirty="0"/>
          </a:p>
        </p:txBody>
      </p:sp>
      <p:graphicFrame>
        <p:nvGraphicFramePr>
          <p:cNvPr id="21" name="Group 123">
            <a:extLst>
              <a:ext uri="{FF2B5EF4-FFF2-40B4-BE49-F238E27FC236}">
                <a16:creationId xmlns:a16="http://schemas.microsoft.com/office/drawing/2014/main" id="{C2A55630-2F16-4BFF-8514-8EA3963CD91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001000" y="1600200"/>
          <a:ext cx="1752600" cy="1676400"/>
        </p:xfrm>
        <a:graphic>
          <a:graphicData uri="http://schemas.openxmlformats.org/drawingml/2006/table">
            <a:tbl>
              <a:tblPr/>
              <a:tblGrid>
                <a:gridCol w="43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2" name="Group 83">
            <a:extLst>
              <a:ext uri="{FF2B5EF4-FFF2-40B4-BE49-F238E27FC236}">
                <a16:creationId xmlns:a16="http://schemas.microsoft.com/office/drawing/2014/main" id="{D543805B-D7FF-46C0-8BC7-72E5C5BED451}"/>
              </a:ext>
            </a:extLst>
          </p:cNvPr>
          <p:cNvGrpSpPr>
            <a:grpSpLocks/>
          </p:cNvGrpSpPr>
          <p:nvPr/>
        </p:nvGrpSpPr>
        <p:grpSpPr bwMode="auto">
          <a:xfrm>
            <a:off x="3628231" y="4182270"/>
            <a:ext cx="3067050" cy="1692275"/>
            <a:chOff x="1473" y="2332"/>
            <a:chExt cx="1932" cy="1066"/>
          </a:xfrm>
        </p:grpSpPr>
        <p:sp>
          <p:nvSpPr>
            <p:cNvPr id="23" name="AutoShape 84">
              <a:extLst>
                <a:ext uri="{FF2B5EF4-FFF2-40B4-BE49-F238E27FC236}">
                  <a16:creationId xmlns:a16="http://schemas.microsoft.com/office/drawing/2014/main" id="{2EEE03A9-82AB-4EA6-B947-542FE0A59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0" y="3028"/>
              <a:ext cx="476" cy="370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85">
              <a:extLst>
                <a:ext uri="{FF2B5EF4-FFF2-40B4-BE49-F238E27FC236}">
                  <a16:creationId xmlns:a16="http://schemas.microsoft.com/office/drawing/2014/main" id="{6C261006-F0BC-4064-82A8-37C15D2B6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453"/>
              <a:ext cx="694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86">
              <a:extLst>
                <a:ext uri="{FF2B5EF4-FFF2-40B4-BE49-F238E27FC236}">
                  <a16:creationId xmlns:a16="http://schemas.microsoft.com/office/drawing/2014/main" id="{FE3371ED-ABBB-4C8B-8FB0-70090A1F34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621"/>
              <a:ext cx="694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87">
              <a:extLst>
                <a:ext uri="{FF2B5EF4-FFF2-40B4-BE49-F238E27FC236}">
                  <a16:creationId xmlns:a16="http://schemas.microsoft.com/office/drawing/2014/main" id="{5C6D04E2-1C5C-4212-8FF1-C5151267CE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04" y="2528"/>
              <a:ext cx="340" cy="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88">
              <a:extLst>
                <a:ext uri="{FF2B5EF4-FFF2-40B4-BE49-F238E27FC236}">
                  <a16:creationId xmlns:a16="http://schemas.microsoft.com/office/drawing/2014/main" id="{87D56A09-221E-4154-8803-64C20D4E05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0" y="3126"/>
              <a:ext cx="320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89">
              <a:extLst>
                <a:ext uri="{FF2B5EF4-FFF2-40B4-BE49-F238E27FC236}">
                  <a16:creationId xmlns:a16="http://schemas.microsoft.com/office/drawing/2014/main" id="{44DD3B62-35B0-41BF-A398-010568F491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20" y="2453"/>
              <a:ext cx="0" cy="6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90">
              <a:extLst>
                <a:ext uri="{FF2B5EF4-FFF2-40B4-BE49-F238E27FC236}">
                  <a16:creationId xmlns:a16="http://schemas.microsoft.com/office/drawing/2014/main" id="{D1EDD81D-63E5-4D35-8B1F-965566F586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0" y="2621"/>
              <a:ext cx="0" cy="6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91">
              <a:extLst>
                <a:ext uri="{FF2B5EF4-FFF2-40B4-BE49-F238E27FC236}">
                  <a16:creationId xmlns:a16="http://schemas.microsoft.com/office/drawing/2014/main" id="{E7A3501D-DA18-4F92-A1CC-C7E91ACEE8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0" y="3294"/>
              <a:ext cx="490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92">
              <a:extLst>
                <a:ext uri="{FF2B5EF4-FFF2-40B4-BE49-F238E27FC236}">
                  <a16:creationId xmlns:a16="http://schemas.microsoft.com/office/drawing/2014/main" id="{8F49E964-4B0E-4379-BB96-E6E3B32BBC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17" y="3205"/>
              <a:ext cx="332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Oval 93">
              <a:extLst>
                <a:ext uri="{FF2B5EF4-FFF2-40B4-BE49-F238E27FC236}">
                  <a16:creationId xmlns:a16="http://schemas.microsoft.com/office/drawing/2014/main" id="{29675042-F98B-49B6-A145-49E7B09CC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" y="2598"/>
              <a:ext cx="43" cy="55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Oval 94">
              <a:extLst>
                <a:ext uri="{FF2B5EF4-FFF2-40B4-BE49-F238E27FC236}">
                  <a16:creationId xmlns:a16="http://schemas.microsoft.com/office/drawing/2014/main" id="{001EFBC3-63DF-4358-B8C6-6665E648C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" y="2422"/>
              <a:ext cx="43" cy="55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" name="Group 95">
              <a:extLst>
                <a:ext uri="{FF2B5EF4-FFF2-40B4-BE49-F238E27FC236}">
                  <a16:creationId xmlns:a16="http://schemas.microsoft.com/office/drawing/2014/main" id="{6FE55EAC-0793-4D8C-B84E-4F0E1D94CF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9" y="2352"/>
              <a:ext cx="523" cy="370"/>
              <a:chOff x="2279" y="2352"/>
              <a:chExt cx="523" cy="370"/>
            </a:xfrm>
          </p:grpSpPr>
          <p:sp>
            <p:nvSpPr>
              <p:cNvPr id="38" name="Freeform 96">
                <a:extLst>
                  <a:ext uri="{FF2B5EF4-FFF2-40B4-BE49-F238E27FC236}">
                    <a16:creationId xmlns:a16="http://schemas.microsoft.com/office/drawing/2014/main" id="{AF38B739-2655-4AA5-86FF-C981359BA7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6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6 h 864"/>
                  <a:gd name="T4" fmla="*/ 0 w 288"/>
                  <a:gd name="T5" fmla="*/ 12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97">
                <a:extLst>
                  <a:ext uri="{FF2B5EF4-FFF2-40B4-BE49-F238E27FC236}">
                    <a16:creationId xmlns:a16="http://schemas.microsoft.com/office/drawing/2014/main" id="{3E64914E-6065-4316-885C-E95C8E0757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6" y="2352"/>
                <a:ext cx="17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98">
                <a:extLst>
                  <a:ext uri="{FF2B5EF4-FFF2-40B4-BE49-F238E27FC236}">
                    <a16:creationId xmlns:a16="http://schemas.microsoft.com/office/drawing/2014/main" id="{82637C07-99BA-443F-946C-0CCFCCBD6E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6" y="2722"/>
                <a:ext cx="17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99">
                <a:extLst>
                  <a:ext uri="{FF2B5EF4-FFF2-40B4-BE49-F238E27FC236}">
                    <a16:creationId xmlns:a16="http://schemas.microsoft.com/office/drawing/2014/main" id="{2D04854C-A588-4B3D-9601-B9A10F2797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2352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19 w 576"/>
                  <a:gd name="T3" fmla="*/ 3 h 432"/>
                  <a:gd name="T4" fmla="*/ 24 w 576"/>
                  <a:gd name="T5" fmla="*/ 1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100">
                <a:extLst>
                  <a:ext uri="{FF2B5EF4-FFF2-40B4-BE49-F238E27FC236}">
                    <a16:creationId xmlns:a16="http://schemas.microsoft.com/office/drawing/2014/main" id="{A503038B-4509-4087-B9FA-4BFBD6EFEE8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496" y="2520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19 w 576"/>
                  <a:gd name="T3" fmla="*/ 3 h 432"/>
                  <a:gd name="T4" fmla="*/ 24 w 576"/>
                  <a:gd name="T5" fmla="*/ 1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101">
                <a:extLst>
                  <a:ext uri="{FF2B5EF4-FFF2-40B4-BE49-F238E27FC236}">
                    <a16:creationId xmlns:a16="http://schemas.microsoft.com/office/drawing/2014/main" id="{B84CE943-CDC9-4C09-8220-20B21EEC5F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9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6 h 864"/>
                  <a:gd name="T4" fmla="*/ 0 w 288"/>
                  <a:gd name="T5" fmla="*/ 12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" name="Text Box 102">
              <a:extLst>
                <a:ext uri="{FF2B5EF4-FFF2-40B4-BE49-F238E27FC236}">
                  <a16:creationId xmlns:a16="http://schemas.microsoft.com/office/drawing/2014/main" id="{9B6D3C52-599F-4A9F-838C-5B9D8D8362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3" y="2332"/>
              <a:ext cx="230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  <a:endParaRPr lang="en-GB" sz="1400"/>
            </a:p>
          </p:txBody>
        </p:sp>
        <p:sp>
          <p:nvSpPr>
            <p:cNvPr id="36" name="Text Box 103">
              <a:extLst>
                <a:ext uri="{FF2B5EF4-FFF2-40B4-BE49-F238E27FC236}">
                  <a16:creationId xmlns:a16="http://schemas.microsoft.com/office/drawing/2014/main" id="{6A1A0F12-872E-4CCC-B6FA-387BEC699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5" y="2422"/>
              <a:ext cx="230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</p:txBody>
        </p:sp>
        <p:sp>
          <p:nvSpPr>
            <p:cNvPr id="37" name="Text Box 104">
              <a:extLst>
                <a:ext uri="{FF2B5EF4-FFF2-40B4-BE49-F238E27FC236}">
                  <a16:creationId xmlns:a16="http://schemas.microsoft.com/office/drawing/2014/main" id="{3A56FCA5-A894-4129-8F38-E2A0F9BA47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3087"/>
              <a:ext cx="23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</a:p>
          </p:txBody>
        </p:sp>
      </p:grpSp>
      <p:sp>
        <p:nvSpPr>
          <p:cNvPr id="44" name="Text Box 105">
            <a:extLst>
              <a:ext uri="{FF2B5EF4-FFF2-40B4-BE49-F238E27FC236}">
                <a16:creationId xmlns:a16="http://schemas.microsoft.com/office/drawing/2014/main" id="{2799061B-DC26-45D2-A711-BDE6FF01E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2269" y="3582987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 dirty="0">
                <a:solidFill>
                  <a:srgbClr val="800000"/>
                </a:solidFill>
              </a:rPr>
              <a:t>Half Adder</a:t>
            </a:r>
            <a:endParaRPr lang="en-GB" sz="240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20AFD32-7129-4073-BD69-1613A6108E0E}"/>
              </a:ext>
            </a:extLst>
          </p:cNvPr>
          <p:cNvGrpSpPr/>
          <p:nvPr/>
        </p:nvGrpSpPr>
        <p:grpSpPr>
          <a:xfrm>
            <a:off x="7788276" y="4040187"/>
            <a:ext cx="2574925" cy="2064748"/>
            <a:chOff x="6264275" y="4453301"/>
            <a:chExt cx="2574925" cy="2064748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8A351317-73B3-4227-BF42-874B2592E9D2}"/>
                </a:ext>
              </a:extLst>
            </p:cNvPr>
            <p:cNvGrpSpPr/>
            <p:nvPr/>
          </p:nvGrpSpPr>
          <p:grpSpPr>
            <a:xfrm>
              <a:off x="6264275" y="5159119"/>
              <a:ext cx="2574925" cy="1358930"/>
              <a:chOff x="1676400" y="3960783"/>
              <a:chExt cx="2574925" cy="1358930"/>
            </a:xfrm>
          </p:grpSpPr>
          <p:sp>
            <p:nvSpPr>
              <p:cNvPr id="46" name="Line 7">
                <a:extLst>
                  <a:ext uri="{FF2B5EF4-FFF2-40B4-BE49-F238E27FC236}">
                    <a16:creationId xmlns:a16="http://schemas.microsoft.com/office/drawing/2014/main" id="{8A01A91A-7073-4C60-A45B-3EB97EBBEC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1360" y="4267200"/>
                <a:ext cx="41211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8">
                <a:extLst>
                  <a:ext uri="{FF2B5EF4-FFF2-40B4-BE49-F238E27FC236}">
                    <a16:creationId xmlns:a16="http://schemas.microsoft.com/office/drawing/2014/main" id="{C245EB14-9AB0-42A5-ABA5-74A2D76047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1039" y="4724400"/>
                <a:ext cx="43243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9">
                <a:extLst>
                  <a:ext uri="{FF2B5EF4-FFF2-40B4-BE49-F238E27FC236}">
                    <a16:creationId xmlns:a16="http://schemas.microsoft.com/office/drawing/2014/main" id="{FEABC921-3C94-43E4-967E-4EE9F0A086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5925" y="4267200"/>
                <a:ext cx="91440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10">
                <a:extLst>
                  <a:ext uri="{FF2B5EF4-FFF2-40B4-BE49-F238E27FC236}">
                    <a16:creationId xmlns:a16="http://schemas.microsoft.com/office/drawing/2014/main" id="{34E8B971-78AC-4739-A400-6980BAAAA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5925" y="4724400"/>
                <a:ext cx="91440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Text Box 11">
                <a:extLst>
                  <a:ext uri="{FF2B5EF4-FFF2-40B4-BE49-F238E27FC236}">
                    <a16:creationId xmlns:a16="http://schemas.microsoft.com/office/drawing/2014/main" id="{A4717BB0-01D7-4DCE-9976-22B079790E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6400" y="4083050"/>
                <a:ext cx="381000" cy="800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GB" dirty="0"/>
                  <a:t>X</a:t>
                </a:r>
              </a:p>
              <a:p>
                <a:pPr eaLnBrk="0" hangingPunc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GB" dirty="0"/>
                  <a:t>Y</a:t>
                </a:r>
              </a:p>
            </p:txBody>
          </p:sp>
          <p:sp>
            <p:nvSpPr>
              <p:cNvPr id="51" name="Text Box 12">
                <a:extLst>
                  <a:ext uri="{FF2B5EF4-FFF2-40B4-BE49-F238E27FC236}">
                    <a16:creationId xmlns:a16="http://schemas.microsoft.com/office/drawing/2014/main" id="{BE642B25-E772-4930-B99F-5B467EE57E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70325" y="4083050"/>
                <a:ext cx="381000" cy="800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GB" dirty="0"/>
                  <a:t>S</a:t>
                </a:r>
              </a:p>
              <a:p>
                <a:pPr eaLnBrk="0" hangingPunc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GB" dirty="0"/>
                  <a:t>C</a:t>
                </a:r>
              </a:p>
            </p:txBody>
          </p:sp>
          <p:sp>
            <p:nvSpPr>
              <p:cNvPr id="52" name="Text Box 13">
                <a:extLst>
                  <a:ext uri="{FF2B5EF4-FFF2-40B4-BE49-F238E27FC236}">
                    <a16:creationId xmlns:a16="http://schemas.microsoft.com/office/drawing/2014/main" id="{5747EE8D-89B2-48D3-9411-A235E1D1C1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5550" y="4953000"/>
                <a:ext cx="9144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(X + Y)</a:t>
                </a:r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8E2F0184-B7F1-456E-8A47-EDC7EA689795}"/>
                  </a:ext>
                </a:extLst>
              </p:cNvPr>
              <p:cNvGrpSpPr/>
              <p:nvPr/>
            </p:nvGrpSpPr>
            <p:grpSpPr>
              <a:xfrm>
                <a:off x="2400300" y="3960783"/>
                <a:ext cx="1104900" cy="992217"/>
                <a:chOff x="2400300" y="3960783"/>
                <a:chExt cx="1104900" cy="992217"/>
              </a:xfrm>
            </p:grpSpPr>
            <p:sp>
              <p:nvSpPr>
                <p:cNvPr id="54" name="Rectangle 5">
                  <a:extLst>
                    <a:ext uri="{FF2B5EF4-FFF2-40B4-BE49-F238E27FC236}">
                      <a16:creationId xmlns:a16="http://schemas.microsoft.com/office/drawing/2014/main" id="{86448187-FCBB-4550-BA65-311164AC0C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0300" y="3962400"/>
                  <a:ext cx="1104900" cy="9906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Text Box 6">
                  <a:extLst>
                    <a:ext uri="{FF2B5EF4-FFF2-40B4-BE49-F238E27FC236}">
                      <a16:creationId xmlns:a16="http://schemas.microsoft.com/office/drawing/2014/main" id="{7FA63B8A-7BB0-44E7-AC60-1C268E065C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28875" y="4213225"/>
                  <a:ext cx="1047750" cy="7016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</a:rPr>
                    <a:t>Half</a:t>
                  </a:r>
                </a:p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</a:rPr>
                    <a:t>Adder</a:t>
                  </a:r>
                  <a:endParaRPr lang="en-GB" sz="2000" dirty="0">
                    <a:latin typeface="Times New Roman" pitchFamily="18" charset="0"/>
                  </a:endParaRPr>
                </a:p>
              </p:txBody>
            </p:sp>
            <p:sp>
              <p:nvSpPr>
                <p:cNvPr id="56" name="Text Box 6">
                  <a:extLst>
                    <a:ext uri="{FF2B5EF4-FFF2-40B4-BE49-F238E27FC236}">
                      <a16:creationId xmlns:a16="http://schemas.microsoft.com/office/drawing/2014/main" id="{8465B758-AFE1-4C51-BA17-14BC4A259CD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67000" y="3960783"/>
                  <a:ext cx="57150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  <a:sym typeface="Symbol" panose="05050102010706020507" pitchFamily="18" charset="2"/>
                    </a:rPr>
                    <a:t></a:t>
                  </a:r>
                  <a:endParaRPr lang="en-GB" sz="2000" dirty="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57" name="Text Box 105">
              <a:extLst>
                <a:ext uri="{FF2B5EF4-FFF2-40B4-BE49-F238E27FC236}">
                  <a16:creationId xmlns:a16="http://schemas.microsoft.com/office/drawing/2014/main" id="{1B8A96A8-1CAD-4D54-80A5-01F89ABC07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3381" y="4453301"/>
              <a:ext cx="17526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dirty="0"/>
                <a:t>Block diagram of Half Adder</a:t>
              </a:r>
              <a:endParaRPr lang="en-GB" dirty="0">
                <a:latin typeface="Times New Roman" pitchFamily="18" charset="0"/>
              </a:endParaRPr>
            </a:p>
          </p:txBody>
        </p:sp>
      </p:grpSp>
      <p:sp>
        <p:nvSpPr>
          <p:cNvPr id="58" name="Footer Placeholder 5">
            <a:extLst>
              <a:ext uri="{FF2B5EF4-FFF2-40B4-BE49-F238E27FC236}">
                <a16:creationId xmlns:a16="http://schemas.microsoft.com/office/drawing/2014/main" id="{4733F5C3-8D0B-4369-9362-C61D2090B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59" name="[Date Placeholder 3]">
            <a:extLst>
              <a:ext uri="{FF2B5EF4-FFF2-40B4-BE49-F238E27FC236}">
                <a16:creationId xmlns:a16="http://schemas.microsoft.com/office/drawing/2014/main" id="{5E6090FF-9CA8-4757-8107-78624BC760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60" name="Slide Number Placeholder 6">
            <a:extLst>
              <a:ext uri="{FF2B5EF4-FFF2-40B4-BE49-F238E27FC236}">
                <a16:creationId xmlns:a16="http://schemas.microsoft.com/office/drawing/2014/main" id="{3D42B106-6F50-41BD-91A6-F688211D1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04829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bldLvl="2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58646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(1/5)</a:t>
            </a:r>
          </a:p>
        </p:txBody>
      </p:sp>
      <p:sp>
        <p:nvSpPr>
          <p:cNvPr id="65" name="Rectangle 3">
            <a:extLst>
              <a:ext uri="{FF2B5EF4-FFF2-40B4-BE49-F238E27FC236}">
                <a16:creationId xmlns:a16="http://schemas.microsoft.com/office/drawing/2014/main" id="{7567F083-84B3-41DB-9C4A-E0BC75106F1D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6002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Half adder adds up only two bits.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add two binary numbers, we need to add 3 bits (including the </a:t>
            </a:r>
            <a:r>
              <a:rPr lang="en-US" i="1" dirty="0"/>
              <a:t>carry</a:t>
            </a:r>
            <a:r>
              <a:rPr lang="en-US" dirty="0"/>
              <a:t>).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</a:p>
        </p:txBody>
      </p:sp>
      <p:graphicFrame>
        <p:nvGraphicFramePr>
          <p:cNvPr id="66" name="Object 4">
            <a:extLst>
              <a:ext uri="{FF2B5EF4-FFF2-40B4-BE49-F238E27FC236}">
                <a16:creationId xmlns:a16="http://schemas.microsoft.com/office/drawing/2014/main" id="{EEBB0CF2-E31E-478E-9EC7-A709E221F05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405377" y="2728884"/>
          <a:ext cx="267970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Document" r:id="rId4" imgW="2680200" imgH="1276200" progId="Word.Document.8">
                  <p:embed/>
                </p:oleObj>
              </mc:Choice>
              <mc:Fallback>
                <p:oleObj name="Document" r:id="rId4" imgW="2680200" imgH="1276200" progId="Word.Document.8">
                  <p:embed/>
                  <p:pic>
                    <p:nvPicPr>
                      <p:cNvPr id="66" name="Object 4">
                        <a:extLst>
                          <a:ext uri="{FF2B5EF4-FFF2-40B4-BE49-F238E27FC236}">
                            <a16:creationId xmlns:a16="http://schemas.microsoft.com/office/drawing/2014/main" id="{EEBB0CF2-E31E-478E-9EC7-A709E221F0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5377" y="2728884"/>
                        <a:ext cx="2679700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Rectangle 6">
            <a:extLst>
              <a:ext uri="{FF2B5EF4-FFF2-40B4-BE49-F238E27FC236}">
                <a16:creationId xmlns:a16="http://schemas.microsoft.com/office/drawing/2014/main" id="{2BB35ACA-635E-4413-BCDB-A571DC51F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0386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Need </a:t>
            </a:r>
            <a:r>
              <a:rPr lang="en-US" sz="2400" dirty="0">
                <a:solidFill>
                  <a:srgbClr val="800000"/>
                </a:solidFill>
              </a:rPr>
              <a:t>Full Adder</a:t>
            </a:r>
            <a:r>
              <a:rPr lang="en-US" sz="2400" dirty="0"/>
              <a:t> (so called as it can be made from two half adders).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DBA9F1-C593-4186-8A54-9F30503BB9AD}"/>
              </a:ext>
            </a:extLst>
          </p:cNvPr>
          <p:cNvGrpSpPr/>
          <p:nvPr/>
        </p:nvGrpSpPr>
        <p:grpSpPr>
          <a:xfrm>
            <a:off x="5674007" y="4737634"/>
            <a:ext cx="2720011" cy="1595710"/>
            <a:chOff x="4150006" y="4737634"/>
            <a:chExt cx="2720011" cy="1595710"/>
          </a:xfrm>
        </p:grpSpPr>
        <p:sp>
          <p:nvSpPr>
            <p:cNvPr id="132" name="Line 12">
              <a:extLst>
                <a:ext uri="{FF2B5EF4-FFF2-40B4-BE49-F238E27FC236}">
                  <a16:creationId xmlns:a16="http://schemas.microsoft.com/office/drawing/2014/main" id="{BB0BA283-8651-4563-BE8C-398B983157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31534" y="5125255"/>
              <a:ext cx="914400" cy="15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Line 13">
              <a:extLst>
                <a:ext uri="{FF2B5EF4-FFF2-40B4-BE49-F238E27FC236}">
                  <a16:creationId xmlns:a16="http://schemas.microsoft.com/office/drawing/2014/main" id="{01131092-02EF-4A2F-BE19-BED88400B8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31534" y="5582455"/>
              <a:ext cx="914400" cy="15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Text Box 14">
              <a:extLst>
                <a:ext uri="{FF2B5EF4-FFF2-40B4-BE49-F238E27FC236}">
                  <a16:creationId xmlns:a16="http://schemas.microsoft.com/office/drawing/2014/main" id="{D99EBBCA-0068-472C-A977-2E725A69D0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006" y="4849018"/>
              <a:ext cx="381000" cy="969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10000"/>
                </a:spcBef>
              </a:pPr>
              <a:r>
                <a:rPr lang="en-GB" dirty="0"/>
                <a:t>X</a:t>
              </a:r>
            </a:p>
            <a:p>
              <a:pPr eaLnBrk="0" hangingPunct="0">
                <a:spcBef>
                  <a:spcPct val="10000"/>
                </a:spcBef>
              </a:pPr>
              <a:r>
                <a:rPr lang="en-GB" dirty="0"/>
                <a:t>Y</a:t>
              </a:r>
            </a:p>
            <a:p>
              <a:pPr eaLnBrk="0" hangingPunct="0">
                <a:spcBef>
                  <a:spcPct val="10000"/>
                </a:spcBef>
              </a:pPr>
              <a:r>
                <a:rPr lang="en-GB" dirty="0"/>
                <a:t>Z</a:t>
              </a:r>
            </a:p>
          </p:txBody>
        </p:sp>
        <p:sp>
          <p:nvSpPr>
            <p:cNvPr id="135" name="Text Box 15">
              <a:extLst>
                <a:ext uri="{FF2B5EF4-FFF2-40B4-BE49-F238E27FC236}">
                  <a16:creationId xmlns:a16="http://schemas.microsoft.com/office/drawing/2014/main" id="{DEEA54EF-9FC8-4AF1-BE8D-809B295E98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89017" y="4972855"/>
              <a:ext cx="381000" cy="800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S</a:t>
              </a:r>
            </a:p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C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60F274C-7104-42D3-91A0-858B8776DE98}"/>
                </a:ext>
              </a:extLst>
            </p:cNvPr>
            <p:cNvGrpSpPr/>
            <p:nvPr/>
          </p:nvGrpSpPr>
          <p:grpSpPr>
            <a:xfrm>
              <a:off x="4454806" y="5029200"/>
              <a:ext cx="441044" cy="611188"/>
              <a:chOff x="3981450" y="5029200"/>
              <a:chExt cx="914400" cy="611188"/>
            </a:xfrm>
          </p:grpSpPr>
          <p:sp>
            <p:nvSpPr>
              <p:cNvPr id="71" name="Line 10">
                <a:extLst>
                  <a:ext uri="{FF2B5EF4-FFF2-40B4-BE49-F238E27FC236}">
                    <a16:creationId xmlns:a16="http://schemas.microsoft.com/office/drawing/2014/main" id="{6E8E2099-B08F-4F49-8D31-C8156529BE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1450" y="5029200"/>
                <a:ext cx="914400" cy="15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11">
                <a:extLst>
                  <a:ext uri="{FF2B5EF4-FFF2-40B4-BE49-F238E27FC236}">
                    <a16:creationId xmlns:a16="http://schemas.microsoft.com/office/drawing/2014/main" id="{722BF79B-1802-4ECC-A041-76CA59D045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1450" y="5334000"/>
                <a:ext cx="914400" cy="15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17">
                <a:extLst>
                  <a:ext uri="{FF2B5EF4-FFF2-40B4-BE49-F238E27FC236}">
                    <a16:creationId xmlns:a16="http://schemas.microsoft.com/office/drawing/2014/main" id="{34834C5A-B4E3-4D02-88F9-8449DED931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1450" y="5638800"/>
                <a:ext cx="914400" cy="15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C513CE2-4C75-40FD-944A-ED8118DAD783}"/>
                </a:ext>
              </a:extLst>
            </p:cNvPr>
            <p:cNvGrpSpPr/>
            <p:nvPr/>
          </p:nvGrpSpPr>
          <p:grpSpPr>
            <a:xfrm>
              <a:off x="4800600" y="4737634"/>
              <a:ext cx="1371600" cy="1595710"/>
              <a:chOff x="4800600" y="4737634"/>
              <a:chExt cx="1371600" cy="1595710"/>
            </a:xfrm>
          </p:grpSpPr>
          <p:sp>
            <p:nvSpPr>
              <p:cNvPr id="136" name="Text Box 16">
                <a:extLst>
                  <a:ext uri="{FF2B5EF4-FFF2-40B4-BE49-F238E27FC236}">
                    <a16:creationId xmlns:a16="http://schemas.microsoft.com/office/drawing/2014/main" id="{3BEC91C3-6B91-4194-8A03-E1204E5B00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0600" y="5966631"/>
                <a:ext cx="13716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(X + Y + Z)</a:t>
                </a:r>
              </a:p>
            </p:txBody>
          </p: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876A3BCD-DCF0-4320-B76F-F259E597EC5D}"/>
                  </a:ext>
                </a:extLst>
              </p:cNvPr>
              <p:cNvGrpSpPr/>
              <p:nvPr/>
            </p:nvGrpSpPr>
            <p:grpSpPr>
              <a:xfrm>
                <a:off x="4914900" y="4737634"/>
                <a:ext cx="1143000" cy="1211260"/>
                <a:chOff x="4914900" y="4737634"/>
                <a:chExt cx="1143000" cy="1211260"/>
              </a:xfrm>
            </p:grpSpPr>
            <p:sp>
              <p:nvSpPr>
                <p:cNvPr id="69" name="Rectangle 8">
                  <a:extLst>
                    <a:ext uri="{FF2B5EF4-FFF2-40B4-BE49-F238E27FC236}">
                      <a16:creationId xmlns:a16="http://schemas.microsoft.com/office/drawing/2014/main" id="{D57134E8-0226-48C3-B1AC-436D4D33CF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14900" y="4737634"/>
                  <a:ext cx="1143000" cy="121126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" name="Text Box 9">
                  <a:extLst>
                    <a:ext uri="{FF2B5EF4-FFF2-40B4-BE49-F238E27FC236}">
                      <a16:creationId xmlns:a16="http://schemas.microsoft.com/office/drawing/2014/main" id="{00C60639-6FAD-4F80-ABD6-D2FA7BD801E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029200" y="5108658"/>
                  <a:ext cx="914400" cy="7016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</a:rPr>
                    <a:t>Full</a:t>
                  </a:r>
                </a:p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</a:rPr>
                    <a:t>Adder</a:t>
                  </a:r>
                  <a:endParaRPr lang="en-GB" sz="2000" dirty="0">
                    <a:latin typeface="Times New Roman" pitchFamily="18" charset="0"/>
                  </a:endParaRPr>
                </a:p>
              </p:txBody>
            </p:sp>
            <p:sp>
              <p:nvSpPr>
                <p:cNvPr id="138" name="Text Box 6">
                  <a:extLst>
                    <a:ext uri="{FF2B5EF4-FFF2-40B4-BE49-F238E27FC236}">
                      <a16:creationId xmlns:a16="http://schemas.microsoft.com/office/drawing/2014/main" id="{65579F4D-44B2-46F8-BEBD-820AD72F38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00650" y="4752945"/>
                  <a:ext cx="57150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  <a:sym typeface="Symbol" panose="05050102010706020507" pitchFamily="18" charset="2"/>
                    </a:rPr>
                    <a:t></a:t>
                  </a:r>
                  <a:endParaRPr lang="en-GB" sz="2000" dirty="0">
                    <a:latin typeface="Times New Roman" pitchFamily="18" charset="0"/>
                  </a:endParaRPr>
                </a:p>
              </p:txBody>
            </p:sp>
          </p:grpSp>
        </p:grpSp>
      </p:grpSp>
      <p:sp>
        <p:nvSpPr>
          <p:cNvPr id="24" name="Footer Placeholder 5">
            <a:extLst>
              <a:ext uri="{FF2B5EF4-FFF2-40B4-BE49-F238E27FC236}">
                <a16:creationId xmlns:a16="http://schemas.microsoft.com/office/drawing/2014/main" id="{0D0466B6-3562-436C-BA95-F1F4BD6A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25" name="[Date Placeholder 3]">
            <a:extLst>
              <a:ext uri="{FF2B5EF4-FFF2-40B4-BE49-F238E27FC236}">
                <a16:creationId xmlns:a16="http://schemas.microsoft.com/office/drawing/2014/main" id="{7D9AB0A9-1741-4AD9-9F48-2F312F6824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26" name="Slide Number Placeholder 6">
            <a:extLst>
              <a:ext uri="{FF2B5EF4-FFF2-40B4-BE49-F238E27FC236}">
                <a16:creationId xmlns:a16="http://schemas.microsoft.com/office/drawing/2014/main" id="{33604BA5-0ECD-440E-9347-80B16747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72396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598036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(2/5)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A12618AB-C425-4249-9BDC-1514E7D15567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6002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Truth table:</a:t>
            </a: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25C562C3-3D45-4CB7-A374-3AA206D98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479450"/>
            <a:ext cx="5762626" cy="1633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Using K-map, simplified SOP form:</a:t>
            </a:r>
          </a:p>
          <a:p>
            <a:pPr marL="444500" lvl="1" indent="-100013"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SzPct val="60000"/>
            </a:pPr>
            <a:r>
              <a:rPr lang="en-US" sz="2000" dirty="0"/>
              <a:t>	</a:t>
            </a:r>
            <a:r>
              <a:rPr lang="en-US" sz="2400" dirty="0">
                <a:solidFill>
                  <a:srgbClr val="800000"/>
                </a:solidFill>
              </a:rPr>
              <a:t>C = X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Y + XZ + YZ</a:t>
            </a:r>
            <a:br>
              <a:rPr lang="en-US" sz="2400" dirty="0">
                <a:solidFill>
                  <a:srgbClr val="800000"/>
                </a:solidFill>
                <a:sym typeface="Symbol" pitchFamily="18" charset="2"/>
              </a:rPr>
            </a:b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S = X'Y'Z + X'YZ' + XY'Z' + XYZ </a:t>
            </a:r>
            <a:endParaRPr lang="en-US" sz="2000" dirty="0">
              <a:solidFill>
                <a:srgbClr val="800000"/>
              </a:solidFill>
              <a:sym typeface="Symbol" pitchFamily="18" charset="2"/>
            </a:endParaRPr>
          </a:p>
        </p:txBody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CE825E1A-CF9D-424E-9350-0F3B2A1B9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828007"/>
            <a:ext cx="3886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dirty="0"/>
              <a:t>Note:</a:t>
            </a:r>
          </a:p>
          <a:p>
            <a:pPr eaLnBrk="0" hangingPunct="0"/>
            <a:r>
              <a:rPr lang="en-US" sz="2000" dirty="0"/>
              <a:t>  </a:t>
            </a:r>
            <a:r>
              <a:rPr lang="en-US" dirty="0"/>
              <a:t>Z - carry in (to the current position)</a:t>
            </a:r>
          </a:p>
          <a:p>
            <a:pPr eaLnBrk="0" hangingPunct="0"/>
            <a:r>
              <a:rPr lang="en-US" dirty="0"/>
              <a:t>  C - carry out (to the next position)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63" name="Group 154">
            <a:extLst>
              <a:ext uri="{FF2B5EF4-FFF2-40B4-BE49-F238E27FC236}">
                <a16:creationId xmlns:a16="http://schemas.microsoft.com/office/drawing/2014/main" id="{A00A678E-191B-4E46-BB7B-951F9DC3817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419600" y="1600200"/>
          <a:ext cx="1828800" cy="2743200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4" name="Text Box 58">
            <a:extLst>
              <a:ext uri="{FF2B5EF4-FFF2-40B4-BE49-F238E27FC236}">
                <a16:creationId xmlns:a16="http://schemas.microsoft.com/office/drawing/2014/main" id="{D2B34E30-07C8-4C3E-A536-E8DA6FFB3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400801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1B400E3-7E01-4483-966B-22426F56A2BA}"/>
              </a:ext>
            </a:extLst>
          </p:cNvPr>
          <p:cNvGrpSpPr/>
          <p:nvPr/>
        </p:nvGrpSpPr>
        <p:grpSpPr>
          <a:xfrm>
            <a:off x="7772400" y="3086419"/>
            <a:ext cx="2133600" cy="1390650"/>
            <a:chOff x="6248400" y="3276600"/>
            <a:chExt cx="2133600" cy="1390650"/>
          </a:xfrm>
        </p:grpSpPr>
        <p:grpSp>
          <p:nvGrpSpPr>
            <p:cNvPr id="28" name="Group 23">
              <a:extLst>
                <a:ext uri="{FF2B5EF4-FFF2-40B4-BE49-F238E27FC236}">
                  <a16:creationId xmlns:a16="http://schemas.microsoft.com/office/drawing/2014/main" id="{9CD87764-AC29-44F6-8FE2-F34449FD4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3276600"/>
              <a:ext cx="2133600" cy="1390650"/>
              <a:chOff x="3936" y="2112"/>
              <a:chExt cx="1344" cy="876"/>
            </a:xfrm>
          </p:grpSpPr>
          <p:grpSp>
            <p:nvGrpSpPr>
              <p:cNvPr id="46" name="Group 24">
                <a:extLst>
                  <a:ext uri="{FF2B5EF4-FFF2-40B4-BE49-F238E27FC236}">
                    <a16:creationId xmlns:a16="http://schemas.microsoft.com/office/drawing/2014/main" id="{E9FCE323-4BBC-4E89-A34C-FA966AC71F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6" y="2256"/>
                <a:ext cx="1344" cy="732"/>
                <a:chOff x="3936" y="2256"/>
                <a:chExt cx="1344" cy="732"/>
              </a:xfrm>
            </p:grpSpPr>
            <p:grpSp>
              <p:nvGrpSpPr>
                <p:cNvPr id="48" name="Group 25">
                  <a:extLst>
                    <a:ext uri="{FF2B5EF4-FFF2-40B4-BE49-F238E27FC236}">
                      <a16:creationId xmlns:a16="http://schemas.microsoft.com/office/drawing/2014/main" id="{3608251D-6C28-4A9E-9725-4161B15860E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936" y="2256"/>
                  <a:ext cx="1344" cy="732"/>
                  <a:chOff x="3792" y="2592"/>
                  <a:chExt cx="1344" cy="732"/>
                </a:xfrm>
              </p:grpSpPr>
              <p:sp>
                <p:nvSpPr>
                  <p:cNvPr id="53" name="Rectangle 26">
                    <a:extLst>
                      <a:ext uri="{FF2B5EF4-FFF2-40B4-BE49-F238E27FC236}">
                        <a16:creationId xmlns:a16="http://schemas.microsoft.com/office/drawing/2014/main" id="{71405D43-6B2D-427E-8D16-209B8D915AC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832"/>
                    <a:ext cx="960" cy="480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" name="Line 27">
                    <a:extLst>
                      <a:ext uri="{FF2B5EF4-FFF2-40B4-BE49-F238E27FC236}">
                        <a16:creationId xmlns:a16="http://schemas.microsoft.com/office/drawing/2014/main" id="{B3E374D4-6D10-4864-8740-718665BD66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20" y="2832"/>
                    <a:ext cx="0" cy="48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" name="Text Box 28">
                    <a:extLst>
                      <a:ext uri="{FF2B5EF4-FFF2-40B4-BE49-F238E27FC236}">
                        <a16:creationId xmlns:a16="http://schemas.microsoft.com/office/drawing/2014/main" id="{90C8A18D-9CAD-4437-AD65-E157510D0A5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2832"/>
                    <a:ext cx="195" cy="4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/>
                    <a:r>
                      <a:rPr lang="en-GB" sz="1400" b="1">
                        <a:latin typeface="Times New Roman" pitchFamily="18" charset="0"/>
                      </a:rPr>
                      <a:t>0</a:t>
                    </a:r>
                  </a:p>
                  <a:p>
                    <a:pPr algn="r" eaLnBrk="0" hangingPunct="0"/>
                    <a:r>
                      <a:rPr lang="en-GB" sz="1400" b="1">
                        <a:latin typeface="Times New Roman" pitchFamily="18" charset="0"/>
                      </a:rPr>
                      <a:t>   1</a:t>
                    </a:r>
                    <a:endParaRPr lang="en-GB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6" name="Text Box 29">
                    <a:extLst>
                      <a:ext uri="{FF2B5EF4-FFF2-40B4-BE49-F238E27FC236}">
                        <a16:creationId xmlns:a16="http://schemas.microsoft.com/office/drawing/2014/main" id="{C1353C57-167A-4AE6-B1F7-47AC4992AA3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0" y="2640"/>
                    <a:ext cx="1056" cy="2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GB" sz="1400" b="1" dirty="0">
                        <a:latin typeface="Times New Roman" pitchFamily="18" charset="0"/>
                      </a:rPr>
                      <a:t>00     01    11     10</a:t>
                    </a:r>
                  </a:p>
                </p:txBody>
              </p:sp>
              <p:sp>
                <p:nvSpPr>
                  <p:cNvPr id="57" name="Line 30">
                    <a:extLst>
                      <a:ext uri="{FF2B5EF4-FFF2-40B4-BE49-F238E27FC236}">
                        <a16:creationId xmlns:a16="http://schemas.microsoft.com/office/drawing/2014/main" id="{549D2E62-C579-471C-B43C-2BE506EC9AE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88" y="2688"/>
                    <a:ext cx="190" cy="1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" name="Text Box 31">
                    <a:extLst>
                      <a:ext uri="{FF2B5EF4-FFF2-40B4-BE49-F238E27FC236}">
                        <a16:creationId xmlns:a16="http://schemas.microsoft.com/office/drawing/2014/main" id="{ED0C3D1D-FF9F-4777-B58C-05F20838EB0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92" y="2708"/>
                    <a:ext cx="255" cy="2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200" b="1">
                        <a:latin typeface="Tahoma" pitchFamily="34" charset="0"/>
                      </a:rPr>
                      <a:t>X</a:t>
                    </a:r>
                  </a:p>
                </p:txBody>
              </p:sp>
              <p:sp>
                <p:nvSpPr>
                  <p:cNvPr id="59" name="Text Box 32">
                    <a:extLst>
                      <a:ext uri="{FF2B5EF4-FFF2-40B4-BE49-F238E27FC236}">
                        <a16:creationId xmlns:a16="http://schemas.microsoft.com/office/drawing/2014/main" id="{F55585C6-96C2-47C2-96AE-F089130AF60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2592"/>
                    <a:ext cx="298" cy="18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200" b="1">
                        <a:latin typeface="Tahoma" pitchFamily="34" charset="0"/>
                      </a:rPr>
                      <a:t>YZ</a:t>
                    </a:r>
                  </a:p>
                </p:txBody>
              </p:sp>
              <p:sp>
                <p:nvSpPr>
                  <p:cNvPr id="60" name="Line 33">
                    <a:extLst>
                      <a:ext uri="{FF2B5EF4-FFF2-40B4-BE49-F238E27FC236}">
                        <a16:creationId xmlns:a16="http://schemas.microsoft.com/office/drawing/2014/main" id="{D1E1FEEF-81B8-40B5-9BE9-791555DB344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072"/>
                    <a:ext cx="9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" name="Line 34">
                    <a:extLst>
                      <a:ext uri="{FF2B5EF4-FFF2-40B4-BE49-F238E27FC236}">
                        <a16:creationId xmlns:a16="http://schemas.microsoft.com/office/drawing/2014/main" id="{3542B7A7-35B2-484C-9BB3-1708ECBDEAD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800" y="2832"/>
                    <a:ext cx="0" cy="48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" name="Line 35">
                    <a:extLst>
                      <a:ext uri="{FF2B5EF4-FFF2-40B4-BE49-F238E27FC236}">
                        <a16:creationId xmlns:a16="http://schemas.microsoft.com/office/drawing/2014/main" id="{CE0B91BF-859E-4ABA-AC50-65F6FC90E6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832"/>
                    <a:ext cx="0" cy="48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" name="Text Box 36">
                  <a:extLst>
                    <a:ext uri="{FF2B5EF4-FFF2-40B4-BE49-F238E27FC236}">
                      <a16:creationId xmlns:a16="http://schemas.microsoft.com/office/drawing/2014/main" id="{8730AF3B-664E-4D38-95BE-E70D692005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68" y="276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>
                      <a:solidFill>
                        <a:srgbClr val="C00000"/>
                      </a:solidFill>
                    </a:rPr>
                    <a:t>1</a:t>
                  </a:r>
                </a:p>
              </p:txBody>
            </p:sp>
            <p:sp>
              <p:nvSpPr>
                <p:cNvPr id="50" name="Text Box 37">
                  <a:extLst>
                    <a:ext uri="{FF2B5EF4-FFF2-40B4-BE49-F238E27FC236}">
                      <a16:creationId xmlns:a16="http://schemas.microsoft.com/office/drawing/2014/main" id="{C281A738-012C-450F-B784-162A707032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21" y="276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>
                      <a:solidFill>
                        <a:srgbClr val="C00000"/>
                      </a:solidFill>
                    </a:rPr>
                    <a:t>1</a:t>
                  </a:r>
                </a:p>
              </p:txBody>
            </p:sp>
            <p:sp>
              <p:nvSpPr>
                <p:cNvPr id="51" name="Text Box 38">
                  <a:extLst>
                    <a:ext uri="{FF2B5EF4-FFF2-40B4-BE49-F238E27FC236}">
                      <a16:creationId xmlns:a16="http://schemas.microsoft.com/office/drawing/2014/main" id="{07A21E88-8C6F-4564-87FF-3EA89011AD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80" y="276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>
                      <a:solidFill>
                        <a:srgbClr val="C00000"/>
                      </a:solidFill>
                    </a:rPr>
                    <a:t>1</a:t>
                  </a:r>
                </a:p>
              </p:txBody>
            </p:sp>
            <p:sp>
              <p:nvSpPr>
                <p:cNvPr id="52" name="Text Box 39">
                  <a:extLst>
                    <a:ext uri="{FF2B5EF4-FFF2-40B4-BE49-F238E27FC236}">
                      <a16:creationId xmlns:a16="http://schemas.microsoft.com/office/drawing/2014/main" id="{35BFCAEC-34B9-417E-BA90-DB5F42CD615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35" y="2535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>
                      <a:solidFill>
                        <a:srgbClr val="C00000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47" name="Text Box 40">
                <a:extLst>
                  <a:ext uri="{FF2B5EF4-FFF2-40B4-BE49-F238E27FC236}">
                    <a16:creationId xmlns:a16="http://schemas.microsoft.com/office/drawing/2014/main" id="{387D4F38-B470-49A4-9EB3-EE80EE4805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60" y="2112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C</a:t>
                </a:r>
                <a:endParaRPr lang="en-GB" sz="1400" b="1"/>
              </a:p>
            </p:txBody>
          </p:sp>
        </p:grpSp>
        <p:sp>
          <p:nvSpPr>
            <p:cNvPr id="65" name="Text Box 39">
              <a:extLst>
                <a:ext uri="{FF2B5EF4-FFF2-40B4-BE49-F238E27FC236}">
                  <a16:creationId xmlns:a16="http://schemas.microsoft.com/office/drawing/2014/main" id="{A02D0031-A49A-429A-9C62-8CD7E6BF1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4019" y="3947796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66" name="Text Box 39">
              <a:extLst>
                <a:ext uri="{FF2B5EF4-FFF2-40B4-BE49-F238E27FC236}">
                  <a16:creationId xmlns:a16="http://schemas.microsoft.com/office/drawing/2014/main" id="{2426F38B-BF4C-4BFB-8C0A-FBFAD59F74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2799" y="3948113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67" name="Text Box 39">
              <a:extLst>
                <a:ext uri="{FF2B5EF4-FFF2-40B4-BE49-F238E27FC236}">
                  <a16:creationId xmlns:a16="http://schemas.microsoft.com/office/drawing/2014/main" id="{3F13D290-4D8A-421E-9644-3633AA4664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70825" y="3948113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68" name="Text Box 39">
              <a:extLst>
                <a:ext uri="{FF2B5EF4-FFF2-40B4-BE49-F238E27FC236}">
                  <a16:creationId xmlns:a16="http://schemas.microsoft.com/office/drawing/2014/main" id="{E8822392-8185-486B-AEF7-7E2FADA231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3701" y="4322762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9C95D10-02B9-4D54-B56E-DE9E6B2387C5}"/>
              </a:ext>
            </a:extLst>
          </p:cNvPr>
          <p:cNvGrpSpPr/>
          <p:nvPr/>
        </p:nvGrpSpPr>
        <p:grpSpPr>
          <a:xfrm>
            <a:off x="7772400" y="4762819"/>
            <a:ext cx="2133600" cy="1314450"/>
            <a:chOff x="6248400" y="4800600"/>
            <a:chExt cx="2133600" cy="1314450"/>
          </a:xfrm>
        </p:grpSpPr>
        <p:grpSp>
          <p:nvGrpSpPr>
            <p:cNvPr id="29" name="Group 41">
              <a:extLst>
                <a:ext uri="{FF2B5EF4-FFF2-40B4-BE49-F238E27FC236}">
                  <a16:creationId xmlns:a16="http://schemas.microsoft.com/office/drawing/2014/main" id="{A348A0CD-1D41-40B5-AAE9-D8FCA71C41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4800600"/>
              <a:ext cx="2133600" cy="1314450"/>
              <a:chOff x="3936" y="3024"/>
              <a:chExt cx="1344" cy="828"/>
            </a:xfrm>
          </p:grpSpPr>
          <p:grpSp>
            <p:nvGrpSpPr>
              <p:cNvPr id="30" name="Group 42">
                <a:extLst>
                  <a:ext uri="{FF2B5EF4-FFF2-40B4-BE49-F238E27FC236}">
                    <a16:creationId xmlns:a16="http://schemas.microsoft.com/office/drawing/2014/main" id="{6C1B60F7-8220-43DF-AD10-A1DD744B9F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6" y="3120"/>
                <a:ext cx="1344" cy="732"/>
                <a:chOff x="3792" y="2592"/>
                <a:chExt cx="1344" cy="732"/>
              </a:xfrm>
            </p:grpSpPr>
            <p:sp>
              <p:nvSpPr>
                <p:cNvPr id="36" name="Rectangle 43">
                  <a:extLst>
                    <a:ext uri="{FF2B5EF4-FFF2-40B4-BE49-F238E27FC236}">
                      <a16:creationId xmlns:a16="http://schemas.microsoft.com/office/drawing/2014/main" id="{70CD16D1-2D01-4A61-8A22-EC277A5C86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80" y="2832"/>
                  <a:ext cx="960" cy="48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Line 44">
                  <a:extLst>
                    <a:ext uri="{FF2B5EF4-FFF2-40B4-BE49-F238E27FC236}">
                      <a16:creationId xmlns:a16="http://schemas.microsoft.com/office/drawing/2014/main" id="{CE51224E-B20E-4482-9433-4190CE44C9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0" y="2832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Text Box 45">
                  <a:extLst>
                    <a:ext uri="{FF2B5EF4-FFF2-40B4-BE49-F238E27FC236}">
                      <a16:creationId xmlns:a16="http://schemas.microsoft.com/office/drawing/2014/main" id="{F9C555F6-B401-40BB-AA26-BB3AE8E9BD2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8" y="2832"/>
                  <a:ext cx="195" cy="4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/>
                  <a:r>
                    <a:rPr lang="en-GB" sz="1400" b="1">
                      <a:latin typeface="Times New Roman" pitchFamily="18" charset="0"/>
                    </a:rPr>
                    <a:t>0</a:t>
                  </a:r>
                </a:p>
                <a:p>
                  <a:pPr algn="r" eaLnBrk="0" hangingPunct="0"/>
                  <a:r>
                    <a:rPr lang="en-GB" sz="1400" b="1">
                      <a:latin typeface="Times New Roman" pitchFamily="18" charset="0"/>
                    </a:rPr>
                    <a:t>   1</a:t>
                  </a:r>
                  <a:endParaRPr lang="en-GB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39" name="Text Box 46">
                  <a:extLst>
                    <a:ext uri="{FF2B5EF4-FFF2-40B4-BE49-F238E27FC236}">
                      <a16:creationId xmlns:a16="http://schemas.microsoft.com/office/drawing/2014/main" id="{4096437A-A9E7-4368-8394-161F70B66E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0" y="2640"/>
                  <a:ext cx="1056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 dirty="0">
                      <a:latin typeface="Times New Roman" pitchFamily="18" charset="0"/>
                    </a:rPr>
                    <a:t>00     01    11     10</a:t>
                  </a:r>
                </a:p>
              </p:txBody>
            </p:sp>
            <p:sp>
              <p:nvSpPr>
                <p:cNvPr id="40" name="Line 47">
                  <a:extLst>
                    <a:ext uri="{FF2B5EF4-FFF2-40B4-BE49-F238E27FC236}">
                      <a16:creationId xmlns:a16="http://schemas.microsoft.com/office/drawing/2014/main" id="{2601F7C9-16D1-450A-85F3-085E91CCFD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888" y="2688"/>
                  <a:ext cx="190" cy="13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Text Box 48">
                  <a:extLst>
                    <a:ext uri="{FF2B5EF4-FFF2-40B4-BE49-F238E27FC236}">
                      <a16:creationId xmlns:a16="http://schemas.microsoft.com/office/drawing/2014/main" id="{62E87E49-CE69-4322-B61A-1F54B85C2F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92" y="2708"/>
                  <a:ext cx="255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200" b="1">
                      <a:latin typeface="Tahoma" pitchFamily="34" charset="0"/>
                    </a:rPr>
                    <a:t>X</a:t>
                  </a:r>
                </a:p>
              </p:txBody>
            </p:sp>
            <p:sp>
              <p:nvSpPr>
                <p:cNvPr id="42" name="Text Box 49">
                  <a:extLst>
                    <a:ext uri="{FF2B5EF4-FFF2-40B4-BE49-F238E27FC236}">
                      <a16:creationId xmlns:a16="http://schemas.microsoft.com/office/drawing/2014/main" id="{89D03043-5947-4530-891E-7081A1F145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8" y="2592"/>
                  <a:ext cx="298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200" b="1">
                      <a:latin typeface="Tahoma" pitchFamily="34" charset="0"/>
                    </a:rPr>
                    <a:t>YZ</a:t>
                  </a:r>
                </a:p>
              </p:txBody>
            </p:sp>
            <p:sp>
              <p:nvSpPr>
                <p:cNvPr id="43" name="Line 50">
                  <a:extLst>
                    <a:ext uri="{FF2B5EF4-FFF2-40B4-BE49-F238E27FC236}">
                      <a16:creationId xmlns:a16="http://schemas.microsoft.com/office/drawing/2014/main" id="{317B424F-1C39-46E1-A41B-715679948A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9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51">
                  <a:extLst>
                    <a:ext uri="{FF2B5EF4-FFF2-40B4-BE49-F238E27FC236}">
                      <a16:creationId xmlns:a16="http://schemas.microsoft.com/office/drawing/2014/main" id="{1F9CBB1C-DCA5-4118-9B0F-3EF01BE342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00" y="2832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Line 52">
                  <a:extLst>
                    <a:ext uri="{FF2B5EF4-FFF2-40B4-BE49-F238E27FC236}">
                      <a16:creationId xmlns:a16="http://schemas.microsoft.com/office/drawing/2014/main" id="{1B815D63-5E6F-4AD1-9E57-A370FD475A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60" y="2832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" name="Text Box 53">
                <a:extLst>
                  <a:ext uri="{FF2B5EF4-FFF2-40B4-BE49-F238E27FC236}">
                    <a16:creationId xmlns:a16="http://schemas.microsoft.com/office/drawing/2014/main" id="{BACAFCE0-7C97-46CF-A7F5-86F5A11A37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35" y="3621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32" name="Text Box 54">
                <a:extLst>
                  <a:ext uri="{FF2B5EF4-FFF2-40B4-BE49-F238E27FC236}">
                    <a16:creationId xmlns:a16="http://schemas.microsoft.com/office/drawing/2014/main" id="{0E6CFAE5-A8E3-4E7B-B7BE-2CA0D1A6A3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1" y="3621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33" name="Text Box 55">
                <a:extLst>
                  <a:ext uri="{FF2B5EF4-FFF2-40B4-BE49-F238E27FC236}">
                    <a16:creationId xmlns:a16="http://schemas.microsoft.com/office/drawing/2014/main" id="{CE081412-1DC0-49FA-BD61-BF35EC5294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80" y="3385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34" name="Text Box 56">
                <a:extLst>
                  <a:ext uri="{FF2B5EF4-FFF2-40B4-BE49-F238E27FC236}">
                    <a16:creationId xmlns:a16="http://schemas.microsoft.com/office/drawing/2014/main" id="{22DDD0F9-4963-4CD7-B234-5921116EC4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82" y="3385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35" name="Text Box 57">
                <a:extLst>
                  <a:ext uri="{FF2B5EF4-FFF2-40B4-BE49-F238E27FC236}">
                    <a16:creationId xmlns:a16="http://schemas.microsoft.com/office/drawing/2014/main" id="{70769561-3EF6-4BA3-88C1-1AC0058D48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8" y="3024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S</a:t>
                </a:r>
                <a:endParaRPr lang="en-GB" sz="1400" b="1"/>
              </a:p>
            </p:txBody>
          </p:sp>
        </p:grpSp>
        <p:sp>
          <p:nvSpPr>
            <p:cNvPr id="69" name="Text Box 39">
              <a:extLst>
                <a:ext uri="{FF2B5EF4-FFF2-40B4-BE49-F238E27FC236}">
                  <a16:creationId xmlns:a16="http://schemas.microsoft.com/office/drawing/2014/main" id="{5DBC7E97-17CF-4507-A52C-49B355347A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3860" y="5388927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70" name="Text Box 39">
              <a:extLst>
                <a:ext uri="{FF2B5EF4-FFF2-40B4-BE49-F238E27FC236}">
                  <a16:creationId xmlns:a16="http://schemas.microsoft.com/office/drawing/2014/main" id="{E1655900-045E-4C61-B588-0A291B80AC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5226" y="5367338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71" name="Text Box 39">
              <a:extLst>
                <a:ext uri="{FF2B5EF4-FFF2-40B4-BE49-F238E27FC236}">
                  <a16:creationId xmlns:a16="http://schemas.microsoft.com/office/drawing/2014/main" id="{CB1B5D4D-E345-49CC-900C-6667CC48DC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2000" y="5755957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72" name="Text Box 39">
              <a:extLst>
                <a:ext uri="{FF2B5EF4-FFF2-40B4-BE49-F238E27FC236}">
                  <a16:creationId xmlns:a16="http://schemas.microsoft.com/office/drawing/2014/main" id="{9CA2E0A0-0F5E-4B81-A856-06D614C365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5750" y="5745797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</p:grpSp>
      <p:sp>
        <p:nvSpPr>
          <p:cNvPr id="73" name="Footer Placeholder 5">
            <a:extLst>
              <a:ext uri="{FF2B5EF4-FFF2-40B4-BE49-F238E27FC236}">
                <a16:creationId xmlns:a16="http://schemas.microsoft.com/office/drawing/2014/main" id="{A26ED41D-146C-428C-9D9A-67A368CC8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74" name="[Date Placeholder 3]">
            <a:extLst>
              <a:ext uri="{FF2B5EF4-FFF2-40B4-BE49-F238E27FC236}">
                <a16:creationId xmlns:a16="http://schemas.microsoft.com/office/drawing/2014/main" id="{FC0A271B-09A0-4C87-941F-7A6D0FC171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75" name="Slide Number Placeholder 6">
            <a:extLst>
              <a:ext uri="{FF2B5EF4-FFF2-40B4-BE49-F238E27FC236}">
                <a16:creationId xmlns:a16="http://schemas.microsoft.com/office/drawing/2014/main" id="{DF66D162-BDD3-43B0-AD2F-E045F797A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889482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(3/5)</a:t>
            </a:r>
          </a:p>
        </p:txBody>
      </p:sp>
      <p:sp>
        <p:nvSpPr>
          <p:cNvPr id="65" name="Rectangle 3">
            <a:extLst>
              <a:ext uri="{FF2B5EF4-FFF2-40B4-BE49-F238E27FC236}">
                <a16:creationId xmlns:a16="http://schemas.microsoft.com/office/drawing/2014/main" id="{E61DA953-A432-4448-B6B8-5C7CE85F894F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600200"/>
            <a:ext cx="81534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Alternative formulae using algebraic manipulation:</a:t>
            </a:r>
          </a:p>
          <a:p>
            <a:pPr lvl="1" fontAlgn="auto"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sz="2400" dirty="0"/>
              <a:t>C	= X</a:t>
            </a:r>
            <a:r>
              <a:rPr lang="en-US" sz="2400" dirty="0">
                <a:sym typeface="Symbol" pitchFamily="18" charset="2"/>
              </a:rPr>
              <a:t>Y + XZ + YZ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XY + (X + Y)Z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XY + ( (XY) + XY )Z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XY + (XY)Z + XYZ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XY + (XY)Z</a:t>
            </a:r>
          </a:p>
          <a:p>
            <a:pPr lvl="1" fontAlgn="auto">
              <a:spcAft>
                <a:spcPts val="0"/>
              </a:spcAft>
              <a:buNone/>
            </a:pPr>
            <a:endParaRPr lang="en-US" sz="1800" dirty="0">
              <a:solidFill>
                <a:srgbClr val="800000"/>
              </a:solidFill>
              <a:sym typeface="Symbol" pitchFamily="18" charset="2"/>
            </a:endParaRPr>
          </a:p>
          <a:p>
            <a:pPr lvl="1" fontAlgn="auto">
              <a:spcAft>
                <a:spcPts val="0"/>
              </a:spcAft>
              <a:buNone/>
            </a:pPr>
            <a:r>
              <a:rPr lang="en-US" sz="2400" dirty="0">
                <a:sym typeface="Symbol" pitchFamily="18" charset="2"/>
              </a:rPr>
              <a:t>	S	= X'Y'Z + X'YZ' + XY'Z' + XYZ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X'(Y'Z + YZ') + X(Y'Z' + YZ)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X'(YZ) + X(YZ)'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X(YZ)</a:t>
            </a:r>
            <a:r>
              <a:rPr lang="en-US" sz="2400" dirty="0">
                <a:sym typeface="Symbol" pitchFamily="18" charset="2"/>
              </a:rPr>
              <a:t> 	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C5B6819E-6D2F-4EC5-BECE-BF349FF27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9" name="[Date Placeholder 3]">
            <a:extLst>
              <a:ext uri="{FF2B5EF4-FFF2-40B4-BE49-F238E27FC236}">
                <a16:creationId xmlns:a16="http://schemas.microsoft.com/office/drawing/2014/main" id="{1472BDD6-5723-479D-8277-F2FEAC4B45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B7325032-0C7A-423C-B0E2-CFDCD093E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4950372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609611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(4/5)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E54AA81-B7C8-48DE-8A00-E1A76859B2E8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600200"/>
            <a:ext cx="81534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Circuit for above formulae:</a:t>
            </a:r>
          </a:p>
          <a:p>
            <a:pPr lvl="1" fontAlgn="auto">
              <a:spcAft>
                <a:spcPts val="0"/>
              </a:spcAft>
              <a:buNone/>
            </a:pPr>
            <a:r>
              <a:rPr lang="en-US" dirty="0"/>
              <a:t>	C	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XY + (XY)Z</a:t>
            </a:r>
          </a:p>
          <a:p>
            <a:pPr lvl="1" fontAlgn="auto">
              <a:spcAft>
                <a:spcPts val="0"/>
              </a:spcAft>
              <a:buNone/>
            </a:pPr>
            <a:r>
              <a:rPr lang="en-US" dirty="0">
                <a:sym typeface="Symbol" pitchFamily="18" charset="2"/>
              </a:rPr>
              <a:t>	S	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X(YZ)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(XY)Z </a:t>
            </a:r>
            <a:r>
              <a:rPr lang="en-US" dirty="0">
                <a:sym typeface="Symbol" pitchFamily="18" charset="2"/>
              </a:rPr>
              <a:t>(XOR is associative)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0211AB3-315F-4F67-A2E5-20386A6EF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486400"/>
            <a:ext cx="662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/>
              <a:t>Full Adder made from two </a:t>
            </a:r>
            <a:r>
              <a:rPr lang="en-US" sz="2000" u="sng"/>
              <a:t>Half-Adders</a:t>
            </a:r>
            <a:r>
              <a:rPr lang="en-US" sz="2000"/>
              <a:t> (+ an OR gate).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10" name="Group 125">
            <a:extLst>
              <a:ext uri="{FF2B5EF4-FFF2-40B4-BE49-F238E27FC236}">
                <a16:creationId xmlns:a16="http://schemas.microsoft.com/office/drawing/2014/main" id="{0D7AC988-36D9-444C-BD6D-7DB90B59CFE8}"/>
              </a:ext>
            </a:extLst>
          </p:cNvPr>
          <p:cNvGrpSpPr>
            <a:grpSpLocks/>
          </p:cNvGrpSpPr>
          <p:nvPr/>
        </p:nvGrpSpPr>
        <p:grpSpPr bwMode="auto">
          <a:xfrm>
            <a:off x="3810001" y="2895600"/>
            <a:ext cx="5656263" cy="2439988"/>
            <a:chOff x="1440" y="1824"/>
            <a:chExt cx="3563" cy="1537"/>
          </a:xfrm>
        </p:grpSpPr>
        <p:sp>
          <p:nvSpPr>
            <p:cNvPr id="11" name="Text Box 63">
              <a:extLst>
                <a:ext uri="{FF2B5EF4-FFF2-40B4-BE49-F238E27FC236}">
                  <a16:creationId xmlns:a16="http://schemas.microsoft.com/office/drawing/2014/main" id="{E04BD6A7-C711-4698-B411-5A8EC91CDE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1824"/>
              <a:ext cx="517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800080"/>
                  </a:solidFill>
                </a:rPr>
                <a:t>(X</a:t>
              </a:r>
              <a:r>
                <a:rPr lang="en-US" sz="1600">
                  <a:solidFill>
                    <a:srgbClr val="800080"/>
                  </a:solidFill>
                  <a:sym typeface="Symbol" pitchFamily="18" charset="2"/>
                </a:rPr>
                <a:t></a:t>
              </a:r>
              <a:r>
                <a:rPr lang="en-US" sz="1600">
                  <a:solidFill>
                    <a:srgbClr val="800080"/>
                  </a:solidFill>
                </a:rPr>
                <a:t>Y)</a:t>
              </a:r>
              <a:endParaRPr lang="en-GB" sz="1600"/>
            </a:p>
          </p:txBody>
        </p:sp>
        <p:sp>
          <p:nvSpPr>
            <p:cNvPr id="13" name="AutoShape 65">
              <a:extLst>
                <a:ext uri="{FF2B5EF4-FFF2-40B4-BE49-F238E27FC236}">
                  <a16:creationId xmlns:a16="http://schemas.microsoft.com/office/drawing/2014/main" id="{15F497EC-5034-48B3-80B3-6A4991D39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7" y="2545"/>
              <a:ext cx="426" cy="34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66">
              <a:extLst>
                <a:ext uri="{FF2B5EF4-FFF2-40B4-BE49-F238E27FC236}">
                  <a16:creationId xmlns:a16="http://schemas.microsoft.com/office/drawing/2014/main" id="{9AC83972-D9F7-4931-BCF6-2A8B2783A2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2"/>
              <a:ext cx="71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67">
              <a:extLst>
                <a:ext uri="{FF2B5EF4-FFF2-40B4-BE49-F238E27FC236}">
                  <a16:creationId xmlns:a16="http://schemas.microsoft.com/office/drawing/2014/main" id="{A899060F-74D3-4F61-AD5E-4A9D905F8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169"/>
              <a:ext cx="71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68">
              <a:extLst>
                <a:ext uri="{FF2B5EF4-FFF2-40B4-BE49-F238E27FC236}">
                  <a16:creationId xmlns:a16="http://schemas.microsoft.com/office/drawing/2014/main" id="{9D65964C-F0EC-40E5-A5F0-C264D267FF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5" y="2084"/>
              <a:ext cx="797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69">
              <a:extLst>
                <a:ext uri="{FF2B5EF4-FFF2-40B4-BE49-F238E27FC236}">
                  <a16:creationId xmlns:a16="http://schemas.microsoft.com/office/drawing/2014/main" id="{5E70B890-8252-4BD8-9FB3-99E48ECD29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2638"/>
              <a:ext cx="1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70">
              <a:extLst>
                <a:ext uri="{FF2B5EF4-FFF2-40B4-BE49-F238E27FC236}">
                  <a16:creationId xmlns:a16="http://schemas.microsoft.com/office/drawing/2014/main" id="{A7123331-1DAE-489C-8245-8ECC37B808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016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71">
              <a:extLst>
                <a:ext uri="{FF2B5EF4-FFF2-40B4-BE49-F238E27FC236}">
                  <a16:creationId xmlns:a16="http://schemas.microsoft.com/office/drawing/2014/main" id="{7979D8DD-554B-4318-860A-3080000EF4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169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72">
              <a:extLst>
                <a:ext uri="{FF2B5EF4-FFF2-40B4-BE49-F238E27FC236}">
                  <a16:creationId xmlns:a16="http://schemas.microsoft.com/office/drawing/2014/main" id="{D4AD1CED-16B8-40D2-AE83-BFB59B279C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795"/>
              <a:ext cx="25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73">
              <a:extLst>
                <a:ext uri="{FF2B5EF4-FFF2-40B4-BE49-F238E27FC236}">
                  <a16:creationId xmlns:a16="http://schemas.microsoft.com/office/drawing/2014/main" id="{B801D471-6293-41CE-89B2-900222EA0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712"/>
              <a:ext cx="183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74">
              <a:extLst>
                <a:ext uri="{FF2B5EF4-FFF2-40B4-BE49-F238E27FC236}">
                  <a16:creationId xmlns:a16="http://schemas.microsoft.com/office/drawing/2014/main" id="{7BF1AFCF-F9C1-420F-8700-B878730FD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" y="2147"/>
              <a:ext cx="39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75">
              <a:extLst>
                <a:ext uri="{FF2B5EF4-FFF2-40B4-BE49-F238E27FC236}">
                  <a16:creationId xmlns:a16="http://schemas.microsoft.com/office/drawing/2014/main" id="{2E3F589A-EC15-4EAA-A07F-4E4EC6279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1984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" name="Group 76">
              <a:extLst>
                <a:ext uri="{FF2B5EF4-FFF2-40B4-BE49-F238E27FC236}">
                  <a16:creationId xmlns:a16="http://schemas.microsoft.com/office/drawing/2014/main" id="{5E15552C-1F30-4CB0-A52E-E629642DF3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4" y="1915"/>
              <a:ext cx="456" cy="345"/>
              <a:chOff x="8928" y="3168"/>
              <a:chExt cx="1080" cy="792"/>
            </a:xfrm>
          </p:grpSpPr>
          <p:sp>
            <p:nvSpPr>
              <p:cNvPr id="60" name="Freeform 77">
                <a:extLst>
                  <a:ext uri="{FF2B5EF4-FFF2-40B4-BE49-F238E27FC236}">
                    <a16:creationId xmlns:a16="http://schemas.microsoft.com/office/drawing/2014/main" id="{8CFA5784-63EA-45DF-B740-901EA63FB1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78">
                <a:extLst>
                  <a:ext uri="{FF2B5EF4-FFF2-40B4-BE49-F238E27FC236}">
                    <a16:creationId xmlns:a16="http://schemas.microsoft.com/office/drawing/2014/main" id="{A0796457-1747-4D00-BCD4-BD3A64EEFA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79">
                <a:extLst>
                  <a:ext uri="{FF2B5EF4-FFF2-40B4-BE49-F238E27FC236}">
                    <a16:creationId xmlns:a16="http://schemas.microsoft.com/office/drawing/2014/main" id="{13EBD5B7-ADB2-4A2C-B033-5ADABBAD53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80">
                <a:extLst>
                  <a:ext uri="{FF2B5EF4-FFF2-40B4-BE49-F238E27FC236}">
                    <a16:creationId xmlns:a16="http://schemas.microsoft.com/office/drawing/2014/main" id="{07167FB6-FE6F-4D50-9BAC-30C85780A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81">
                <a:extLst>
                  <a:ext uri="{FF2B5EF4-FFF2-40B4-BE49-F238E27FC236}">
                    <a16:creationId xmlns:a16="http://schemas.microsoft.com/office/drawing/2014/main" id="{7E53B6A1-2130-4A4E-8DAE-DDF297C22B3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82">
                <a:extLst>
                  <a:ext uri="{FF2B5EF4-FFF2-40B4-BE49-F238E27FC236}">
                    <a16:creationId xmlns:a16="http://schemas.microsoft.com/office/drawing/2014/main" id="{017BD15D-EAD9-42C8-B555-A3EAF18ED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" name="Text Box 83">
              <a:extLst>
                <a:ext uri="{FF2B5EF4-FFF2-40B4-BE49-F238E27FC236}">
                  <a16:creationId xmlns:a16="http://schemas.microsoft.com/office/drawing/2014/main" id="{E454B8FB-40E6-4CD7-A68B-9ED36EA117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872"/>
              <a:ext cx="244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</a:p>
          </p:txBody>
        </p:sp>
        <p:sp>
          <p:nvSpPr>
            <p:cNvPr id="26" name="Text Box 84">
              <a:extLst>
                <a:ext uri="{FF2B5EF4-FFF2-40B4-BE49-F238E27FC236}">
                  <a16:creationId xmlns:a16="http://schemas.microsoft.com/office/drawing/2014/main" id="{3A48B72F-046E-40CB-8996-1AB9CF0F70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0" y="2044"/>
              <a:ext cx="24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  <a:p>
              <a:pPr eaLnBrk="0" hangingPunct="0"/>
              <a:endParaRPr lang="en-GB" sz="1400"/>
            </a:p>
          </p:txBody>
        </p:sp>
        <p:sp>
          <p:nvSpPr>
            <p:cNvPr id="27" name="Text Box 85">
              <a:extLst>
                <a:ext uri="{FF2B5EF4-FFF2-40B4-BE49-F238E27FC236}">
                  <a16:creationId xmlns:a16="http://schemas.microsoft.com/office/drawing/2014/main" id="{B47D5FA1-443E-48DF-ACE9-EA983D0E8F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0" y="2763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endParaRPr lang="en-GB" sz="1400"/>
            </a:p>
            <a:p>
              <a:pPr eaLnBrk="0" hangingPunct="0"/>
              <a:endParaRPr lang="en-GB" sz="1400"/>
            </a:p>
          </p:txBody>
        </p:sp>
        <p:sp>
          <p:nvSpPr>
            <p:cNvPr id="28" name="AutoShape 86">
              <a:extLst>
                <a:ext uri="{FF2B5EF4-FFF2-40B4-BE49-F238E27FC236}">
                  <a16:creationId xmlns:a16="http://schemas.microsoft.com/office/drawing/2014/main" id="{29189F91-EBC9-45A9-B496-3F8C80D1E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7" y="2620"/>
              <a:ext cx="426" cy="34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87">
              <a:extLst>
                <a:ext uri="{FF2B5EF4-FFF2-40B4-BE49-F238E27FC236}">
                  <a16:creationId xmlns:a16="http://schemas.microsoft.com/office/drawing/2014/main" id="{EC6243A6-0DC3-4C76-A42D-9B1D9E41B1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229"/>
              <a:ext cx="445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88">
              <a:extLst>
                <a:ext uri="{FF2B5EF4-FFF2-40B4-BE49-F238E27FC236}">
                  <a16:creationId xmlns:a16="http://schemas.microsoft.com/office/drawing/2014/main" id="{036DE224-EC6E-419F-9430-622496698F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3" y="2159"/>
              <a:ext cx="863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89">
              <a:extLst>
                <a:ext uri="{FF2B5EF4-FFF2-40B4-BE49-F238E27FC236}">
                  <a16:creationId xmlns:a16="http://schemas.microsoft.com/office/drawing/2014/main" id="{63BB7ECF-7D23-48B3-B6CD-6D653A84F6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701"/>
              <a:ext cx="12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90">
              <a:extLst>
                <a:ext uri="{FF2B5EF4-FFF2-40B4-BE49-F238E27FC236}">
                  <a16:creationId xmlns:a16="http://schemas.microsoft.com/office/drawing/2014/main" id="{DA68CAD1-9879-4CC6-BF07-2A39E4F706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2075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91">
              <a:extLst>
                <a:ext uri="{FF2B5EF4-FFF2-40B4-BE49-F238E27FC236}">
                  <a16:creationId xmlns:a16="http://schemas.microsoft.com/office/drawing/2014/main" id="{BB071B1F-F32F-4985-8F94-D683C6D056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228"/>
              <a:ext cx="0" cy="103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92">
              <a:extLst>
                <a:ext uri="{FF2B5EF4-FFF2-40B4-BE49-F238E27FC236}">
                  <a16:creationId xmlns:a16="http://schemas.microsoft.com/office/drawing/2014/main" id="{8956F0C0-6605-43BB-82AD-7D32EBDB14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120"/>
              <a:ext cx="115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93">
              <a:extLst>
                <a:ext uri="{FF2B5EF4-FFF2-40B4-BE49-F238E27FC236}">
                  <a16:creationId xmlns:a16="http://schemas.microsoft.com/office/drawing/2014/main" id="{AE47ED5B-F61A-4DCF-8AC9-91B1BFEBCC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2" y="2784"/>
              <a:ext cx="30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Oval 94">
              <a:extLst>
                <a:ext uri="{FF2B5EF4-FFF2-40B4-BE49-F238E27FC236}">
                  <a16:creationId xmlns:a16="http://schemas.microsoft.com/office/drawing/2014/main" id="{D308E16D-C301-47AC-BED8-F5F3D6BBA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4" y="2212"/>
              <a:ext cx="40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Oval 95">
              <a:extLst>
                <a:ext uri="{FF2B5EF4-FFF2-40B4-BE49-F238E27FC236}">
                  <a16:creationId xmlns:a16="http://schemas.microsoft.com/office/drawing/2014/main" id="{C5C220AD-1004-406C-9DA4-546E160D6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0" y="2065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" name="Group 96">
              <a:extLst>
                <a:ext uri="{FF2B5EF4-FFF2-40B4-BE49-F238E27FC236}">
                  <a16:creationId xmlns:a16="http://schemas.microsoft.com/office/drawing/2014/main" id="{BBFB6B5D-F895-4F2A-8A0F-21A221EBFC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4" y="1991"/>
              <a:ext cx="457" cy="345"/>
              <a:chOff x="8928" y="3168"/>
              <a:chExt cx="1080" cy="792"/>
            </a:xfrm>
          </p:grpSpPr>
          <p:sp>
            <p:nvSpPr>
              <p:cNvPr id="54" name="Freeform 97">
                <a:extLst>
                  <a:ext uri="{FF2B5EF4-FFF2-40B4-BE49-F238E27FC236}">
                    <a16:creationId xmlns:a16="http://schemas.microsoft.com/office/drawing/2014/main" id="{5037F6A3-FF21-4D5A-9A31-88DC03E3AD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98">
                <a:extLst>
                  <a:ext uri="{FF2B5EF4-FFF2-40B4-BE49-F238E27FC236}">
                    <a16:creationId xmlns:a16="http://schemas.microsoft.com/office/drawing/2014/main" id="{B726131A-5BE8-41D1-B98F-7362080E50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99">
                <a:extLst>
                  <a:ext uri="{FF2B5EF4-FFF2-40B4-BE49-F238E27FC236}">
                    <a16:creationId xmlns:a16="http://schemas.microsoft.com/office/drawing/2014/main" id="{AEC7C23F-6624-41A1-9BBE-BDD5D23C7B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100">
                <a:extLst>
                  <a:ext uri="{FF2B5EF4-FFF2-40B4-BE49-F238E27FC236}">
                    <a16:creationId xmlns:a16="http://schemas.microsoft.com/office/drawing/2014/main" id="{187C7D82-BE71-469D-A3C2-773A309690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101">
                <a:extLst>
                  <a:ext uri="{FF2B5EF4-FFF2-40B4-BE49-F238E27FC236}">
                    <a16:creationId xmlns:a16="http://schemas.microsoft.com/office/drawing/2014/main" id="{3C4C1793-D0F8-417D-B5DC-069BAFD693E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102">
                <a:extLst>
                  <a:ext uri="{FF2B5EF4-FFF2-40B4-BE49-F238E27FC236}">
                    <a16:creationId xmlns:a16="http://schemas.microsoft.com/office/drawing/2014/main" id="{5FBB35BB-9431-4C0E-82B6-1BE4CDB695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" name="Line 103">
              <a:extLst>
                <a:ext uri="{FF2B5EF4-FFF2-40B4-BE49-F238E27FC236}">
                  <a16:creationId xmlns:a16="http://schemas.microsoft.com/office/drawing/2014/main" id="{4C555FB3-6A3C-432A-A774-7EE07E4523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3264"/>
              <a:ext cx="144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04">
              <a:extLst>
                <a:ext uri="{FF2B5EF4-FFF2-40B4-BE49-F238E27FC236}">
                  <a16:creationId xmlns:a16="http://schemas.microsoft.com/office/drawing/2014/main" id="{AADBD6F4-8454-447D-91C8-A0BE576EAC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832"/>
              <a:ext cx="22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05">
              <a:extLst>
                <a:ext uri="{FF2B5EF4-FFF2-40B4-BE49-F238E27FC236}">
                  <a16:creationId xmlns:a16="http://schemas.microsoft.com/office/drawing/2014/main" id="{25A9274C-6594-45B0-8974-82723E73E0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09" y="2709"/>
              <a:ext cx="0" cy="41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06">
              <a:extLst>
                <a:ext uri="{FF2B5EF4-FFF2-40B4-BE49-F238E27FC236}">
                  <a16:creationId xmlns:a16="http://schemas.microsoft.com/office/drawing/2014/main" id="{2C933F0D-F1FE-4A4D-8C44-9FCB686F86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9" y="2951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" name="Group 107">
              <a:extLst>
                <a:ext uri="{FF2B5EF4-FFF2-40B4-BE49-F238E27FC236}">
                  <a16:creationId xmlns:a16="http://schemas.microsoft.com/office/drawing/2014/main" id="{82FE5669-6B8C-4792-9804-40DB673926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81" y="2701"/>
              <a:ext cx="427" cy="343"/>
              <a:chOff x="6768" y="11808"/>
              <a:chExt cx="1008" cy="792"/>
            </a:xfrm>
          </p:grpSpPr>
          <p:sp>
            <p:nvSpPr>
              <p:cNvPr id="49" name="Freeform 108">
                <a:extLst>
                  <a:ext uri="{FF2B5EF4-FFF2-40B4-BE49-F238E27FC236}">
                    <a16:creationId xmlns:a16="http://schemas.microsoft.com/office/drawing/2014/main" id="{3B615D2F-28EC-4DD8-B82C-B2383301B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109">
                <a:extLst>
                  <a:ext uri="{FF2B5EF4-FFF2-40B4-BE49-F238E27FC236}">
                    <a16:creationId xmlns:a16="http://schemas.microsoft.com/office/drawing/2014/main" id="{F4171C91-4E48-419D-9FCD-4F27A5309E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110">
                <a:extLst>
                  <a:ext uri="{FF2B5EF4-FFF2-40B4-BE49-F238E27FC236}">
                    <a16:creationId xmlns:a16="http://schemas.microsoft.com/office/drawing/2014/main" id="{25FEA795-1999-41AE-B0B9-30A6E32A2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111">
                <a:extLst>
                  <a:ext uri="{FF2B5EF4-FFF2-40B4-BE49-F238E27FC236}">
                    <a16:creationId xmlns:a16="http://schemas.microsoft.com/office/drawing/2014/main" id="{3BDA599D-28F9-4C76-A610-0143672BDD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112">
                <a:extLst>
                  <a:ext uri="{FF2B5EF4-FFF2-40B4-BE49-F238E27FC236}">
                    <a16:creationId xmlns:a16="http://schemas.microsoft.com/office/drawing/2014/main" id="{9BC7B285-D0A3-41CB-85BB-B2C04B50F929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" name="Line 113">
              <a:extLst>
                <a:ext uri="{FF2B5EF4-FFF2-40B4-BE49-F238E27FC236}">
                  <a16:creationId xmlns:a16="http://schemas.microsoft.com/office/drawing/2014/main" id="{3B335970-9542-4C69-A936-2235CC6E49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9" y="2951"/>
              <a:ext cx="0" cy="16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14">
              <a:extLst>
                <a:ext uri="{FF2B5EF4-FFF2-40B4-BE49-F238E27FC236}">
                  <a16:creationId xmlns:a16="http://schemas.microsoft.com/office/drawing/2014/main" id="{3457BFE6-3F06-492E-AA98-512A7DC008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4" y="2873"/>
              <a:ext cx="17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115">
              <a:extLst>
                <a:ext uri="{FF2B5EF4-FFF2-40B4-BE49-F238E27FC236}">
                  <a16:creationId xmlns:a16="http://schemas.microsoft.com/office/drawing/2014/main" id="{BDD25D73-E82F-46A2-8415-3DC29F4780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9" y="3141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Z</a:t>
              </a:r>
              <a:endParaRPr lang="en-GB" sz="1400"/>
            </a:p>
          </p:txBody>
        </p:sp>
        <p:sp>
          <p:nvSpPr>
            <p:cNvPr id="47" name="Text Box 116">
              <a:extLst>
                <a:ext uri="{FF2B5EF4-FFF2-40B4-BE49-F238E27FC236}">
                  <a16:creationId xmlns:a16="http://schemas.microsoft.com/office/drawing/2014/main" id="{7956FFE6-D404-426C-91E6-629D835CB4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3" y="2482"/>
              <a:ext cx="43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(X</a:t>
              </a:r>
              <a:r>
                <a:rPr lang="en-US" sz="1600">
                  <a:solidFill>
                    <a:srgbClr val="0000FF"/>
                  </a:solidFill>
                  <a:sym typeface="Symbol" pitchFamily="18" charset="2"/>
                </a:rPr>
                <a:t></a:t>
              </a:r>
              <a:r>
                <a:rPr lang="en-US" sz="1600">
                  <a:solidFill>
                    <a:srgbClr val="0000FF"/>
                  </a:solidFill>
                </a:rPr>
                <a:t>Y)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48" name="Line 117">
              <a:extLst>
                <a:ext uri="{FF2B5EF4-FFF2-40B4-BE49-F238E27FC236}">
                  <a16:creationId xmlns:a16="http://schemas.microsoft.com/office/drawing/2014/main" id="{4644F367-4550-4F80-B048-A0B50B9CDB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4" y="2208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7" name="Group 126">
            <a:extLst>
              <a:ext uri="{FF2B5EF4-FFF2-40B4-BE49-F238E27FC236}">
                <a16:creationId xmlns:a16="http://schemas.microsoft.com/office/drawing/2014/main" id="{65484FDF-497A-4315-B301-3BE440DEEE2F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2895600"/>
            <a:ext cx="3200400" cy="1905000"/>
            <a:chOff x="1968" y="1824"/>
            <a:chExt cx="2016" cy="1200"/>
          </a:xfrm>
        </p:grpSpPr>
        <p:sp>
          <p:nvSpPr>
            <p:cNvPr id="68" name="Rectangle 127">
              <a:extLst>
                <a:ext uri="{FF2B5EF4-FFF2-40B4-BE49-F238E27FC236}">
                  <a16:creationId xmlns:a16="http://schemas.microsoft.com/office/drawing/2014/main" id="{48B0D7DB-9BB0-4F45-A184-89A318BCE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824"/>
              <a:ext cx="816" cy="1200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128">
              <a:extLst>
                <a:ext uri="{FF2B5EF4-FFF2-40B4-BE49-F238E27FC236}">
                  <a16:creationId xmlns:a16="http://schemas.microsoft.com/office/drawing/2014/main" id="{A88EE776-E6C5-4D92-A71A-D245E1CC8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824"/>
              <a:ext cx="816" cy="1200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" name="Footer Placeholder 5">
            <a:extLst>
              <a:ext uri="{FF2B5EF4-FFF2-40B4-BE49-F238E27FC236}">
                <a16:creationId xmlns:a16="http://schemas.microsoft.com/office/drawing/2014/main" id="{5EB753F7-E836-4842-9AB0-C4F254593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71" name="[Date Placeholder 3]">
            <a:extLst>
              <a:ext uri="{FF2B5EF4-FFF2-40B4-BE49-F238E27FC236}">
                <a16:creationId xmlns:a16="http://schemas.microsoft.com/office/drawing/2014/main" id="{7D9CD140-24A7-4C87-A6B1-5C99DCFFDA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72" name="Slide Number Placeholder 6">
            <a:extLst>
              <a:ext uri="{FF2B5EF4-FFF2-40B4-BE49-F238E27FC236}">
                <a16:creationId xmlns:a16="http://schemas.microsoft.com/office/drawing/2014/main" id="{5A7D6255-0EAB-4FB3-9CC2-8CCB3C925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6833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(5/5)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E54AA81-B7C8-48DE-8A00-E1A76859B2E8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600200"/>
            <a:ext cx="81534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Circuit for above formulae:</a:t>
            </a:r>
          </a:p>
          <a:p>
            <a:pPr lvl="1" fontAlgn="auto">
              <a:spcAft>
                <a:spcPts val="0"/>
              </a:spcAft>
              <a:buNone/>
            </a:pPr>
            <a:r>
              <a:rPr lang="en-US" dirty="0"/>
              <a:t>	C	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XY + (XY)Z</a:t>
            </a:r>
          </a:p>
          <a:p>
            <a:pPr lvl="1" fontAlgn="auto">
              <a:spcAft>
                <a:spcPts val="0"/>
              </a:spcAft>
              <a:buNone/>
            </a:pPr>
            <a:r>
              <a:rPr lang="en-US" dirty="0">
                <a:sym typeface="Symbol" pitchFamily="18" charset="2"/>
              </a:rPr>
              <a:t>	S	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X(YZ)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(XY)Z </a:t>
            </a:r>
            <a:r>
              <a:rPr lang="en-US" dirty="0">
                <a:sym typeface="Symbol" pitchFamily="18" charset="2"/>
              </a:rPr>
              <a:t>(XOR is associative)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0211AB3-315F-4F67-A2E5-20386A6EF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486400"/>
            <a:ext cx="662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/>
              <a:t>Full Adder made from two </a:t>
            </a:r>
            <a:r>
              <a:rPr lang="en-US" sz="2000" u="sng"/>
              <a:t>Half-Adders</a:t>
            </a:r>
            <a:r>
              <a:rPr lang="en-US" sz="2000"/>
              <a:t> (+ an OR gate).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10" name="Group 125">
            <a:extLst>
              <a:ext uri="{FF2B5EF4-FFF2-40B4-BE49-F238E27FC236}">
                <a16:creationId xmlns:a16="http://schemas.microsoft.com/office/drawing/2014/main" id="{0D7AC988-36D9-444C-BD6D-7DB90B59CFE8}"/>
              </a:ext>
            </a:extLst>
          </p:cNvPr>
          <p:cNvGrpSpPr>
            <a:grpSpLocks/>
          </p:cNvGrpSpPr>
          <p:nvPr/>
        </p:nvGrpSpPr>
        <p:grpSpPr bwMode="auto">
          <a:xfrm>
            <a:off x="3810001" y="2895600"/>
            <a:ext cx="5656263" cy="2439988"/>
            <a:chOff x="1440" y="1824"/>
            <a:chExt cx="3563" cy="1537"/>
          </a:xfrm>
        </p:grpSpPr>
        <p:sp>
          <p:nvSpPr>
            <p:cNvPr id="11" name="Text Box 63">
              <a:extLst>
                <a:ext uri="{FF2B5EF4-FFF2-40B4-BE49-F238E27FC236}">
                  <a16:creationId xmlns:a16="http://schemas.microsoft.com/office/drawing/2014/main" id="{E04BD6A7-C711-4698-B411-5A8EC91CDE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0" y="1824"/>
              <a:ext cx="4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800080"/>
                  </a:solidFill>
                </a:rPr>
                <a:t>(X</a:t>
              </a:r>
              <a:r>
                <a:rPr lang="en-US" sz="1600" dirty="0">
                  <a:solidFill>
                    <a:srgbClr val="800080"/>
                  </a:solidFill>
                  <a:sym typeface="Symbol" pitchFamily="18" charset="2"/>
                </a:rPr>
                <a:t></a:t>
              </a:r>
              <a:r>
                <a:rPr lang="en-US" sz="1600" dirty="0">
                  <a:solidFill>
                    <a:srgbClr val="800080"/>
                  </a:solidFill>
                </a:rPr>
                <a:t>Y)</a:t>
              </a:r>
              <a:endParaRPr lang="en-GB" sz="1600" dirty="0"/>
            </a:p>
          </p:txBody>
        </p:sp>
        <p:sp>
          <p:nvSpPr>
            <p:cNvPr id="13" name="AutoShape 65">
              <a:extLst>
                <a:ext uri="{FF2B5EF4-FFF2-40B4-BE49-F238E27FC236}">
                  <a16:creationId xmlns:a16="http://schemas.microsoft.com/office/drawing/2014/main" id="{15F497EC-5034-48B3-80B3-6A4991D39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7" y="2545"/>
              <a:ext cx="426" cy="34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66">
              <a:extLst>
                <a:ext uri="{FF2B5EF4-FFF2-40B4-BE49-F238E27FC236}">
                  <a16:creationId xmlns:a16="http://schemas.microsoft.com/office/drawing/2014/main" id="{9AC83972-D9F7-4931-BCF6-2A8B2783A2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2"/>
              <a:ext cx="71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67">
              <a:extLst>
                <a:ext uri="{FF2B5EF4-FFF2-40B4-BE49-F238E27FC236}">
                  <a16:creationId xmlns:a16="http://schemas.microsoft.com/office/drawing/2014/main" id="{A899060F-74D3-4F61-AD5E-4A9D905F8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169"/>
              <a:ext cx="71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68">
              <a:extLst>
                <a:ext uri="{FF2B5EF4-FFF2-40B4-BE49-F238E27FC236}">
                  <a16:creationId xmlns:a16="http://schemas.microsoft.com/office/drawing/2014/main" id="{9D65964C-F0EC-40E5-A5F0-C264D267FF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5" y="2084"/>
              <a:ext cx="797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69">
              <a:extLst>
                <a:ext uri="{FF2B5EF4-FFF2-40B4-BE49-F238E27FC236}">
                  <a16:creationId xmlns:a16="http://schemas.microsoft.com/office/drawing/2014/main" id="{5E70B890-8252-4BD8-9FB3-99E48ECD29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2638"/>
              <a:ext cx="1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70">
              <a:extLst>
                <a:ext uri="{FF2B5EF4-FFF2-40B4-BE49-F238E27FC236}">
                  <a16:creationId xmlns:a16="http://schemas.microsoft.com/office/drawing/2014/main" id="{A7123331-1DAE-489C-8245-8ECC37B808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016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71">
              <a:extLst>
                <a:ext uri="{FF2B5EF4-FFF2-40B4-BE49-F238E27FC236}">
                  <a16:creationId xmlns:a16="http://schemas.microsoft.com/office/drawing/2014/main" id="{7979D8DD-554B-4318-860A-3080000EF4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169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72">
              <a:extLst>
                <a:ext uri="{FF2B5EF4-FFF2-40B4-BE49-F238E27FC236}">
                  <a16:creationId xmlns:a16="http://schemas.microsoft.com/office/drawing/2014/main" id="{D4AD1CED-16B8-40D2-AE83-BFB59B279C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795"/>
              <a:ext cx="25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73">
              <a:extLst>
                <a:ext uri="{FF2B5EF4-FFF2-40B4-BE49-F238E27FC236}">
                  <a16:creationId xmlns:a16="http://schemas.microsoft.com/office/drawing/2014/main" id="{B801D471-6293-41CE-89B2-900222EA0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712"/>
              <a:ext cx="183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74">
              <a:extLst>
                <a:ext uri="{FF2B5EF4-FFF2-40B4-BE49-F238E27FC236}">
                  <a16:creationId xmlns:a16="http://schemas.microsoft.com/office/drawing/2014/main" id="{7BF1AFCF-F9C1-420F-8700-B878730FD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" y="2147"/>
              <a:ext cx="39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75">
              <a:extLst>
                <a:ext uri="{FF2B5EF4-FFF2-40B4-BE49-F238E27FC236}">
                  <a16:creationId xmlns:a16="http://schemas.microsoft.com/office/drawing/2014/main" id="{2E3F589A-EC15-4EAA-A07F-4E4EC6279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1984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" name="Group 76">
              <a:extLst>
                <a:ext uri="{FF2B5EF4-FFF2-40B4-BE49-F238E27FC236}">
                  <a16:creationId xmlns:a16="http://schemas.microsoft.com/office/drawing/2014/main" id="{5E15552C-1F30-4CB0-A52E-E629642DF3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4" y="1915"/>
              <a:ext cx="456" cy="345"/>
              <a:chOff x="8928" y="3168"/>
              <a:chExt cx="1080" cy="792"/>
            </a:xfrm>
          </p:grpSpPr>
          <p:sp>
            <p:nvSpPr>
              <p:cNvPr id="60" name="Freeform 77">
                <a:extLst>
                  <a:ext uri="{FF2B5EF4-FFF2-40B4-BE49-F238E27FC236}">
                    <a16:creationId xmlns:a16="http://schemas.microsoft.com/office/drawing/2014/main" id="{8CFA5784-63EA-45DF-B740-901EA63FB1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78">
                <a:extLst>
                  <a:ext uri="{FF2B5EF4-FFF2-40B4-BE49-F238E27FC236}">
                    <a16:creationId xmlns:a16="http://schemas.microsoft.com/office/drawing/2014/main" id="{A0796457-1747-4D00-BCD4-BD3A64EEFA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79">
                <a:extLst>
                  <a:ext uri="{FF2B5EF4-FFF2-40B4-BE49-F238E27FC236}">
                    <a16:creationId xmlns:a16="http://schemas.microsoft.com/office/drawing/2014/main" id="{13EBD5B7-ADB2-4A2C-B033-5ADABBAD53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80">
                <a:extLst>
                  <a:ext uri="{FF2B5EF4-FFF2-40B4-BE49-F238E27FC236}">
                    <a16:creationId xmlns:a16="http://schemas.microsoft.com/office/drawing/2014/main" id="{07167FB6-FE6F-4D50-9BAC-30C85780A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81">
                <a:extLst>
                  <a:ext uri="{FF2B5EF4-FFF2-40B4-BE49-F238E27FC236}">
                    <a16:creationId xmlns:a16="http://schemas.microsoft.com/office/drawing/2014/main" id="{7E53B6A1-2130-4A4E-8DAE-DDF297C22B3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82">
                <a:extLst>
                  <a:ext uri="{FF2B5EF4-FFF2-40B4-BE49-F238E27FC236}">
                    <a16:creationId xmlns:a16="http://schemas.microsoft.com/office/drawing/2014/main" id="{017BD15D-EAD9-42C8-B555-A3EAF18ED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" name="Text Box 83">
              <a:extLst>
                <a:ext uri="{FF2B5EF4-FFF2-40B4-BE49-F238E27FC236}">
                  <a16:creationId xmlns:a16="http://schemas.microsoft.com/office/drawing/2014/main" id="{E454B8FB-40E6-4CD7-A68B-9ED36EA117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872"/>
              <a:ext cx="244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</a:p>
          </p:txBody>
        </p:sp>
        <p:sp>
          <p:nvSpPr>
            <p:cNvPr id="26" name="Text Box 84">
              <a:extLst>
                <a:ext uri="{FF2B5EF4-FFF2-40B4-BE49-F238E27FC236}">
                  <a16:creationId xmlns:a16="http://schemas.microsoft.com/office/drawing/2014/main" id="{3A48B72F-046E-40CB-8996-1AB9CF0F70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0" y="2044"/>
              <a:ext cx="24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  <a:p>
              <a:pPr eaLnBrk="0" hangingPunct="0"/>
              <a:endParaRPr lang="en-GB" sz="1400"/>
            </a:p>
          </p:txBody>
        </p:sp>
        <p:sp>
          <p:nvSpPr>
            <p:cNvPr id="27" name="Text Box 85">
              <a:extLst>
                <a:ext uri="{FF2B5EF4-FFF2-40B4-BE49-F238E27FC236}">
                  <a16:creationId xmlns:a16="http://schemas.microsoft.com/office/drawing/2014/main" id="{B47D5FA1-443E-48DF-ACE9-EA983D0E8F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0" y="2763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endParaRPr lang="en-GB" sz="1400"/>
            </a:p>
            <a:p>
              <a:pPr eaLnBrk="0" hangingPunct="0"/>
              <a:endParaRPr lang="en-GB" sz="1400"/>
            </a:p>
          </p:txBody>
        </p:sp>
        <p:sp>
          <p:nvSpPr>
            <p:cNvPr id="28" name="AutoShape 86">
              <a:extLst>
                <a:ext uri="{FF2B5EF4-FFF2-40B4-BE49-F238E27FC236}">
                  <a16:creationId xmlns:a16="http://schemas.microsoft.com/office/drawing/2014/main" id="{29189F91-EBC9-45A9-B496-3F8C80D1E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7" y="2620"/>
              <a:ext cx="426" cy="34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87">
              <a:extLst>
                <a:ext uri="{FF2B5EF4-FFF2-40B4-BE49-F238E27FC236}">
                  <a16:creationId xmlns:a16="http://schemas.microsoft.com/office/drawing/2014/main" id="{EC6243A6-0DC3-4C76-A42D-9B1D9E41B1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229"/>
              <a:ext cx="445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88">
              <a:extLst>
                <a:ext uri="{FF2B5EF4-FFF2-40B4-BE49-F238E27FC236}">
                  <a16:creationId xmlns:a16="http://schemas.microsoft.com/office/drawing/2014/main" id="{036DE224-EC6E-419F-9430-622496698F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3" y="2159"/>
              <a:ext cx="863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89">
              <a:extLst>
                <a:ext uri="{FF2B5EF4-FFF2-40B4-BE49-F238E27FC236}">
                  <a16:creationId xmlns:a16="http://schemas.microsoft.com/office/drawing/2014/main" id="{63BB7ECF-7D23-48B3-B6CD-6D653A84F6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701"/>
              <a:ext cx="12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90">
              <a:extLst>
                <a:ext uri="{FF2B5EF4-FFF2-40B4-BE49-F238E27FC236}">
                  <a16:creationId xmlns:a16="http://schemas.microsoft.com/office/drawing/2014/main" id="{DA68CAD1-9879-4CC6-BF07-2A39E4F706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2075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91">
              <a:extLst>
                <a:ext uri="{FF2B5EF4-FFF2-40B4-BE49-F238E27FC236}">
                  <a16:creationId xmlns:a16="http://schemas.microsoft.com/office/drawing/2014/main" id="{BB071B1F-F32F-4985-8F94-D683C6D056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228"/>
              <a:ext cx="0" cy="103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92">
              <a:extLst>
                <a:ext uri="{FF2B5EF4-FFF2-40B4-BE49-F238E27FC236}">
                  <a16:creationId xmlns:a16="http://schemas.microsoft.com/office/drawing/2014/main" id="{8956F0C0-6605-43BB-82AD-7D32EBDB14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120"/>
              <a:ext cx="115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93">
              <a:extLst>
                <a:ext uri="{FF2B5EF4-FFF2-40B4-BE49-F238E27FC236}">
                  <a16:creationId xmlns:a16="http://schemas.microsoft.com/office/drawing/2014/main" id="{AE47ED5B-F61A-4DCF-8AC9-91B1BFEBCC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2" y="2784"/>
              <a:ext cx="30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Oval 94">
              <a:extLst>
                <a:ext uri="{FF2B5EF4-FFF2-40B4-BE49-F238E27FC236}">
                  <a16:creationId xmlns:a16="http://schemas.microsoft.com/office/drawing/2014/main" id="{D308E16D-C301-47AC-BED8-F5F3D6BBA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4" y="2212"/>
              <a:ext cx="40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Oval 95">
              <a:extLst>
                <a:ext uri="{FF2B5EF4-FFF2-40B4-BE49-F238E27FC236}">
                  <a16:creationId xmlns:a16="http://schemas.microsoft.com/office/drawing/2014/main" id="{C5C220AD-1004-406C-9DA4-546E160D6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0" y="2065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" name="Group 96">
              <a:extLst>
                <a:ext uri="{FF2B5EF4-FFF2-40B4-BE49-F238E27FC236}">
                  <a16:creationId xmlns:a16="http://schemas.microsoft.com/office/drawing/2014/main" id="{BBFB6B5D-F895-4F2A-8A0F-21A221EBFC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4" y="1991"/>
              <a:ext cx="457" cy="345"/>
              <a:chOff x="8928" y="3168"/>
              <a:chExt cx="1080" cy="792"/>
            </a:xfrm>
          </p:grpSpPr>
          <p:sp>
            <p:nvSpPr>
              <p:cNvPr id="54" name="Freeform 97">
                <a:extLst>
                  <a:ext uri="{FF2B5EF4-FFF2-40B4-BE49-F238E27FC236}">
                    <a16:creationId xmlns:a16="http://schemas.microsoft.com/office/drawing/2014/main" id="{5037F6A3-FF21-4D5A-9A31-88DC03E3AD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98">
                <a:extLst>
                  <a:ext uri="{FF2B5EF4-FFF2-40B4-BE49-F238E27FC236}">
                    <a16:creationId xmlns:a16="http://schemas.microsoft.com/office/drawing/2014/main" id="{B726131A-5BE8-41D1-B98F-7362080E50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99">
                <a:extLst>
                  <a:ext uri="{FF2B5EF4-FFF2-40B4-BE49-F238E27FC236}">
                    <a16:creationId xmlns:a16="http://schemas.microsoft.com/office/drawing/2014/main" id="{AEC7C23F-6624-41A1-9BBE-BDD5D23C7B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100">
                <a:extLst>
                  <a:ext uri="{FF2B5EF4-FFF2-40B4-BE49-F238E27FC236}">
                    <a16:creationId xmlns:a16="http://schemas.microsoft.com/office/drawing/2014/main" id="{187C7D82-BE71-469D-A3C2-773A309690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101">
                <a:extLst>
                  <a:ext uri="{FF2B5EF4-FFF2-40B4-BE49-F238E27FC236}">
                    <a16:creationId xmlns:a16="http://schemas.microsoft.com/office/drawing/2014/main" id="{3C4C1793-D0F8-417D-B5DC-069BAFD693E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102">
                <a:extLst>
                  <a:ext uri="{FF2B5EF4-FFF2-40B4-BE49-F238E27FC236}">
                    <a16:creationId xmlns:a16="http://schemas.microsoft.com/office/drawing/2014/main" id="{5FBB35BB-9431-4C0E-82B6-1BE4CDB695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" name="Line 103">
              <a:extLst>
                <a:ext uri="{FF2B5EF4-FFF2-40B4-BE49-F238E27FC236}">
                  <a16:creationId xmlns:a16="http://schemas.microsoft.com/office/drawing/2014/main" id="{4C555FB3-6A3C-432A-A774-7EE07E4523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3264"/>
              <a:ext cx="144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04">
              <a:extLst>
                <a:ext uri="{FF2B5EF4-FFF2-40B4-BE49-F238E27FC236}">
                  <a16:creationId xmlns:a16="http://schemas.microsoft.com/office/drawing/2014/main" id="{AADBD6F4-8454-447D-91C8-A0BE576EAC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832"/>
              <a:ext cx="22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05">
              <a:extLst>
                <a:ext uri="{FF2B5EF4-FFF2-40B4-BE49-F238E27FC236}">
                  <a16:creationId xmlns:a16="http://schemas.microsoft.com/office/drawing/2014/main" id="{25A9274C-6594-45B0-8974-82723E73E0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09" y="2709"/>
              <a:ext cx="0" cy="41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06">
              <a:extLst>
                <a:ext uri="{FF2B5EF4-FFF2-40B4-BE49-F238E27FC236}">
                  <a16:creationId xmlns:a16="http://schemas.microsoft.com/office/drawing/2014/main" id="{2C933F0D-F1FE-4A4D-8C44-9FCB686F86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9" y="2951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" name="Group 107">
              <a:extLst>
                <a:ext uri="{FF2B5EF4-FFF2-40B4-BE49-F238E27FC236}">
                  <a16:creationId xmlns:a16="http://schemas.microsoft.com/office/drawing/2014/main" id="{82FE5669-6B8C-4792-9804-40DB673926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81" y="2701"/>
              <a:ext cx="427" cy="343"/>
              <a:chOff x="6768" y="11808"/>
              <a:chExt cx="1008" cy="792"/>
            </a:xfrm>
          </p:grpSpPr>
          <p:sp>
            <p:nvSpPr>
              <p:cNvPr id="49" name="Freeform 108">
                <a:extLst>
                  <a:ext uri="{FF2B5EF4-FFF2-40B4-BE49-F238E27FC236}">
                    <a16:creationId xmlns:a16="http://schemas.microsoft.com/office/drawing/2014/main" id="{3B615D2F-28EC-4DD8-B82C-B2383301B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109">
                <a:extLst>
                  <a:ext uri="{FF2B5EF4-FFF2-40B4-BE49-F238E27FC236}">
                    <a16:creationId xmlns:a16="http://schemas.microsoft.com/office/drawing/2014/main" id="{F4171C91-4E48-419D-9FCD-4F27A5309E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110">
                <a:extLst>
                  <a:ext uri="{FF2B5EF4-FFF2-40B4-BE49-F238E27FC236}">
                    <a16:creationId xmlns:a16="http://schemas.microsoft.com/office/drawing/2014/main" id="{25FEA795-1999-41AE-B0B9-30A6E32A2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111">
                <a:extLst>
                  <a:ext uri="{FF2B5EF4-FFF2-40B4-BE49-F238E27FC236}">
                    <a16:creationId xmlns:a16="http://schemas.microsoft.com/office/drawing/2014/main" id="{3BDA599D-28F9-4C76-A610-0143672BDD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112">
                <a:extLst>
                  <a:ext uri="{FF2B5EF4-FFF2-40B4-BE49-F238E27FC236}">
                    <a16:creationId xmlns:a16="http://schemas.microsoft.com/office/drawing/2014/main" id="{9BC7B285-D0A3-41CB-85BB-B2C04B50F929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" name="Line 113">
              <a:extLst>
                <a:ext uri="{FF2B5EF4-FFF2-40B4-BE49-F238E27FC236}">
                  <a16:creationId xmlns:a16="http://schemas.microsoft.com/office/drawing/2014/main" id="{3B335970-9542-4C69-A936-2235CC6E49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9" y="2951"/>
              <a:ext cx="0" cy="16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14">
              <a:extLst>
                <a:ext uri="{FF2B5EF4-FFF2-40B4-BE49-F238E27FC236}">
                  <a16:creationId xmlns:a16="http://schemas.microsoft.com/office/drawing/2014/main" id="{3457BFE6-3F06-492E-AA98-512A7DC008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4" y="2873"/>
              <a:ext cx="17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115">
              <a:extLst>
                <a:ext uri="{FF2B5EF4-FFF2-40B4-BE49-F238E27FC236}">
                  <a16:creationId xmlns:a16="http://schemas.microsoft.com/office/drawing/2014/main" id="{BDD25D73-E82F-46A2-8415-3DC29F4780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9" y="3141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Z</a:t>
              </a:r>
              <a:endParaRPr lang="en-GB" sz="1400"/>
            </a:p>
          </p:txBody>
        </p:sp>
        <p:sp>
          <p:nvSpPr>
            <p:cNvPr id="47" name="Text Box 116">
              <a:extLst>
                <a:ext uri="{FF2B5EF4-FFF2-40B4-BE49-F238E27FC236}">
                  <a16:creationId xmlns:a16="http://schemas.microsoft.com/office/drawing/2014/main" id="{7956FFE6-D404-426C-91E6-629D835CB4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5" y="2482"/>
              <a:ext cx="412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(X</a:t>
              </a:r>
              <a:r>
                <a:rPr lang="en-US" sz="1600" dirty="0">
                  <a:solidFill>
                    <a:srgbClr val="0000FF"/>
                  </a:solidFill>
                  <a:sym typeface="Symbol" pitchFamily="18" charset="2"/>
                </a:rPr>
                <a:t></a:t>
              </a:r>
              <a:r>
                <a:rPr lang="en-US" sz="1600" dirty="0">
                  <a:solidFill>
                    <a:srgbClr val="0000FF"/>
                  </a:solidFill>
                </a:rPr>
                <a:t>Y)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48" name="Line 117">
              <a:extLst>
                <a:ext uri="{FF2B5EF4-FFF2-40B4-BE49-F238E27FC236}">
                  <a16:creationId xmlns:a16="http://schemas.microsoft.com/office/drawing/2014/main" id="{4644F367-4550-4F80-B048-A0B50B9CDB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4" y="2208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7" name="Group 126">
            <a:extLst>
              <a:ext uri="{FF2B5EF4-FFF2-40B4-BE49-F238E27FC236}">
                <a16:creationId xmlns:a16="http://schemas.microsoft.com/office/drawing/2014/main" id="{65484FDF-497A-4315-B301-3BE440DEEE2F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2895600"/>
            <a:ext cx="3200400" cy="1905000"/>
            <a:chOff x="1968" y="1824"/>
            <a:chExt cx="2016" cy="1200"/>
          </a:xfrm>
        </p:grpSpPr>
        <p:sp>
          <p:nvSpPr>
            <p:cNvPr id="68" name="Rectangle 127">
              <a:extLst>
                <a:ext uri="{FF2B5EF4-FFF2-40B4-BE49-F238E27FC236}">
                  <a16:creationId xmlns:a16="http://schemas.microsoft.com/office/drawing/2014/main" id="{48B0D7DB-9BB0-4F45-A184-89A318BCE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824"/>
              <a:ext cx="816" cy="1200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128">
              <a:extLst>
                <a:ext uri="{FF2B5EF4-FFF2-40B4-BE49-F238E27FC236}">
                  <a16:creationId xmlns:a16="http://schemas.microsoft.com/office/drawing/2014/main" id="{A88EE776-E6C5-4D92-A71A-D245E1CC8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824"/>
              <a:ext cx="816" cy="1200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" name="Group 133">
            <a:extLst>
              <a:ext uri="{FF2B5EF4-FFF2-40B4-BE49-F238E27FC236}">
                <a16:creationId xmlns:a16="http://schemas.microsoft.com/office/drawing/2014/main" id="{8967939C-C7ED-4F13-8BCB-6B87782AEC09}"/>
              </a:ext>
            </a:extLst>
          </p:cNvPr>
          <p:cNvGrpSpPr>
            <a:grpSpLocks/>
          </p:cNvGrpSpPr>
          <p:nvPr/>
        </p:nvGrpSpPr>
        <p:grpSpPr bwMode="auto">
          <a:xfrm>
            <a:off x="4648201" y="1831976"/>
            <a:ext cx="4784725" cy="2968625"/>
            <a:chOff x="1968" y="1154"/>
            <a:chExt cx="3014" cy="1870"/>
          </a:xfrm>
        </p:grpSpPr>
        <p:grpSp>
          <p:nvGrpSpPr>
            <p:cNvPr id="71" name="Group 118">
              <a:extLst>
                <a:ext uri="{FF2B5EF4-FFF2-40B4-BE49-F238E27FC236}">
                  <a16:creationId xmlns:a16="http://schemas.microsoft.com/office/drawing/2014/main" id="{DAD10B62-47CF-4C6F-AF4F-901ECC1285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1824"/>
              <a:ext cx="2016" cy="1200"/>
              <a:chOff x="1968" y="1824"/>
              <a:chExt cx="2016" cy="1200"/>
            </a:xfrm>
          </p:grpSpPr>
          <p:sp>
            <p:nvSpPr>
              <p:cNvPr id="76" name="Rectangle 119">
                <a:extLst>
                  <a:ext uri="{FF2B5EF4-FFF2-40B4-BE49-F238E27FC236}">
                    <a16:creationId xmlns:a16="http://schemas.microsoft.com/office/drawing/2014/main" id="{9ECF112A-91AF-4B9F-8F5C-1ED2CD570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1824"/>
                <a:ext cx="816" cy="120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66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120">
                <a:extLst>
                  <a:ext uri="{FF2B5EF4-FFF2-40B4-BE49-F238E27FC236}">
                    <a16:creationId xmlns:a16="http://schemas.microsoft.com/office/drawing/2014/main" id="{A6D7BE4E-9F7C-44F8-9FF7-8CD8E693E8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824"/>
                <a:ext cx="816" cy="120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66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121">
                <a:extLst>
                  <a:ext uri="{FF2B5EF4-FFF2-40B4-BE49-F238E27FC236}">
                    <a16:creationId xmlns:a16="http://schemas.microsoft.com/office/drawing/2014/main" id="{6D7AA7D3-7D46-477C-B7FD-ABAC301F94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9" y="2208"/>
                <a:ext cx="511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</a:rPr>
                  <a:t>Half</a:t>
                </a:r>
              </a:p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</a:rPr>
                  <a:t>Adder</a:t>
                </a:r>
                <a:endParaRPr lang="en-US" sz="16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79" name="Rectangle 122">
                <a:extLst>
                  <a:ext uri="{FF2B5EF4-FFF2-40B4-BE49-F238E27FC236}">
                    <a16:creationId xmlns:a16="http://schemas.microsoft.com/office/drawing/2014/main" id="{871CB9D4-A0BE-4D6D-99E4-9A09D58B5A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0" y="2208"/>
                <a:ext cx="550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</a:rPr>
                  <a:t>Half</a:t>
                </a:r>
              </a:p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</a:rPr>
                  <a:t>Adder</a:t>
                </a:r>
              </a:p>
            </p:txBody>
          </p:sp>
          <p:sp>
            <p:nvSpPr>
              <p:cNvPr id="80" name="Rectangle 123">
                <a:extLst>
                  <a:ext uri="{FF2B5EF4-FFF2-40B4-BE49-F238E27FC236}">
                    <a16:creationId xmlns:a16="http://schemas.microsoft.com/office/drawing/2014/main" id="{7B58FD2E-ECE2-494E-87EA-315583AAEB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920"/>
                <a:ext cx="288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600" i="1"/>
                  <a:t>X</a:t>
                </a:r>
              </a:p>
              <a:p>
                <a:pPr eaLnBrk="0" hangingPunct="0"/>
                <a:r>
                  <a:rPr lang="en-US" sz="1600" i="1"/>
                  <a:t>Y</a:t>
                </a:r>
              </a:p>
            </p:txBody>
          </p:sp>
          <p:sp>
            <p:nvSpPr>
              <p:cNvPr id="81" name="Rectangle 124">
                <a:extLst>
                  <a:ext uri="{FF2B5EF4-FFF2-40B4-BE49-F238E27FC236}">
                    <a16:creationId xmlns:a16="http://schemas.microsoft.com/office/drawing/2014/main" id="{EE749C61-9A77-492B-AEF5-3257541B7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1968"/>
                <a:ext cx="288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600" i="1"/>
                  <a:t>X</a:t>
                </a:r>
              </a:p>
              <a:p>
                <a:pPr eaLnBrk="0" hangingPunct="0"/>
                <a:r>
                  <a:rPr lang="en-US" sz="1600" i="1"/>
                  <a:t>Y</a:t>
                </a:r>
              </a:p>
            </p:txBody>
          </p:sp>
          <p:sp>
            <p:nvSpPr>
              <p:cNvPr id="82" name="Rectangle 125">
                <a:extLst>
                  <a:ext uri="{FF2B5EF4-FFF2-40B4-BE49-F238E27FC236}">
                    <a16:creationId xmlns:a16="http://schemas.microsoft.com/office/drawing/2014/main" id="{7A1491EA-AAD1-41F2-A123-86A5CEBF92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1968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US" sz="1600" i="1"/>
                  <a:t>Sum</a:t>
                </a:r>
              </a:p>
            </p:txBody>
          </p:sp>
          <p:sp>
            <p:nvSpPr>
              <p:cNvPr id="83" name="Rectangle 126">
                <a:extLst>
                  <a:ext uri="{FF2B5EF4-FFF2-40B4-BE49-F238E27FC236}">
                    <a16:creationId xmlns:a16="http://schemas.microsoft.com/office/drawing/2014/main" id="{512FAE59-42AF-4DE8-B2ED-A21B36F3A8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2592"/>
                <a:ext cx="432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US" sz="1600" i="1"/>
                  <a:t>Carry</a:t>
                </a:r>
              </a:p>
            </p:txBody>
          </p:sp>
          <p:sp>
            <p:nvSpPr>
              <p:cNvPr id="84" name="Rectangle 127">
                <a:extLst>
                  <a:ext uri="{FF2B5EF4-FFF2-40B4-BE49-F238E27FC236}">
                    <a16:creationId xmlns:a16="http://schemas.microsoft.com/office/drawing/2014/main" id="{7875CAAD-CD8D-45DF-BF66-F371F1985E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016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US" sz="1600" i="1"/>
                  <a:t>Sum</a:t>
                </a:r>
              </a:p>
            </p:txBody>
          </p:sp>
          <p:sp>
            <p:nvSpPr>
              <p:cNvPr id="85" name="Rectangle 128">
                <a:extLst>
                  <a:ext uri="{FF2B5EF4-FFF2-40B4-BE49-F238E27FC236}">
                    <a16:creationId xmlns:a16="http://schemas.microsoft.com/office/drawing/2014/main" id="{B021383E-2D61-4BA0-BCDA-8CF55D7A60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2" y="2640"/>
                <a:ext cx="432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US" sz="1600" i="1"/>
                  <a:t>Carry</a:t>
                </a:r>
              </a:p>
            </p:txBody>
          </p:sp>
        </p:grpSp>
        <p:grpSp>
          <p:nvGrpSpPr>
            <p:cNvPr id="72" name="Group 129">
              <a:extLst>
                <a:ext uri="{FF2B5EF4-FFF2-40B4-BE49-F238E27FC236}">
                  <a16:creationId xmlns:a16="http://schemas.microsoft.com/office/drawing/2014/main" id="{D16A3426-FD25-4CD0-861D-609EED5A25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2" y="1154"/>
              <a:ext cx="2150" cy="622"/>
              <a:chOff x="2832" y="1154"/>
              <a:chExt cx="2150" cy="622"/>
            </a:xfrm>
          </p:grpSpPr>
          <p:sp>
            <p:nvSpPr>
              <p:cNvPr id="73" name="Rectangle 130">
                <a:extLst>
                  <a:ext uri="{FF2B5EF4-FFF2-40B4-BE49-F238E27FC236}">
                    <a16:creationId xmlns:a16="http://schemas.microsoft.com/office/drawing/2014/main" id="{232BC11A-6144-4A3B-B777-AC84001056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6" y="1154"/>
                <a:ext cx="1296" cy="28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dirty="0"/>
                  <a:t>Block diagrams</a:t>
                </a: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74" name="Line 131">
                <a:extLst>
                  <a:ext uri="{FF2B5EF4-FFF2-40B4-BE49-F238E27FC236}">
                    <a16:creationId xmlns:a16="http://schemas.microsoft.com/office/drawing/2014/main" id="{138FD554-7791-4774-98B7-81BC871EB2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2" y="1378"/>
                <a:ext cx="854" cy="3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132">
                <a:extLst>
                  <a:ext uri="{FF2B5EF4-FFF2-40B4-BE49-F238E27FC236}">
                    <a16:creationId xmlns:a16="http://schemas.microsoft.com/office/drawing/2014/main" id="{932CAE7C-B180-4BC7-9874-06915DB594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04" y="1451"/>
                <a:ext cx="258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6" name="Footer Placeholder 5">
            <a:extLst>
              <a:ext uri="{FF2B5EF4-FFF2-40B4-BE49-F238E27FC236}">
                <a16:creationId xmlns:a16="http://schemas.microsoft.com/office/drawing/2014/main" id="{C315A5B8-AC4F-408C-A975-6FFB95B88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87" name="[Date Placeholder 3]">
            <a:extLst>
              <a:ext uri="{FF2B5EF4-FFF2-40B4-BE49-F238E27FC236}">
                <a16:creationId xmlns:a16="http://schemas.microsoft.com/office/drawing/2014/main" id="{092C725F-A496-44F1-9E92-84C0D2ED3A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88" name="Slide Number Placeholder 6">
            <a:extLst>
              <a:ext uri="{FF2B5EF4-FFF2-40B4-BE49-F238E27FC236}">
                <a16:creationId xmlns:a16="http://schemas.microsoft.com/office/drawing/2014/main" id="{A9366F20-0382-4FA6-B6B5-98045966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69423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563312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Code Converters</a:t>
            </a:r>
          </a:p>
        </p:txBody>
      </p:sp>
      <p:sp>
        <p:nvSpPr>
          <p:cNvPr id="74" name="Rectangle 3">
            <a:extLst>
              <a:ext uri="{FF2B5EF4-FFF2-40B4-BE49-F238E27FC236}">
                <a16:creationId xmlns:a16="http://schemas.microsoft.com/office/drawing/2014/main" id="{51013F8E-2C8B-4B5E-8093-38A4E1466473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60476"/>
            <a:ext cx="8229600" cy="9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Code converter </a:t>
            </a:r>
            <a:r>
              <a:rPr lang="en-US" dirty="0"/>
              <a:t>– takes an input code, translates to its equivalent output code.</a:t>
            </a:r>
          </a:p>
        </p:txBody>
      </p:sp>
      <p:grpSp>
        <p:nvGrpSpPr>
          <p:cNvPr id="75" name="Group 4">
            <a:extLst>
              <a:ext uri="{FF2B5EF4-FFF2-40B4-BE49-F238E27FC236}">
                <a16:creationId xmlns:a16="http://schemas.microsoft.com/office/drawing/2014/main" id="{C54A6DB4-D5D1-4192-B058-C9F5E5CD4992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438400"/>
            <a:ext cx="5105400" cy="990600"/>
            <a:chOff x="1536" y="1728"/>
            <a:chExt cx="3216" cy="624"/>
          </a:xfrm>
        </p:grpSpPr>
        <p:sp>
          <p:nvSpPr>
            <p:cNvPr id="76" name="Rectangle 5">
              <a:extLst>
                <a:ext uri="{FF2B5EF4-FFF2-40B4-BE49-F238E27FC236}">
                  <a16:creationId xmlns:a16="http://schemas.microsoft.com/office/drawing/2014/main" id="{5AE24F27-E8CA-49EB-9013-84D7DAADF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728"/>
              <a:ext cx="912" cy="6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Text Box 6">
              <a:extLst>
                <a:ext uri="{FF2B5EF4-FFF2-40B4-BE49-F238E27FC236}">
                  <a16:creationId xmlns:a16="http://schemas.microsoft.com/office/drawing/2014/main" id="{3ABD3295-4C06-4E94-BD5D-782B045C68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824"/>
              <a:ext cx="8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2000" b="1">
                  <a:latin typeface="Times New Roman" pitchFamily="18" charset="0"/>
                </a:rPr>
                <a:t>Code</a:t>
              </a:r>
            </a:p>
            <a:p>
              <a:pPr algn="ctr" eaLnBrk="0" hangingPunct="0"/>
              <a:r>
                <a:rPr lang="en-GB" sz="2000" b="1">
                  <a:latin typeface="Times New Roman" pitchFamily="18" charset="0"/>
                </a:rPr>
                <a:t>converter</a:t>
              </a:r>
              <a:endParaRPr lang="en-GB" sz="2000">
                <a:latin typeface="Times New Roman" pitchFamily="18" charset="0"/>
              </a:endParaRPr>
            </a:p>
          </p:txBody>
        </p:sp>
        <p:sp>
          <p:nvSpPr>
            <p:cNvPr id="78" name="Line 7">
              <a:extLst>
                <a:ext uri="{FF2B5EF4-FFF2-40B4-BE49-F238E27FC236}">
                  <a16:creationId xmlns:a16="http://schemas.microsoft.com/office/drawing/2014/main" id="{48E2E5CD-9A9C-426C-BFC6-0A23D91A60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1824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8">
              <a:extLst>
                <a:ext uri="{FF2B5EF4-FFF2-40B4-BE49-F238E27FC236}">
                  <a16:creationId xmlns:a16="http://schemas.microsoft.com/office/drawing/2014/main" id="{01B98D3B-19C9-4DDA-8866-6E780CFC44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1968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Text Box 9">
              <a:extLst>
                <a:ext uri="{FF2B5EF4-FFF2-40B4-BE49-F238E27FC236}">
                  <a16:creationId xmlns:a16="http://schemas.microsoft.com/office/drawing/2014/main" id="{1F3B5D17-4513-4BE5-BD59-99DFED366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1872"/>
              <a:ext cx="528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/>
                <a:t>Input</a:t>
              </a:r>
            </a:p>
            <a:p>
              <a:pPr algn="ctr" eaLnBrk="0" hangingPunct="0">
                <a:spcBef>
                  <a:spcPct val="10000"/>
                </a:spcBef>
              </a:pPr>
              <a:r>
                <a:rPr lang="en-GB"/>
                <a:t>code</a:t>
              </a:r>
            </a:p>
          </p:txBody>
        </p:sp>
        <p:sp>
          <p:nvSpPr>
            <p:cNvPr id="82" name="Line 10">
              <a:extLst>
                <a:ext uri="{FF2B5EF4-FFF2-40B4-BE49-F238E27FC236}">
                  <a16:creationId xmlns:a16="http://schemas.microsoft.com/office/drawing/2014/main" id="{9EE6D708-D13A-46AD-AB9D-CA7984B6E8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112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11">
              <a:extLst>
                <a:ext uri="{FF2B5EF4-FFF2-40B4-BE49-F238E27FC236}">
                  <a16:creationId xmlns:a16="http://schemas.microsoft.com/office/drawing/2014/main" id="{40B2D01B-2B21-4323-9B8A-2E8CD872B8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256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12">
              <a:extLst>
                <a:ext uri="{FF2B5EF4-FFF2-40B4-BE49-F238E27FC236}">
                  <a16:creationId xmlns:a16="http://schemas.microsoft.com/office/drawing/2014/main" id="{DC88A2F7-DBAD-46D4-99B1-0B9BE960C2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824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13">
              <a:extLst>
                <a:ext uri="{FF2B5EF4-FFF2-40B4-BE49-F238E27FC236}">
                  <a16:creationId xmlns:a16="http://schemas.microsoft.com/office/drawing/2014/main" id="{ADAE133E-61F4-4B63-8054-C68AB64FD9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968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Text Box 14">
              <a:extLst>
                <a:ext uri="{FF2B5EF4-FFF2-40B4-BE49-F238E27FC236}">
                  <a16:creationId xmlns:a16="http://schemas.microsoft.com/office/drawing/2014/main" id="{8F21740E-F4DC-41C2-8182-4ACE56AE89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1872"/>
              <a:ext cx="57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/>
                <a:t>Output</a:t>
              </a:r>
            </a:p>
            <a:p>
              <a:pPr algn="ctr" eaLnBrk="0" hangingPunct="0">
                <a:spcBef>
                  <a:spcPct val="10000"/>
                </a:spcBef>
              </a:pPr>
              <a:r>
                <a:rPr lang="en-GB"/>
                <a:t>code</a:t>
              </a:r>
            </a:p>
          </p:txBody>
        </p:sp>
        <p:sp>
          <p:nvSpPr>
            <p:cNvPr id="87" name="Line 15">
              <a:extLst>
                <a:ext uri="{FF2B5EF4-FFF2-40B4-BE49-F238E27FC236}">
                  <a16:creationId xmlns:a16="http://schemas.microsoft.com/office/drawing/2014/main" id="{5F084A4E-097D-419A-851B-61F33B3C7A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112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16">
              <a:extLst>
                <a:ext uri="{FF2B5EF4-FFF2-40B4-BE49-F238E27FC236}">
                  <a16:creationId xmlns:a16="http://schemas.microsoft.com/office/drawing/2014/main" id="{6229064E-8B3F-4C03-8469-81F849CB54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256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" name="Rectangle 17">
            <a:extLst>
              <a:ext uri="{FF2B5EF4-FFF2-40B4-BE49-F238E27FC236}">
                <a16:creationId xmlns:a16="http://schemas.microsoft.com/office/drawing/2014/main" id="{53AE6167-1451-410B-A0BA-1FCA361EF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8862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</a:t>
            </a:r>
            <a:r>
              <a:rPr lang="en-US" sz="2400" dirty="0">
                <a:solidFill>
                  <a:srgbClr val="800000"/>
                </a:solidFill>
              </a:rPr>
              <a:t>BCD to Excess-3 code converter</a:t>
            </a:r>
            <a:r>
              <a:rPr lang="en-US" sz="2400" dirty="0"/>
              <a:t>.</a:t>
            </a:r>
          </a:p>
          <a:p>
            <a:pPr marL="625475" lvl="1" indent="-282575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Input: BCD code</a:t>
            </a:r>
          </a:p>
          <a:p>
            <a:pPr marL="625475" lvl="1" indent="-282575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Output: Excess-3 code</a:t>
            </a:r>
          </a:p>
        </p:txBody>
      </p:sp>
      <p:sp>
        <p:nvSpPr>
          <p:cNvPr id="21" name="Footer Placeholder 5">
            <a:extLst>
              <a:ext uri="{FF2B5EF4-FFF2-40B4-BE49-F238E27FC236}">
                <a16:creationId xmlns:a16="http://schemas.microsoft.com/office/drawing/2014/main" id="{A2E4C8E4-AD14-4747-9111-AA5151918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22" name="[Date Placeholder 3]">
            <a:extLst>
              <a:ext uri="{FF2B5EF4-FFF2-40B4-BE49-F238E27FC236}">
                <a16:creationId xmlns:a16="http://schemas.microsoft.com/office/drawing/2014/main" id="{7267A899-5390-42DC-8C76-D994AD0D0C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23" name="Slide Number Placeholder 6">
            <a:extLst>
              <a:ext uri="{FF2B5EF4-FFF2-40B4-BE49-F238E27FC236}">
                <a16:creationId xmlns:a16="http://schemas.microsoft.com/office/drawing/2014/main" id="{EE61E33F-E7DB-4D51-A669-72660E3CC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35162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486" y="533400"/>
            <a:ext cx="10580914" cy="990600"/>
          </a:xfrm>
        </p:spPr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856" y="1600200"/>
            <a:ext cx="10330543" cy="4876800"/>
          </a:xfrm>
        </p:spPr>
        <p:txBody>
          <a:bodyPr/>
          <a:lstStyle/>
          <a:p>
            <a:pPr marL="358775" indent="-358775">
              <a:buFont typeface="Wingdings" panose="05000000000000000000" pitchFamily="2" charset="2"/>
              <a:buChar char="§"/>
            </a:pPr>
            <a:r>
              <a:rPr lang="en-US" sz="3200" dirty="0"/>
              <a:t>K-maps (quick review)</a:t>
            </a:r>
          </a:p>
          <a:p>
            <a:pPr marL="358775" indent="-358775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3200" dirty="0"/>
              <a:t>Design Methods</a:t>
            </a:r>
          </a:p>
          <a:p>
            <a:pPr marL="804863" lvl="2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Gate-level design method </a:t>
            </a:r>
          </a:p>
          <a:p>
            <a:pPr marL="804863" lvl="2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Block-level design method</a:t>
            </a:r>
            <a:endParaRPr lang="en-US" sz="2800" dirty="0"/>
          </a:p>
          <a:p>
            <a:pPr marL="358775" indent="-358775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3200" dirty="0"/>
              <a:t>Magnitude Comparator</a:t>
            </a:r>
          </a:p>
          <a:p>
            <a:pPr marL="358775" indent="-358775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3200" dirty="0"/>
              <a:t>Circuit Delays</a:t>
            </a:r>
          </a:p>
          <a:p>
            <a:pPr marL="358775" indent="-358775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3200" dirty="0"/>
              <a:t>Quizzes</a:t>
            </a: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3CAD698-0286-46EE-81E2-D88458B0DD03}"/>
              </a:ext>
            </a:extLst>
          </p:cNvPr>
          <p:cNvSpPr/>
          <p:nvPr/>
        </p:nvSpPr>
        <p:spPr>
          <a:xfrm>
            <a:off x="2028411" y="2838894"/>
            <a:ext cx="4659468" cy="1031231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D7DE33-37CA-4285-9F1B-1AA019A7A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7" name="[Date Placeholder 3]">
            <a:extLst>
              <a:ext uri="{FF2B5EF4-FFF2-40B4-BE49-F238E27FC236}">
                <a16:creationId xmlns:a16="http://schemas.microsoft.com/office/drawing/2014/main" id="{7C82B445-D6DA-4751-84D4-11BCFDF1B9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DA09A415-4DD3-4DF0-9359-FA3203FA7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600181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BCD to Excess-3 Code Converter (1/3)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4FAEB64-3A1D-41B3-B334-1EF142C2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649143"/>
              </p:ext>
            </p:extLst>
          </p:nvPr>
        </p:nvGraphicFramePr>
        <p:xfrm>
          <a:off x="1900835" y="1900214"/>
          <a:ext cx="3878207" cy="4348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4103">
                  <a:extLst>
                    <a:ext uri="{9D8B030D-6E8A-4147-A177-3AD203B41FA5}">
                      <a16:colId xmlns:a16="http://schemas.microsoft.com/office/drawing/2014/main" val="712466090"/>
                    </a:ext>
                  </a:extLst>
                </a:gridCol>
                <a:gridCol w="1517052">
                  <a:extLst>
                    <a:ext uri="{9D8B030D-6E8A-4147-A177-3AD203B41FA5}">
                      <a16:colId xmlns:a16="http://schemas.microsoft.com/office/drawing/2014/main" val="3238396814"/>
                    </a:ext>
                  </a:extLst>
                </a:gridCol>
                <a:gridCol w="1517052">
                  <a:extLst>
                    <a:ext uri="{9D8B030D-6E8A-4147-A177-3AD203B41FA5}">
                      <a16:colId xmlns:a16="http://schemas.microsoft.com/office/drawing/2014/main" val="3689205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Digit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BCD code (8421 code)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Excess-3 code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381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1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609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040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380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535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90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632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232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680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666645"/>
                  </a:ext>
                </a:extLst>
              </a:tr>
            </a:tbl>
          </a:graphicData>
        </a:graphic>
      </p:graphicFrame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B47FA98-2693-40A5-A42E-BAC676735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9" name="[Date Placeholder 3]">
            <a:extLst>
              <a:ext uri="{FF2B5EF4-FFF2-40B4-BE49-F238E27FC236}">
                <a16:creationId xmlns:a16="http://schemas.microsoft.com/office/drawing/2014/main" id="{F3E4E4A0-00D8-4E46-BE19-C2974B2F73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3AE95F75-850A-4777-9ADA-7D9351F1C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8B9791-F0A5-423C-8AD6-2EDA04D96ECF}"/>
              </a:ext>
            </a:extLst>
          </p:cNvPr>
          <p:cNvSpPr txBox="1"/>
          <p:nvPr/>
        </p:nvSpPr>
        <p:spPr>
          <a:xfrm>
            <a:off x="6095999" y="116923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Other decimal codes we used to cover:</a:t>
            </a:r>
            <a:endParaRPr lang="en-SG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B6E9355-A222-4FB1-9EAE-DA7561506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936351"/>
              </p:ext>
            </p:extLst>
          </p:nvPr>
        </p:nvGraphicFramePr>
        <p:xfrm>
          <a:off x="5916329" y="1900214"/>
          <a:ext cx="1265636" cy="4348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5636">
                  <a:extLst>
                    <a:ext uri="{9D8B030D-6E8A-4147-A177-3AD203B41FA5}">
                      <a16:colId xmlns:a16="http://schemas.microsoft.com/office/drawing/2014/main" val="3689205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84-2-1 code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381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1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609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040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380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535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90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632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SG" dirty="0"/>
                        <a:t>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232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680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1111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666645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A4286F5-EDDB-4C8C-B1E0-1D2A313CC12A}"/>
              </a:ext>
            </a:extLst>
          </p:cNvPr>
          <p:cNvSpPr txBox="1"/>
          <p:nvPr/>
        </p:nvSpPr>
        <p:spPr>
          <a:xfrm>
            <a:off x="8893628" y="3104958"/>
            <a:ext cx="257586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Note: </a:t>
            </a:r>
            <a:r>
              <a:rPr lang="en-US" sz="2400" dirty="0">
                <a:solidFill>
                  <a:srgbClr val="C00000"/>
                </a:solidFill>
              </a:rPr>
              <a:t>Decimal codes </a:t>
            </a:r>
            <a:r>
              <a:rPr lang="en-US" sz="2400" dirty="0"/>
              <a:t>are only valid for the ten decimal digits 0 through 9.</a:t>
            </a:r>
            <a:endParaRPr lang="en-SG" sz="2400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838D662-FAB0-4BEC-9921-559C0585A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195211"/>
              </p:ext>
            </p:extLst>
          </p:nvPr>
        </p:nvGraphicFramePr>
        <p:xfrm>
          <a:off x="7319252" y="1900214"/>
          <a:ext cx="1265636" cy="4348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5636">
                  <a:extLst>
                    <a:ext uri="{9D8B030D-6E8A-4147-A177-3AD203B41FA5}">
                      <a16:colId xmlns:a16="http://schemas.microsoft.com/office/drawing/2014/main" val="3689205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2421 </a:t>
                      </a:r>
                    </a:p>
                    <a:p>
                      <a:pPr algn="ctr"/>
                      <a:r>
                        <a:rPr lang="en-SG" dirty="0"/>
                        <a:t>code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381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1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609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040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380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535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90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632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1101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232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680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1111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66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8129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BCD to Excess-3 Code Converter (2/3)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472A1BE-DBEF-46B1-BF4E-AB12B6145A21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34282"/>
            <a:ext cx="28194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lnSpc>
                <a:spcPct val="90000"/>
              </a:lnSpc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Truth table:</a:t>
            </a:r>
          </a:p>
        </p:txBody>
      </p:sp>
      <p:graphicFrame>
        <p:nvGraphicFramePr>
          <p:cNvPr id="9" name="Group 611">
            <a:extLst>
              <a:ext uri="{FF2B5EF4-FFF2-40B4-BE49-F238E27FC236}">
                <a16:creationId xmlns:a16="http://schemas.microsoft.com/office/drawing/2014/main" id="{ADB56BB9-FF02-4229-B0B0-516E98C000D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514600" y="1681480"/>
          <a:ext cx="2819400" cy="493776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BCD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Excess-3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0" name="Rectangle 310">
            <a:extLst>
              <a:ext uri="{FF2B5EF4-FFF2-40B4-BE49-F238E27FC236}">
                <a16:creationId xmlns:a16="http://schemas.microsoft.com/office/drawing/2014/main" id="{C92AC2CD-2569-429F-B7A4-F3214CC33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234282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250825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K-maps: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FE98F24-090F-4909-B9EA-57A9ED240619}"/>
              </a:ext>
            </a:extLst>
          </p:cNvPr>
          <p:cNvSpPr/>
          <p:nvPr/>
        </p:nvSpPr>
        <p:spPr>
          <a:xfrm>
            <a:off x="2303322" y="4988690"/>
            <a:ext cx="3213381" cy="1696749"/>
          </a:xfrm>
          <a:prstGeom prst="roundRect">
            <a:avLst/>
          </a:prstGeom>
          <a:solidFill>
            <a:srgbClr val="FFFFCC">
              <a:alpha val="25098"/>
            </a:srgbClr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14336" name="Group 14335">
            <a:extLst>
              <a:ext uri="{FF2B5EF4-FFF2-40B4-BE49-F238E27FC236}">
                <a16:creationId xmlns:a16="http://schemas.microsoft.com/office/drawing/2014/main" id="{9B4F2210-6415-405A-9A86-CDE1F42A8419}"/>
              </a:ext>
            </a:extLst>
          </p:cNvPr>
          <p:cNvGrpSpPr/>
          <p:nvPr/>
        </p:nvGrpSpPr>
        <p:grpSpPr>
          <a:xfrm>
            <a:off x="5963602" y="1656313"/>
            <a:ext cx="4399598" cy="4692651"/>
            <a:chOff x="4439602" y="1656312"/>
            <a:chExt cx="4399598" cy="469265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4835A03-5E32-45C0-898C-D631D1F9A9DD}"/>
                </a:ext>
              </a:extLst>
            </p:cNvPr>
            <p:cNvGrpSpPr/>
            <p:nvPr/>
          </p:nvGrpSpPr>
          <p:grpSpPr>
            <a:xfrm>
              <a:off x="4439602" y="1686279"/>
              <a:ext cx="2265998" cy="2224284"/>
              <a:chOff x="4407993" y="1516079"/>
              <a:chExt cx="2265998" cy="2224284"/>
            </a:xfrm>
          </p:grpSpPr>
          <p:grpSp>
            <p:nvGrpSpPr>
              <p:cNvPr id="15" name="Group 314">
                <a:extLst>
                  <a:ext uri="{FF2B5EF4-FFF2-40B4-BE49-F238E27FC236}">
                    <a16:creationId xmlns:a16="http://schemas.microsoft.com/office/drawing/2014/main" id="{C5CF2319-A4D4-4650-BF39-996A50A161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70553" y="1698838"/>
                <a:ext cx="2103438" cy="2041525"/>
                <a:chOff x="3744" y="1008"/>
                <a:chExt cx="1325" cy="1286"/>
              </a:xfrm>
            </p:grpSpPr>
            <p:grpSp>
              <p:nvGrpSpPr>
                <p:cNvPr id="126" name="Group 315">
                  <a:extLst>
                    <a:ext uri="{FF2B5EF4-FFF2-40B4-BE49-F238E27FC236}">
                      <a16:creationId xmlns:a16="http://schemas.microsoft.com/office/drawing/2014/main" id="{71E83A55-CA57-44BD-8CD5-E364F6E9C70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44" y="1008"/>
                  <a:ext cx="1325" cy="1286"/>
                  <a:chOff x="3744" y="1008"/>
                  <a:chExt cx="1325" cy="1286"/>
                </a:xfrm>
              </p:grpSpPr>
              <p:sp>
                <p:nvSpPr>
                  <p:cNvPr id="133" name="Text Box 316">
                    <a:extLst>
                      <a:ext uri="{FF2B5EF4-FFF2-40B4-BE49-F238E27FC236}">
                        <a16:creationId xmlns:a16="http://schemas.microsoft.com/office/drawing/2014/main" id="{B841A417-5EB8-41F7-A3A9-7873DB3D2E5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776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134" name="AutoShape 317">
                    <a:extLst>
                      <a:ext uri="{FF2B5EF4-FFF2-40B4-BE49-F238E27FC236}">
                        <a16:creationId xmlns:a16="http://schemas.microsoft.com/office/drawing/2014/main" id="{5310C8D2-9F66-4FC2-91FC-529C777D8CB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88" y="1680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5" name="AutoShape 318">
                    <a:extLst>
                      <a:ext uri="{FF2B5EF4-FFF2-40B4-BE49-F238E27FC236}">
                        <a16:creationId xmlns:a16="http://schemas.microsoft.com/office/drawing/2014/main" id="{55D50D4E-8729-488D-9DC2-23DAE2E0564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4584" y="984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6" name="Text Box 319">
                    <a:extLst>
                      <a:ext uri="{FF2B5EF4-FFF2-40B4-BE49-F238E27FC236}">
                        <a16:creationId xmlns:a16="http://schemas.microsoft.com/office/drawing/2014/main" id="{5AA9C3A1-EAE5-425C-A966-ACAB926E49F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12" y="1008"/>
                    <a:ext cx="172" cy="1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137" name="Text Box 320">
                    <a:extLst>
                      <a:ext uri="{FF2B5EF4-FFF2-40B4-BE49-F238E27FC236}">
                        <a16:creationId xmlns:a16="http://schemas.microsoft.com/office/drawing/2014/main" id="{8D8CAE35-5F24-48D0-921B-64DF060EA5C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0" y="1296"/>
                    <a:ext cx="231" cy="90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00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10</a:t>
                    </a:r>
                    <a:endParaRPr lang="en-US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8" name="Text Box 321">
                    <a:extLst>
                      <a:ext uri="{FF2B5EF4-FFF2-40B4-BE49-F238E27FC236}">
                        <a16:creationId xmlns:a16="http://schemas.microsoft.com/office/drawing/2014/main" id="{1C6DED18-D9B9-4D07-8320-C539C7E9DF7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1152"/>
                    <a:ext cx="816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200" b="1">
                        <a:latin typeface="Times New Roman" pitchFamily="18" charset="0"/>
                      </a:rPr>
                      <a:t>00    01    11    10</a:t>
                    </a:r>
                  </a:p>
                </p:txBody>
              </p:sp>
              <p:sp>
                <p:nvSpPr>
                  <p:cNvPr id="139" name="AutoShape 322">
                    <a:extLst>
                      <a:ext uri="{FF2B5EF4-FFF2-40B4-BE49-F238E27FC236}">
                        <a16:creationId xmlns:a16="http://schemas.microsoft.com/office/drawing/2014/main" id="{B144A05B-36B1-4A0D-84E3-CC67000FE44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5400000">
                    <a:off x="4381" y="1920"/>
                    <a:ext cx="70" cy="384"/>
                  </a:xfrm>
                  <a:prstGeom prst="leftBrace">
                    <a:avLst>
                      <a:gd name="adj1" fmla="val 45714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0" name="Text Box 323">
                    <a:extLst>
                      <a:ext uri="{FF2B5EF4-FFF2-40B4-BE49-F238E27FC236}">
                        <a16:creationId xmlns:a16="http://schemas.microsoft.com/office/drawing/2014/main" id="{C96D0078-FB8B-40CC-A294-0D7EAAA4E57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0" y="2160"/>
                    <a:ext cx="172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141" name="Line 324">
                    <a:extLst>
                      <a:ext uri="{FF2B5EF4-FFF2-40B4-BE49-F238E27FC236}">
                        <a16:creationId xmlns:a16="http://schemas.microsoft.com/office/drawing/2014/main" id="{03AB6FF8-17A9-4A77-8505-BC74764C34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75" y="1123"/>
                    <a:ext cx="155" cy="1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2" name="Text Box 325">
                    <a:extLst>
                      <a:ext uri="{FF2B5EF4-FFF2-40B4-BE49-F238E27FC236}">
                        <a16:creationId xmlns:a16="http://schemas.microsoft.com/office/drawing/2014/main" id="{2F34AE56-84D6-4359-98D5-C6494EC4E71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152"/>
                    <a:ext cx="240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AB</a:t>
                    </a:r>
                  </a:p>
                </p:txBody>
              </p:sp>
              <p:sp>
                <p:nvSpPr>
                  <p:cNvPr id="143" name="Text Box 326">
                    <a:extLst>
                      <a:ext uri="{FF2B5EF4-FFF2-40B4-BE49-F238E27FC236}">
                        <a16:creationId xmlns:a16="http://schemas.microsoft.com/office/drawing/2014/main" id="{D0FBA17B-930C-47BD-BC1D-2B80F6A17F7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056"/>
                    <a:ext cx="288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CD</a:t>
                    </a:r>
                  </a:p>
                </p:txBody>
              </p:sp>
              <p:grpSp>
                <p:nvGrpSpPr>
                  <p:cNvPr id="144" name="Group 327">
                    <a:extLst>
                      <a:ext uri="{FF2B5EF4-FFF2-40B4-BE49-F238E27FC236}">
                        <a16:creationId xmlns:a16="http://schemas.microsoft.com/office/drawing/2014/main" id="{93ED0BE3-FFF1-4A96-957D-B7805C455D4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032" y="1296"/>
                    <a:ext cx="768" cy="768"/>
                    <a:chOff x="4032" y="1296"/>
                    <a:chExt cx="768" cy="768"/>
                  </a:xfrm>
                </p:grpSpPr>
                <p:sp>
                  <p:nvSpPr>
                    <p:cNvPr id="147" name="Rectangle 328">
                      <a:extLst>
                        <a:ext uri="{FF2B5EF4-FFF2-40B4-BE49-F238E27FC236}">
                          <a16:creationId xmlns:a16="http://schemas.microsoft.com/office/drawing/2014/main" id="{3B33868D-A9B7-443D-AA0B-BF0CA3A92FC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1296"/>
                      <a:ext cx="768" cy="768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8" name="Line 329">
                      <a:extLst>
                        <a:ext uri="{FF2B5EF4-FFF2-40B4-BE49-F238E27FC236}">
                          <a16:creationId xmlns:a16="http://schemas.microsoft.com/office/drawing/2014/main" id="{0A3CE84C-4E0C-459C-93EF-0CB8C4EDAEF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488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9" name="Line 330">
                      <a:extLst>
                        <a:ext uri="{FF2B5EF4-FFF2-40B4-BE49-F238E27FC236}">
                          <a16:creationId xmlns:a16="http://schemas.microsoft.com/office/drawing/2014/main" id="{8A18A4FE-55BE-4241-A04C-EF3850305DD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24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0" name="Line 331">
                      <a:extLst>
                        <a:ext uri="{FF2B5EF4-FFF2-40B4-BE49-F238E27FC236}">
                          <a16:creationId xmlns:a16="http://schemas.microsoft.com/office/drawing/2014/main" id="{B53ADE01-B858-4B09-A2B5-FEC9A8FCEFF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" name="Line 332">
                      <a:extLst>
                        <a:ext uri="{FF2B5EF4-FFF2-40B4-BE49-F238E27FC236}">
                          <a16:creationId xmlns:a16="http://schemas.microsoft.com/office/drawing/2014/main" id="{F33C86AB-CDF7-4543-8B0B-9027F1E0FFD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" name="Line 333">
                      <a:extLst>
                        <a:ext uri="{FF2B5EF4-FFF2-40B4-BE49-F238E27FC236}">
                          <a16:creationId xmlns:a16="http://schemas.microsoft.com/office/drawing/2014/main" id="{922E4996-4742-4125-99F4-B277DB1C55D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680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" name="Line 334">
                      <a:extLst>
                        <a:ext uri="{FF2B5EF4-FFF2-40B4-BE49-F238E27FC236}">
                          <a16:creationId xmlns:a16="http://schemas.microsoft.com/office/drawing/2014/main" id="{D06169AA-B224-4E89-8258-F0865A5A4DF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872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45" name="AutoShape 335">
                    <a:extLst>
                      <a:ext uri="{FF2B5EF4-FFF2-40B4-BE49-F238E27FC236}">
                        <a16:creationId xmlns:a16="http://schemas.microsoft.com/office/drawing/2014/main" id="{43444C3F-66A1-42CC-9156-D87276429F1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4848" y="1488"/>
                    <a:ext cx="57" cy="384"/>
                  </a:xfrm>
                  <a:prstGeom prst="leftBrace">
                    <a:avLst>
                      <a:gd name="adj1" fmla="val 56140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" name="Text Box 336">
                    <a:extLst>
                      <a:ext uri="{FF2B5EF4-FFF2-40B4-BE49-F238E27FC236}">
                        <a16:creationId xmlns:a16="http://schemas.microsoft.com/office/drawing/2014/main" id="{4972057D-9A56-4AF2-9415-5208771FC38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6" y="1584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127" name="Rectangle 337">
                  <a:extLst>
                    <a:ext uri="{FF2B5EF4-FFF2-40B4-BE49-F238E27FC236}">
                      <a16:creationId xmlns:a16="http://schemas.microsoft.com/office/drawing/2014/main" id="{90A3CC96-B527-4FCB-B00D-4488AF81C3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28" name="Rectangle 338">
                  <a:extLst>
                    <a:ext uri="{FF2B5EF4-FFF2-40B4-BE49-F238E27FC236}">
                      <a16:creationId xmlns:a16="http://schemas.microsoft.com/office/drawing/2014/main" id="{5AF500C9-814B-46CC-B34B-D6457133B2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29" name="Rectangle 339">
                  <a:extLst>
                    <a:ext uri="{FF2B5EF4-FFF2-40B4-BE49-F238E27FC236}">
                      <a16:creationId xmlns:a16="http://schemas.microsoft.com/office/drawing/2014/main" id="{4D3199A6-2B1A-4F72-942C-E8B0845FCB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2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30" name="Rectangle 340">
                  <a:extLst>
                    <a:ext uri="{FF2B5EF4-FFF2-40B4-BE49-F238E27FC236}">
                      <a16:creationId xmlns:a16="http://schemas.microsoft.com/office/drawing/2014/main" id="{9D7C3EE9-F9BC-4A41-944E-42F4EA94B0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7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latin typeface="Tahoma" pitchFamily="34" charset="0"/>
                    </a:rPr>
                    <a:t>X</a:t>
                  </a:r>
                  <a:endParaRPr lang="en-US" sz="1400" b="1" dirty="0">
                    <a:latin typeface="Tahoma" pitchFamily="34" charset="0"/>
                  </a:endParaRPr>
                </a:p>
              </p:txBody>
            </p:sp>
            <p:sp>
              <p:nvSpPr>
                <p:cNvPr id="131" name="Rectangle 341">
                  <a:extLst>
                    <a:ext uri="{FF2B5EF4-FFF2-40B4-BE49-F238E27FC236}">
                      <a16:creationId xmlns:a16="http://schemas.microsoft.com/office/drawing/2014/main" id="{1BABEEBB-DDDB-4DBD-9F3C-A0C6F000E1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32" name="Rectangle 342">
                  <a:extLst>
                    <a:ext uri="{FF2B5EF4-FFF2-40B4-BE49-F238E27FC236}">
                      <a16:creationId xmlns:a16="http://schemas.microsoft.com/office/drawing/2014/main" id="{4D2D31F4-43D1-4C98-8755-133AA5B9F1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</p:grpSp>
          <p:sp>
            <p:nvSpPr>
              <p:cNvPr id="19" name="Text Box 430">
                <a:extLst>
                  <a:ext uri="{FF2B5EF4-FFF2-40B4-BE49-F238E27FC236}">
                    <a16:creationId xmlns:a16="http://schemas.microsoft.com/office/drawing/2014/main" id="{CE9E12A5-3BC5-4815-B19F-1E8E39B451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753" y="3070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0" name="Text Box 431">
                <a:extLst>
                  <a:ext uri="{FF2B5EF4-FFF2-40B4-BE49-F238E27FC236}">
                    <a16:creationId xmlns:a16="http://schemas.microsoft.com/office/drawing/2014/main" id="{BBDDA61F-2EA1-4F3D-8968-D81AC65E35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7353" y="2460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1" name="Text Box 432">
                <a:extLst>
                  <a:ext uri="{FF2B5EF4-FFF2-40B4-BE49-F238E27FC236}">
                    <a16:creationId xmlns:a16="http://schemas.microsoft.com/office/drawing/2014/main" id="{389096AE-1F62-406E-B2E7-5185B4A602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42153" y="2460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2" name="Text Box 433">
                <a:extLst>
                  <a:ext uri="{FF2B5EF4-FFF2-40B4-BE49-F238E27FC236}">
                    <a16:creationId xmlns:a16="http://schemas.microsoft.com/office/drawing/2014/main" id="{3470840A-B432-4C41-9E1E-5FE7A3ADF0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2553" y="2460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3" name="Text Box 434">
                <a:extLst>
                  <a:ext uri="{FF2B5EF4-FFF2-40B4-BE49-F238E27FC236}">
                    <a16:creationId xmlns:a16="http://schemas.microsoft.com/office/drawing/2014/main" id="{2DF36301-8B8E-4741-975F-CAB0273AD3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2553" y="3070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200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4" name="Text Box 435">
                <a:extLst>
                  <a:ext uri="{FF2B5EF4-FFF2-40B4-BE49-F238E27FC236}">
                    <a16:creationId xmlns:a16="http://schemas.microsoft.com/office/drawing/2014/main" id="{3786D3DA-21CA-4D73-943C-A1E0DBE1A4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07993" y="1516079"/>
                <a:ext cx="4572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b="1" dirty="0">
                    <a:solidFill>
                      <a:srgbClr val="0000FF"/>
                    </a:solidFill>
                  </a:rPr>
                  <a:t>W</a:t>
                </a:r>
                <a:endParaRPr lang="en-US" sz="1600" b="1" dirty="0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54" name="Rectangle 371">
                <a:extLst>
                  <a:ext uri="{FF2B5EF4-FFF2-40B4-BE49-F238E27FC236}">
                    <a16:creationId xmlns:a16="http://schemas.microsoft.com/office/drawing/2014/main" id="{FF0633EB-3883-49AA-86F1-A01086FBB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1566" y="2176308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55" name="Rectangle 371">
                <a:extLst>
                  <a:ext uri="{FF2B5EF4-FFF2-40B4-BE49-F238E27FC236}">
                    <a16:creationId xmlns:a16="http://schemas.microsoft.com/office/drawing/2014/main" id="{E5E53792-D30D-4E03-8AB9-6AA9C00AD6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52697" y="2176308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56" name="Rectangle 371">
                <a:extLst>
                  <a:ext uri="{FF2B5EF4-FFF2-40B4-BE49-F238E27FC236}">
                    <a16:creationId xmlns:a16="http://schemas.microsoft.com/office/drawing/2014/main" id="{6F0128B1-4F87-41DF-A09B-DBD11DB8D6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53227" y="2176308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57" name="Rectangle 371">
                <a:extLst>
                  <a:ext uri="{FF2B5EF4-FFF2-40B4-BE49-F238E27FC236}">
                    <a16:creationId xmlns:a16="http://schemas.microsoft.com/office/drawing/2014/main" id="{F1352949-978E-429A-AB60-3F36AD2A67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1361" y="2176308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58" name="Rectangle 371">
                <a:extLst>
                  <a:ext uri="{FF2B5EF4-FFF2-40B4-BE49-F238E27FC236}">
                    <a16:creationId xmlns:a16="http://schemas.microsoft.com/office/drawing/2014/main" id="{BA872B1A-5187-4615-9015-89AFA35DF8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3470" y="2478673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968A9BC-E50A-4DC6-89E3-53C9A13BFA30}"/>
                </a:ext>
              </a:extLst>
            </p:cNvPr>
            <p:cNvGrpSpPr/>
            <p:nvPr/>
          </p:nvGrpSpPr>
          <p:grpSpPr>
            <a:xfrm>
              <a:off x="6583362" y="1656312"/>
              <a:ext cx="2255838" cy="2254251"/>
              <a:chOff x="6551753" y="1486112"/>
              <a:chExt cx="2255838" cy="2254251"/>
            </a:xfrm>
          </p:grpSpPr>
          <p:grpSp>
            <p:nvGrpSpPr>
              <p:cNvPr id="16" name="Group 343">
                <a:extLst>
                  <a:ext uri="{FF2B5EF4-FFF2-40B4-BE49-F238E27FC236}">
                    <a16:creationId xmlns:a16="http://schemas.microsoft.com/office/drawing/2014/main" id="{CC032225-CBB0-40F9-8DD9-50F56E9422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04153" y="1698838"/>
                <a:ext cx="2103438" cy="2041525"/>
                <a:chOff x="3744" y="1008"/>
                <a:chExt cx="1325" cy="1286"/>
              </a:xfrm>
            </p:grpSpPr>
            <p:grpSp>
              <p:nvGrpSpPr>
                <p:cNvPr id="98" name="Group 344">
                  <a:extLst>
                    <a:ext uri="{FF2B5EF4-FFF2-40B4-BE49-F238E27FC236}">
                      <a16:creationId xmlns:a16="http://schemas.microsoft.com/office/drawing/2014/main" id="{735926CD-2DCE-4BFC-87AE-42ACD5A3B30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44" y="1008"/>
                  <a:ext cx="1325" cy="1286"/>
                  <a:chOff x="3744" y="1008"/>
                  <a:chExt cx="1325" cy="1286"/>
                </a:xfrm>
              </p:grpSpPr>
              <p:sp>
                <p:nvSpPr>
                  <p:cNvPr id="105" name="Text Box 345">
                    <a:extLst>
                      <a:ext uri="{FF2B5EF4-FFF2-40B4-BE49-F238E27FC236}">
                        <a16:creationId xmlns:a16="http://schemas.microsoft.com/office/drawing/2014/main" id="{B10D08E9-B46C-473F-8906-CD74F91F050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776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106" name="AutoShape 346">
                    <a:extLst>
                      <a:ext uri="{FF2B5EF4-FFF2-40B4-BE49-F238E27FC236}">
                        <a16:creationId xmlns:a16="http://schemas.microsoft.com/office/drawing/2014/main" id="{F44797C8-8FDE-4B71-8AB4-C6B02293DC9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88" y="1680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7" name="AutoShape 347">
                    <a:extLst>
                      <a:ext uri="{FF2B5EF4-FFF2-40B4-BE49-F238E27FC236}">
                        <a16:creationId xmlns:a16="http://schemas.microsoft.com/office/drawing/2014/main" id="{709AC313-A27C-4433-96E6-A6F35C41E58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4584" y="984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8" name="Text Box 348">
                    <a:extLst>
                      <a:ext uri="{FF2B5EF4-FFF2-40B4-BE49-F238E27FC236}">
                        <a16:creationId xmlns:a16="http://schemas.microsoft.com/office/drawing/2014/main" id="{9EE60C52-3C53-4911-9C96-88E4D7329A7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12" y="1008"/>
                    <a:ext cx="172" cy="1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109" name="Text Box 349">
                    <a:extLst>
                      <a:ext uri="{FF2B5EF4-FFF2-40B4-BE49-F238E27FC236}">
                        <a16:creationId xmlns:a16="http://schemas.microsoft.com/office/drawing/2014/main" id="{5A4F0062-7823-4A99-BFE5-7F5EAA0C1EF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0" y="1296"/>
                    <a:ext cx="231" cy="90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00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10</a:t>
                    </a:r>
                    <a:endParaRPr lang="en-US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" name="Text Box 350">
                    <a:extLst>
                      <a:ext uri="{FF2B5EF4-FFF2-40B4-BE49-F238E27FC236}">
                        <a16:creationId xmlns:a16="http://schemas.microsoft.com/office/drawing/2014/main" id="{277101C5-92BB-4614-85A1-FFE2900FEFF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1152"/>
                    <a:ext cx="816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200" b="1">
                        <a:latin typeface="Times New Roman" pitchFamily="18" charset="0"/>
                      </a:rPr>
                      <a:t>00    01    11    10</a:t>
                    </a:r>
                  </a:p>
                </p:txBody>
              </p:sp>
              <p:sp>
                <p:nvSpPr>
                  <p:cNvPr id="111" name="AutoShape 351">
                    <a:extLst>
                      <a:ext uri="{FF2B5EF4-FFF2-40B4-BE49-F238E27FC236}">
                        <a16:creationId xmlns:a16="http://schemas.microsoft.com/office/drawing/2014/main" id="{71E91FD8-52F1-4585-8D1B-76B75F7FD13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5400000">
                    <a:off x="4381" y="1920"/>
                    <a:ext cx="70" cy="384"/>
                  </a:xfrm>
                  <a:prstGeom prst="leftBrace">
                    <a:avLst>
                      <a:gd name="adj1" fmla="val 45714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" name="Text Box 352">
                    <a:extLst>
                      <a:ext uri="{FF2B5EF4-FFF2-40B4-BE49-F238E27FC236}">
                        <a16:creationId xmlns:a16="http://schemas.microsoft.com/office/drawing/2014/main" id="{47A674E1-FCF3-470C-A379-F9341112D46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0" y="2160"/>
                    <a:ext cx="172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113" name="Line 353">
                    <a:extLst>
                      <a:ext uri="{FF2B5EF4-FFF2-40B4-BE49-F238E27FC236}">
                        <a16:creationId xmlns:a16="http://schemas.microsoft.com/office/drawing/2014/main" id="{66367519-ECF5-45F2-AF6E-563F2C5686A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75" y="1123"/>
                    <a:ext cx="155" cy="1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4" name="Text Box 354">
                    <a:extLst>
                      <a:ext uri="{FF2B5EF4-FFF2-40B4-BE49-F238E27FC236}">
                        <a16:creationId xmlns:a16="http://schemas.microsoft.com/office/drawing/2014/main" id="{D4FBFD51-BD09-4C4F-BBA2-36D82026CDD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152"/>
                    <a:ext cx="240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AB</a:t>
                    </a:r>
                  </a:p>
                </p:txBody>
              </p:sp>
              <p:sp>
                <p:nvSpPr>
                  <p:cNvPr id="115" name="Text Box 355">
                    <a:extLst>
                      <a:ext uri="{FF2B5EF4-FFF2-40B4-BE49-F238E27FC236}">
                        <a16:creationId xmlns:a16="http://schemas.microsoft.com/office/drawing/2014/main" id="{1DD959D6-EFA5-4BC4-B0A6-4CB952AF6B9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056"/>
                    <a:ext cx="288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CD</a:t>
                    </a:r>
                  </a:p>
                </p:txBody>
              </p:sp>
              <p:grpSp>
                <p:nvGrpSpPr>
                  <p:cNvPr id="116" name="Group 356">
                    <a:extLst>
                      <a:ext uri="{FF2B5EF4-FFF2-40B4-BE49-F238E27FC236}">
                        <a16:creationId xmlns:a16="http://schemas.microsoft.com/office/drawing/2014/main" id="{C6503B4D-1523-4D06-9E28-79105380654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032" y="1296"/>
                    <a:ext cx="768" cy="768"/>
                    <a:chOff x="4032" y="1296"/>
                    <a:chExt cx="768" cy="768"/>
                  </a:xfrm>
                </p:grpSpPr>
                <p:sp>
                  <p:nvSpPr>
                    <p:cNvPr id="119" name="Rectangle 357">
                      <a:extLst>
                        <a:ext uri="{FF2B5EF4-FFF2-40B4-BE49-F238E27FC236}">
                          <a16:creationId xmlns:a16="http://schemas.microsoft.com/office/drawing/2014/main" id="{9C8BE225-DCDC-4CEC-B7ED-0FE3361BEDE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1296"/>
                      <a:ext cx="768" cy="768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Line 358">
                      <a:extLst>
                        <a:ext uri="{FF2B5EF4-FFF2-40B4-BE49-F238E27FC236}">
                          <a16:creationId xmlns:a16="http://schemas.microsoft.com/office/drawing/2014/main" id="{70B8F389-5DEB-4144-8411-753F7AD973F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488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" name="Line 359">
                      <a:extLst>
                        <a:ext uri="{FF2B5EF4-FFF2-40B4-BE49-F238E27FC236}">
                          <a16:creationId xmlns:a16="http://schemas.microsoft.com/office/drawing/2014/main" id="{0494A483-4F07-47D2-AFB7-B78E5ECC6E7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24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Line 360">
                      <a:extLst>
                        <a:ext uri="{FF2B5EF4-FFF2-40B4-BE49-F238E27FC236}">
                          <a16:creationId xmlns:a16="http://schemas.microsoft.com/office/drawing/2014/main" id="{C9981C40-571E-47CC-B77D-1B694A2124B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" name="Line 361">
                      <a:extLst>
                        <a:ext uri="{FF2B5EF4-FFF2-40B4-BE49-F238E27FC236}">
                          <a16:creationId xmlns:a16="http://schemas.microsoft.com/office/drawing/2014/main" id="{22196AFB-5AF4-4F0D-B361-D5E666573B5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Line 362">
                      <a:extLst>
                        <a:ext uri="{FF2B5EF4-FFF2-40B4-BE49-F238E27FC236}">
                          <a16:creationId xmlns:a16="http://schemas.microsoft.com/office/drawing/2014/main" id="{645DC86F-8A65-4610-BF30-2E27664AF30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680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5" name="Line 363">
                      <a:extLst>
                        <a:ext uri="{FF2B5EF4-FFF2-40B4-BE49-F238E27FC236}">
                          <a16:creationId xmlns:a16="http://schemas.microsoft.com/office/drawing/2014/main" id="{D6647F9E-CCFE-421C-B847-83E4379C505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872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17" name="AutoShape 364">
                    <a:extLst>
                      <a:ext uri="{FF2B5EF4-FFF2-40B4-BE49-F238E27FC236}">
                        <a16:creationId xmlns:a16="http://schemas.microsoft.com/office/drawing/2014/main" id="{3E65C118-A807-4371-9334-BFA6FF8CA7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4848" y="1488"/>
                    <a:ext cx="57" cy="384"/>
                  </a:xfrm>
                  <a:prstGeom prst="leftBrace">
                    <a:avLst>
                      <a:gd name="adj1" fmla="val 56140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8" name="Text Box 365">
                    <a:extLst>
                      <a:ext uri="{FF2B5EF4-FFF2-40B4-BE49-F238E27FC236}">
                        <a16:creationId xmlns:a16="http://schemas.microsoft.com/office/drawing/2014/main" id="{8F919742-0D59-4DB4-856A-252C7E47135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6" y="1584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99" name="Rectangle 366">
                  <a:extLst>
                    <a:ext uri="{FF2B5EF4-FFF2-40B4-BE49-F238E27FC236}">
                      <a16:creationId xmlns:a16="http://schemas.microsoft.com/office/drawing/2014/main" id="{5920651E-D692-4EF0-A27C-EFCE96F29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0" name="Rectangle 367">
                  <a:extLst>
                    <a:ext uri="{FF2B5EF4-FFF2-40B4-BE49-F238E27FC236}">
                      <a16:creationId xmlns:a16="http://schemas.microsoft.com/office/drawing/2014/main" id="{0712B256-2B7E-4CFF-8CFD-D9C5E547D8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1" name="Rectangle 368">
                  <a:extLst>
                    <a:ext uri="{FF2B5EF4-FFF2-40B4-BE49-F238E27FC236}">
                      <a16:creationId xmlns:a16="http://schemas.microsoft.com/office/drawing/2014/main" id="{9DB33977-B40A-429C-AC26-DD9B018F07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2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2" name="Rectangle 369">
                  <a:extLst>
                    <a:ext uri="{FF2B5EF4-FFF2-40B4-BE49-F238E27FC236}">
                      <a16:creationId xmlns:a16="http://schemas.microsoft.com/office/drawing/2014/main" id="{063AA237-574B-4698-8982-9132482C1D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7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3" name="Rectangle 370">
                  <a:extLst>
                    <a:ext uri="{FF2B5EF4-FFF2-40B4-BE49-F238E27FC236}">
                      <a16:creationId xmlns:a16="http://schemas.microsoft.com/office/drawing/2014/main" id="{5300E8FC-CB39-49EC-BD53-72F1ACD2A7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4" name="Rectangle 371">
                  <a:extLst>
                    <a:ext uri="{FF2B5EF4-FFF2-40B4-BE49-F238E27FC236}">
                      <a16:creationId xmlns:a16="http://schemas.microsoft.com/office/drawing/2014/main" id="{599FDE12-2D59-42DC-AD84-B5FCB4E677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latin typeface="Tahoma" pitchFamily="34" charset="0"/>
                    </a:rPr>
                    <a:t>X</a:t>
                  </a:r>
                  <a:endParaRPr lang="en-US" sz="1400" b="1" dirty="0">
                    <a:latin typeface="Tahoma" pitchFamily="34" charset="0"/>
                  </a:endParaRPr>
                </a:p>
              </p:txBody>
            </p:sp>
          </p:grpSp>
          <p:sp>
            <p:nvSpPr>
              <p:cNvPr id="25" name="Text Box 436">
                <a:extLst>
                  <a:ext uri="{FF2B5EF4-FFF2-40B4-BE49-F238E27FC236}">
                    <a16:creationId xmlns:a16="http://schemas.microsoft.com/office/drawing/2014/main" id="{8E192492-6F3A-486E-9C7A-3C38369906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1353" y="2460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6" name="Text Box 437">
                <a:extLst>
                  <a:ext uri="{FF2B5EF4-FFF2-40B4-BE49-F238E27FC236}">
                    <a16:creationId xmlns:a16="http://schemas.microsoft.com/office/drawing/2014/main" id="{55265E89-D61A-43E2-9A8A-FEB47ED419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5753" y="21560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7" name="Text Box 438">
                <a:extLst>
                  <a:ext uri="{FF2B5EF4-FFF2-40B4-BE49-F238E27FC236}">
                    <a16:creationId xmlns:a16="http://schemas.microsoft.com/office/drawing/2014/main" id="{C7F2518C-4601-4E8C-9C5C-AA940518BD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70953" y="21560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8" name="Text Box 439">
                <a:extLst>
                  <a:ext uri="{FF2B5EF4-FFF2-40B4-BE49-F238E27FC236}">
                    <a16:creationId xmlns:a16="http://schemas.microsoft.com/office/drawing/2014/main" id="{B4CF18C5-FCA3-4DE9-BE16-E3FB7A8CDB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66153" y="21560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9" name="Text Box 440">
                <a:extLst>
                  <a:ext uri="{FF2B5EF4-FFF2-40B4-BE49-F238E27FC236}">
                    <a16:creationId xmlns:a16="http://schemas.microsoft.com/office/drawing/2014/main" id="{A4435195-5F23-4798-935B-EE42C49F0A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66153" y="3070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9" name="Text Box 450">
                <a:extLst>
                  <a:ext uri="{FF2B5EF4-FFF2-40B4-BE49-F238E27FC236}">
                    <a16:creationId xmlns:a16="http://schemas.microsoft.com/office/drawing/2014/main" id="{60F45F3A-B5EC-40C6-B571-548BA0DFFE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51753" y="1486112"/>
                <a:ext cx="4572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b="1">
                    <a:solidFill>
                      <a:srgbClr val="0000FF"/>
                    </a:solidFill>
                  </a:rPr>
                  <a:t>X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59" name="Rectangle 371">
                <a:extLst>
                  <a:ext uri="{FF2B5EF4-FFF2-40B4-BE49-F238E27FC236}">
                    <a16:creationId xmlns:a16="http://schemas.microsoft.com/office/drawing/2014/main" id="{D50EC843-CAFF-47FE-879D-D97D2566F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3102" y="2165562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0" name="Rectangle 371">
                <a:extLst>
                  <a:ext uri="{FF2B5EF4-FFF2-40B4-BE49-F238E27FC236}">
                    <a16:creationId xmlns:a16="http://schemas.microsoft.com/office/drawing/2014/main" id="{FAE3E3A9-7F5F-47B3-A1F6-32C88394E7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7407" y="2469147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1" name="Rectangle 371">
                <a:extLst>
                  <a:ext uri="{FF2B5EF4-FFF2-40B4-BE49-F238E27FC236}">
                    <a16:creationId xmlns:a16="http://schemas.microsoft.com/office/drawing/2014/main" id="{2733C800-409F-49A0-A1A9-F20A9502F8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93177" y="2469147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2" name="Rectangle 371">
                <a:extLst>
                  <a:ext uri="{FF2B5EF4-FFF2-40B4-BE49-F238E27FC236}">
                    <a16:creationId xmlns:a16="http://schemas.microsoft.com/office/drawing/2014/main" id="{6837A7A5-A4A0-434F-AFA8-A0DDE6250F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86371" y="2469147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3" name="Rectangle 371">
                <a:extLst>
                  <a:ext uri="{FF2B5EF4-FFF2-40B4-BE49-F238E27FC236}">
                    <a16:creationId xmlns:a16="http://schemas.microsoft.com/office/drawing/2014/main" id="{DCC9261D-79B4-4FEA-94A5-03A7E72BD6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2769" y="3070439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978FE0C-FB07-4E0C-9CE7-F4D2E885C03E}"/>
                </a:ext>
              </a:extLst>
            </p:cNvPr>
            <p:cNvGrpSpPr/>
            <p:nvPr/>
          </p:nvGrpSpPr>
          <p:grpSpPr>
            <a:xfrm>
              <a:off x="4449762" y="4124081"/>
              <a:ext cx="2255838" cy="2224882"/>
              <a:chOff x="4418153" y="3953881"/>
              <a:chExt cx="2255838" cy="2224882"/>
            </a:xfrm>
          </p:grpSpPr>
          <p:sp>
            <p:nvSpPr>
              <p:cNvPr id="14" name="Text Box 313">
                <a:extLst>
                  <a:ext uri="{FF2B5EF4-FFF2-40B4-BE49-F238E27FC236}">
                    <a16:creationId xmlns:a16="http://schemas.microsoft.com/office/drawing/2014/main" id="{AE6C5435-5521-45BC-B19C-E3EB203834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0553" y="4594438"/>
                <a:ext cx="373063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GB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17" name="Group 372">
                <a:extLst>
                  <a:ext uri="{FF2B5EF4-FFF2-40B4-BE49-F238E27FC236}">
                    <a16:creationId xmlns:a16="http://schemas.microsoft.com/office/drawing/2014/main" id="{4B77BD18-2632-408B-ABE7-5FA7FF2D01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70553" y="4137238"/>
                <a:ext cx="2103438" cy="2041525"/>
                <a:chOff x="3744" y="1008"/>
                <a:chExt cx="1325" cy="1286"/>
              </a:xfrm>
            </p:grpSpPr>
            <p:grpSp>
              <p:nvGrpSpPr>
                <p:cNvPr id="70" name="Group 373">
                  <a:extLst>
                    <a:ext uri="{FF2B5EF4-FFF2-40B4-BE49-F238E27FC236}">
                      <a16:creationId xmlns:a16="http://schemas.microsoft.com/office/drawing/2014/main" id="{A9016C4F-407A-4618-A554-55B762860C1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44" y="1008"/>
                  <a:ext cx="1325" cy="1286"/>
                  <a:chOff x="3744" y="1008"/>
                  <a:chExt cx="1325" cy="1286"/>
                </a:xfrm>
              </p:grpSpPr>
              <p:sp>
                <p:nvSpPr>
                  <p:cNvPr id="77" name="Text Box 374">
                    <a:extLst>
                      <a:ext uri="{FF2B5EF4-FFF2-40B4-BE49-F238E27FC236}">
                        <a16:creationId xmlns:a16="http://schemas.microsoft.com/office/drawing/2014/main" id="{629CE678-B0A7-4713-96D8-F655B4A1ADA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776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78" name="AutoShape 375">
                    <a:extLst>
                      <a:ext uri="{FF2B5EF4-FFF2-40B4-BE49-F238E27FC236}">
                        <a16:creationId xmlns:a16="http://schemas.microsoft.com/office/drawing/2014/main" id="{B7A0FD61-74AC-4DE1-853D-B294E31D7A5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88" y="1680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" name="AutoShape 376">
                    <a:extLst>
                      <a:ext uri="{FF2B5EF4-FFF2-40B4-BE49-F238E27FC236}">
                        <a16:creationId xmlns:a16="http://schemas.microsoft.com/office/drawing/2014/main" id="{365F7637-08FB-4ED4-8635-23D8754BDD5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4584" y="984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0" name="Text Box 377">
                    <a:extLst>
                      <a:ext uri="{FF2B5EF4-FFF2-40B4-BE49-F238E27FC236}">
                        <a16:creationId xmlns:a16="http://schemas.microsoft.com/office/drawing/2014/main" id="{23E32DB0-F07B-4443-B512-7944A436112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12" y="1008"/>
                    <a:ext cx="172" cy="1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81" name="Text Box 378">
                    <a:extLst>
                      <a:ext uri="{FF2B5EF4-FFF2-40B4-BE49-F238E27FC236}">
                        <a16:creationId xmlns:a16="http://schemas.microsoft.com/office/drawing/2014/main" id="{FF509709-1C4A-4B50-A919-C7300D1430E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0" y="1296"/>
                    <a:ext cx="231" cy="90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00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10</a:t>
                    </a:r>
                    <a:endParaRPr lang="en-US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2" name="Text Box 379">
                    <a:extLst>
                      <a:ext uri="{FF2B5EF4-FFF2-40B4-BE49-F238E27FC236}">
                        <a16:creationId xmlns:a16="http://schemas.microsoft.com/office/drawing/2014/main" id="{5C410011-2360-4E69-AD44-78D0BFA6B5C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1152"/>
                    <a:ext cx="816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200" b="1">
                        <a:latin typeface="Times New Roman" pitchFamily="18" charset="0"/>
                      </a:rPr>
                      <a:t>00    01    11    10</a:t>
                    </a:r>
                  </a:p>
                </p:txBody>
              </p:sp>
              <p:sp>
                <p:nvSpPr>
                  <p:cNvPr id="83" name="AutoShape 380">
                    <a:extLst>
                      <a:ext uri="{FF2B5EF4-FFF2-40B4-BE49-F238E27FC236}">
                        <a16:creationId xmlns:a16="http://schemas.microsoft.com/office/drawing/2014/main" id="{953A464C-B517-4B8A-A4FE-FA225B04895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5400000">
                    <a:off x="4381" y="1920"/>
                    <a:ext cx="70" cy="384"/>
                  </a:xfrm>
                  <a:prstGeom prst="leftBrace">
                    <a:avLst>
                      <a:gd name="adj1" fmla="val 45714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" name="Text Box 381">
                    <a:extLst>
                      <a:ext uri="{FF2B5EF4-FFF2-40B4-BE49-F238E27FC236}">
                        <a16:creationId xmlns:a16="http://schemas.microsoft.com/office/drawing/2014/main" id="{6AD1CBB7-79C7-45E3-ABB1-94FE15360AB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0" y="2160"/>
                    <a:ext cx="172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85" name="Line 382">
                    <a:extLst>
                      <a:ext uri="{FF2B5EF4-FFF2-40B4-BE49-F238E27FC236}">
                        <a16:creationId xmlns:a16="http://schemas.microsoft.com/office/drawing/2014/main" id="{0FF461A3-A1F1-45D9-AFE0-7686CE38E73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75" y="1123"/>
                    <a:ext cx="155" cy="1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" name="Text Box 383">
                    <a:extLst>
                      <a:ext uri="{FF2B5EF4-FFF2-40B4-BE49-F238E27FC236}">
                        <a16:creationId xmlns:a16="http://schemas.microsoft.com/office/drawing/2014/main" id="{36F9BBD8-0D22-483F-BBB3-F8AFC5AD9C9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152"/>
                    <a:ext cx="240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AB</a:t>
                    </a:r>
                  </a:p>
                </p:txBody>
              </p:sp>
              <p:sp>
                <p:nvSpPr>
                  <p:cNvPr id="87" name="Text Box 384">
                    <a:extLst>
                      <a:ext uri="{FF2B5EF4-FFF2-40B4-BE49-F238E27FC236}">
                        <a16:creationId xmlns:a16="http://schemas.microsoft.com/office/drawing/2014/main" id="{5685B963-F668-455B-8808-ACA5F685514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056"/>
                    <a:ext cx="288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CD</a:t>
                    </a:r>
                  </a:p>
                </p:txBody>
              </p:sp>
              <p:grpSp>
                <p:nvGrpSpPr>
                  <p:cNvPr id="88" name="Group 385">
                    <a:extLst>
                      <a:ext uri="{FF2B5EF4-FFF2-40B4-BE49-F238E27FC236}">
                        <a16:creationId xmlns:a16="http://schemas.microsoft.com/office/drawing/2014/main" id="{AD67B00D-F8DE-4DD9-A001-AF0F9D2DCF8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032" y="1296"/>
                    <a:ext cx="768" cy="768"/>
                    <a:chOff x="4032" y="1296"/>
                    <a:chExt cx="768" cy="768"/>
                  </a:xfrm>
                </p:grpSpPr>
                <p:sp>
                  <p:nvSpPr>
                    <p:cNvPr id="91" name="Rectangle 386">
                      <a:extLst>
                        <a:ext uri="{FF2B5EF4-FFF2-40B4-BE49-F238E27FC236}">
                          <a16:creationId xmlns:a16="http://schemas.microsoft.com/office/drawing/2014/main" id="{5A9127BF-FE25-49FD-9E3B-0E9A92F68AF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1296"/>
                      <a:ext cx="768" cy="768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Line 387">
                      <a:extLst>
                        <a:ext uri="{FF2B5EF4-FFF2-40B4-BE49-F238E27FC236}">
                          <a16:creationId xmlns:a16="http://schemas.microsoft.com/office/drawing/2014/main" id="{A026D355-994D-4716-811E-7B600DC584F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488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3" name="Line 388">
                      <a:extLst>
                        <a:ext uri="{FF2B5EF4-FFF2-40B4-BE49-F238E27FC236}">
                          <a16:creationId xmlns:a16="http://schemas.microsoft.com/office/drawing/2014/main" id="{AA288C0D-D693-41E6-8454-92F6A2232A2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24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Line 389">
                      <a:extLst>
                        <a:ext uri="{FF2B5EF4-FFF2-40B4-BE49-F238E27FC236}">
                          <a16:creationId xmlns:a16="http://schemas.microsoft.com/office/drawing/2014/main" id="{EFEDECD9-CA00-4916-8A7C-44B753CF769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Line 390">
                      <a:extLst>
                        <a:ext uri="{FF2B5EF4-FFF2-40B4-BE49-F238E27FC236}">
                          <a16:creationId xmlns:a16="http://schemas.microsoft.com/office/drawing/2014/main" id="{0EA1D6F7-37EF-42F9-A1FA-0683423A951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Line 391">
                      <a:extLst>
                        <a:ext uri="{FF2B5EF4-FFF2-40B4-BE49-F238E27FC236}">
                          <a16:creationId xmlns:a16="http://schemas.microsoft.com/office/drawing/2014/main" id="{52BF06CB-72E4-4E92-B663-3B862828868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680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" name="Line 392">
                      <a:extLst>
                        <a:ext uri="{FF2B5EF4-FFF2-40B4-BE49-F238E27FC236}">
                          <a16:creationId xmlns:a16="http://schemas.microsoft.com/office/drawing/2014/main" id="{B6C2E4EB-B2FE-4657-AE9F-9650BDCE247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872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89" name="AutoShape 393">
                    <a:extLst>
                      <a:ext uri="{FF2B5EF4-FFF2-40B4-BE49-F238E27FC236}">
                        <a16:creationId xmlns:a16="http://schemas.microsoft.com/office/drawing/2014/main" id="{78144FF9-FE2C-401B-8E9E-18BA89E82E2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4848" y="1488"/>
                    <a:ext cx="57" cy="384"/>
                  </a:xfrm>
                  <a:prstGeom prst="leftBrace">
                    <a:avLst>
                      <a:gd name="adj1" fmla="val 56140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" name="Text Box 394">
                    <a:extLst>
                      <a:ext uri="{FF2B5EF4-FFF2-40B4-BE49-F238E27FC236}">
                        <a16:creationId xmlns:a16="http://schemas.microsoft.com/office/drawing/2014/main" id="{F977BEAD-60AE-4156-9E7E-0C3AFC29F94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6" y="1584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71" name="Rectangle 395">
                  <a:extLst>
                    <a:ext uri="{FF2B5EF4-FFF2-40B4-BE49-F238E27FC236}">
                      <a16:creationId xmlns:a16="http://schemas.microsoft.com/office/drawing/2014/main" id="{0C459F51-BE80-4C32-ADEF-9BB87800B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2" name="Rectangle 396">
                  <a:extLst>
                    <a:ext uri="{FF2B5EF4-FFF2-40B4-BE49-F238E27FC236}">
                      <a16:creationId xmlns:a16="http://schemas.microsoft.com/office/drawing/2014/main" id="{7C06FF27-4BE2-47F7-BDF6-E2BE7B29A0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3" name="Rectangle 397">
                  <a:extLst>
                    <a:ext uri="{FF2B5EF4-FFF2-40B4-BE49-F238E27FC236}">
                      <a16:creationId xmlns:a16="http://schemas.microsoft.com/office/drawing/2014/main" id="{3F45AE38-9174-4FA9-A791-D96013EEB4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2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4" name="Rectangle 398">
                  <a:extLst>
                    <a:ext uri="{FF2B5EF4-FFF2-40B4-BE49-F238E27FC236}">
                      <a16:creationId xmlns:a16="http://schemas.microsoft.com/office/drawing/2014/main" id="{8FD95183-E0DA-4ABC-99B0-5AC0B06B92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7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5" name="Rectangle 399">
                  <a:extLst>
                    <a:ext uri="{FF2B5EF4-FFF2-40B4-BE49-F238E27FC236}">
                      <a16:creationId xmlns:a16="http://schemas.microsoft.com/office/drawing/2014/main" id="{0C613024-F7DD-407E-B3D6-0499D781DC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6" name="Rectangle 400">
                  <a:extLst>
                    <a:ext uri="{FF2B5EF4-FFF2-40B4-BE49-F238E27FC236}">
                      <a16:creationId xmlns:a16="http://schemas.microsoft.com/office/drawing/2014/main" id="{7026A5D2-3A0D-4699-8392-D7BB80D8D7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</p:grpSp>
          <p:sp>
            <p:nvSpPr>
              <p:cNvPr id="30" name="Text Box 441">
                <a:extLst>
                  <a:ext uri="{FF2B5EF4-FFF2-40B4-BE49-F238E27FC236}">
                    <a16:creationId xmlns:a16="http://schemas.microsoft.com/office/drawing/2014/main" id="{62E3D0A7-CD92-470B-A530-A2B024D2B3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753" y="5508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1" name="Text Box 442">
                <a:extLst>
                  <a:ext uri="{FF2B5EF4-FFF2-40B4-BE49-F238E27FC236}">
                    <a16:creationId xmlns:a16="http://schemas.microsoft.com/office/drawing/2014/main" id="{725061CE-4569-4A98-A553-5DB01A039B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7353" y="48992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2" name="Text Box 443">
                <a:extLst>
                  <a:ext uri="{FF2B5EF4-FFF2-40B4-BE49-F238E27FC236}">
                    <a16:creationId xmlns:a16="http://schemas.microsoft.com/office/drawing/2014/main" id="{3F1B99DA-DB09-4F22-9D88-AA686168B0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753" y="48992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3" name="Text Box 444">
                <a:extLst>
                  <a:ext uri="{FF2B5EF4-FFF2-40B4-BE49-F238E27FC236}">
                    <a16:creationId xmlns:a16="http://schemas.microsoft.com/office/drawing/2014/main" id="{31A7F707-A2AF-403D-9557-F775C69531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7353" y="4594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4" name="Text Box 445">
                <a:extLst>
                  <a:ext uri="{FF2B5EF4-FFF2-40B4-BE49-F238E27FC236}">
                    <a16:creationId xmlns:a16="http://schemas.microsoft.com/office/drawing/2014/main" id="{BEFA8163-69E8-4E9D-8A76-4DB3DE4C6E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753" y="4594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40" name="Text Box 451">
                <a:extLst>
                  <a:ext uri="{FF2B5EF4-FFF2-40B4-BE49-F238E27FC236}">
                    <a16:creationId xmlns:a16="http://schemas.microsoft.com/office/drawing/2014/main" id="{06FF5CBC-2AAB-4317-A09D-AD39F24A8E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8153" y="3953881"/>
                <a:ext cx="4572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b="1" dirty="0">
                    <a:solidFill>
                      <a:srgbClr val="0000FF"/>
                    </a:solidFill>
                  </a:rPr>
                  <a:t>Y</a:t>
                </a:r>
                <a:endParaRPr lang="en-US" sz="1400" b="1" dirty="0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64" name="Rectangle 371">
                <a:extLst>
                  <a:ext uri="{FF2B5EF4-FFF2-40B4-BE49-F238E27FC236}">
                    <a16:creationId xmlns:a16="http://schemas.microsoft.com/office/drawing/2014/main" id="{FB76A873-CDE8-474F-A290-99B5BB14E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51109" y="4609256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5" name="Rectangle 371">
                <a:extLst>
                  <a:ext uri="{FF2B5EF4-FFF2-40B4-BE49-F238E27FC236}">
                    <a16:creationId xmlns:a16="http://schemas.microsoft.com/office/drawing/2014/main" id="{55EA5461-88C4-4005-B5FC-999C7EBC71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8028" y="4589676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6" name="Rectangle 371">
                <a:extLst>
                  <a:ext uri="{FF2B5EF4-FFF2-40B4-BE49-F238E27FC236}">
                    <a16:creationId xmlns:a16="http://schemas.microsoft.com/office/drawing/2014/main" id="{6431D2ED-348A-402D-AD05-4E0CD3B33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51109" y="4922945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7" name="Rectangle 371">
                <a:extLst>
                  <a:ext uri="{FF2B5EF4-FFF2-40B4-BE49-F238E27FC236}">
                    <a16:creationId xmlns:a16="http://schemas.microsoft.com/office/drawing/2014/main" id="{BBD25F84-D9CB-4370-B996-A9DDAB500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8028" y="4889604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8" name="Rectangle 371">
                <a:extLst>
                  <a:ext uri="{FF2B5EF4-FFF2-40B4-BE49-F238E27FC236}">
                    <a16:creationId xmlns:a16="http://schemas.microsoft.com/office/drawing/2014/main" id="{778758C5-1364-4791-9065-F89C60DB24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2560" y="5514395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650830E-0D25-413C-9C74-A68CFC22A9E5}"/>
                </a:ext>
              </a:extLst>
            </p:cNvPr>
            <p:cNvGrpSpPr/>
            <p:nvPr/>
          </p:nvGrpSpPr>
          <p:grpSpPr>
            <a:xfrm>
              <a:off x="6599060" y="4092704"/>
              <a:ext cx="2240140" cy="2256259"/>
              <a:chOff x="6567451" y="3922504"/>
              <a:chExt cx="2240140" cy="2256259"/>
            </a:xfrm>
          </p:grpSpPr>
          <p:sp>
            <p:nvSpPr>
              <p:cNvPr id="13" name="Text Box 312">
                <a:extLst>
                  <a:ext uri="{FF2B5EF4-FFF2-40B4-BE49-F238E27FC236}">
                    <a16:creationId xmlns:a16="http://schemas.microsoft.com/office/drawing/2014/main" id="{315BDB7A-719C-4954-ACD3-07858DC640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1353" y="5508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18" name="Group 401">
                <a:extLst>
                  <a:ext uri="{FF2B5EF4-FFF2-40B4-BE49-F238E27FC236}">
                    <a16:creationId xmlns:a16="http://schemas.microsoft.com/office/drawing/2014/main" id="{69691241-27CB-4A04-9CB4-316443B567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04153" y="4137238"/>
                <a:ext cx="2103438" cy="2041525"/>
                <a:chOff x="3744" y="1008"/>
                <a:chExt cx="1325" cy="1286"/>
              </a:xfrm>
            </p:grpSpPr>
            <p:grpSp>
              <p:nvGrpSpPr>
                <p:cNvPr id="42" name="Group 402">
                  <a:extLst>
                    <a:ext uri="{FF2B5EF4-FFF2-40B4-BE49-F238E27FC236}">
                      <a16:creationId xmlns:a16="http://schemas.microsoft.com/office/drawing/2014/main" id="{7938ECE8-62B7-441D-9FAC-94CFA5407E9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44" y="1008"/>
                  <a:ext cx="1325" cy="1286"/>
                  <a:chOff x="3744" y="1008"/>
                  <a:chExt cx="1325" cy="1286"/>
                </a:xfrm>
              </p:grpSpPr>
              <p:sp>
                <p:nvSpPr>
                  <p:cNvPr id="49" name="Text Box 403">
                    <a:extLst>
                      <a:ext uri="{FF2B5EF4-FFF2-40B4-BE49-F238E27FC236}">
                        <a16:creationId xmlns:a16="http://schemas.microsoft.com/office/drawing/2014/main" id="{1FE56BD1-82BA-4449-9076-952F6C1FE2C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776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50" name="AutoShape 404">
                    <a:extLst>
                      <a:ext uri="{FF2B5EF4-FFF2-40B4-BE49-F238E27FC236}">
                        <a16:creationId xmlns:a16="http://schemas.microsoft.com/office/drawing/2014/main" id="{E13DE846-B651-4B0C-B296-00B10855E8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88" y="1680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" name="AutoShape 405">
                    <a:extLst>
                      <a:ext uri="{FF2B5EF4-FFF2-40B4-BE49-F238E27FC236}">
                        <a16:creationId xmlns:a16="http://schemas.microsoft.com/office/drawing/2014/main" id="{F491B766-B0E2-4D86-813D-D822CCC8D9A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4584" y="984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" name="Text Box 406">
                    <a:extLst>
                      <a:ext uri="{FF2B5EF4-FFF2-40B4-BE49-F238E27FC236}">
                        <a16:creationId xmlns:a16="http://schemas.microsoft.com/office/drawing/2014/main" id="{496243D4-A00A-4D04-9178-6B1095D9CD5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12" y="1008"/>
                    <a:ext cx="172" cy="1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53" name="Text Box 407">
                    <a:extLst>
                      <a:ext uri="{FF2B5EF4-FFF2-40B4-BE49-F238E27FC236}">
                        <a16:creationId xmlns:a16="http://schemas.microsoft.com/office/drawing/2014/main" id="{F03CEB3F-DD13-4DF1-8A0E-B60863107EB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0" y="1296"/>
                    <a:ext cx="231" cy="90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00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10</a:t>
                    </a:r>
                    <a:endParaRPr lang="en-US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4" name="Text Box 408">
                    <a:extLst>
                      <a:ext uri="{FF2B5EF4-FFF2-40B4-BE49-F238E27FC236}">
                        <a16:creationId xmlns:a16="http://schemas.microsoft.com/office/drawing/2014/main" id="{388D1997-6C2E-479C-86DA-33D40111CE3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1152"/>
                    <a:ext cx="816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200" b="1">
                        <a:latin typeface="Times New Roman" pitchFamily="18" charset="0"/>
                      </a:rPr>
                      <a:t>00    01    11    10</a:t>
                    </a:r>
                  </a:p>
                </p:txBody>
              </p:sp>
              <p:sp>
                <p:nvSpPr>
                  <p:cNvPr id="55" name="AutoShape 409">
                    <a:extLst>
                      <a:ext uri="{FF2B5EF4-FFF2-40B4-BE49-F238E27FC236}">
                        <a16:creationId xmlns:a16="http://schemas.microsoft.com/office/drawing/2014/main" id="{1390CDC1-5A06-4C21-ADBB-3E4A006671F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5400000">
                    <a:off x="4381" y="1920"/>
                    <a:ext cx="70" cy="384"/>
                  </a:xfrm>
                  <a:prstGeom prst="leftBrace">
                    <a:avLst>
                      <a:gd name="adj1" fmla="val 45714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" name="Text Box 410">
                    <a:extLst>
                      <a:ext uri="{FF2B5EF4-FFF2-40B4-BE49-F238E27FC236}">
                        <a16:creationId xmlns:a16="http://schemas.microsoft.com/office/drawing/2014/main" id="{AFF1CB37-5E6A-4142-B3BD-308F1F22397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0" y="2160"/>
                    <a:ext cx="172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57" name="Line 411">
                    <a:extLst>
                      <a:ext uri="{FF2B5EF4-FFF2-40B4-BE49-F238E27FC236}">
                        <a16:creationId xmlns:a16="http://schemas.microsoft.com/office/drawing/2014/main" id="{FA28E48B-D531-4A97-AB4E-3A9E50D3708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75" y="1123"/>
                    <a:ext cx="155" cy="1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" name="Text Box 412">
                    <a:extLst>
                      <a:ext uri="{FF2B5EF4-FFF2-40B4-BE49-F238E27FC236}">
                        <a16:creationId xmlns:a16="http://schemas.microsoft.com/office/drawing/2014/main" id="{F7A27B68-A182-41FA-BE82-87BF881BFB4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152"/>
                    <a:ext cx="240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AB</a:t>
                    </a:r>
                  </a:p>
                </p:txBody>
              </p:sp>
              <p:sp>
                <p:nvSpPr>
                  <p:cNvPr id="59" name="Text Box 413">
                    <a:extLst>
                      <a:ext uri="{FF2B5EF4-FFF2-40B4-BE49-F238E27FC236}">
                        <a16:creationId xmlns:a16="http://schemas.microsoft.com/office/drawing/2014/main" id="{5D0C42C3-5A85-4559-95EA-1E13017123D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056"/>
                    <a:ext cx="288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CD</a:t>
                    </a:r>
                  </a:p>
                </p:txBody>
              </p:sp>
              <p:grpSp>
                <p:nvGrpSpPr>
                  <p:cNvPr id="60" name="Group 414">
                    <a:extLst>
                      <a:ext uri="{FF2B5EF4-FFF2-40B4-BE49-F238E27FC236}">
                        <a16:creationId xmlns:a16="http://schemas.microsoft.com/office/drawing/2014/main" id="{F14BC56A-ACEA-4611-B7D0-E160A7BB2B6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032" y="1296"/>
                    <a:ext cx="768" cy="768"/>
                    <a:chOff x="4032" y="1296"/>
                    <a:chExt cx="768" cy="768"/>
                  </a:xfrm>
                </p:grpSpPr>
                <p:sp>
                  <p:nvSpPr>
                    <p:cNvPr id="63" name="Rectangle 415">
                      <a:extLst>
                        <a:ext uri="{FF2B5EF4-FFF2-40B4-BE49-F238E27FC236}">
                          <a16:creationId xmlns:a16="http://schemas.microsoft.com/office/drawing/2014/main" id="{FFF053BB-B06B-4230-8170-4D646AD56D3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1296"/>
                      <a:ext cx="768" cy="768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" name="Line 416">
                      <a:extLst>
                        <a:ext uri="{FF2B5EF4-FFF2-40B4-BE49-F238E27FC236}">
                          <a16:creationId xmlns:a16="http://schemas.microsoft.com/office/drawing/2014/main" id="{A1A47AD6-1A3C-4BA6-815D-AD302B80AC3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488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" name="Line 417">
                      <a:extLst>
                        <a:ext uri="{FF2B5EF4-FFF2-40B4-BE49-F238E27FC236}">
                          <a16:creationId xmlns:a16="http://schemas.microsoft.com/office/drawing/2014/main" id="{AFA59BA4-D2E2-41C6-BC60-331D2F898BA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24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" name="Line 418">
                      <a:extLst>
                        <a:ext uri="{FF2B5EF4-FFF2-40B4-BE49-F238E27FC236}">
                          <a16:creationId xmlns:a16="http://schemas.microsoft.com/office/drawing/2014/main" id="{1FB92C2E-F3CF-4D86-8B91-AA4AA6E8066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" name="Line 419">
                      <a:extLst>
                        <a:ext uri="{FF2B5EF4-FFF2-40B4-BE49-F238E27FC236}">
                          <a16:creationId xmlns:a16="http://schemas.microsoft.com/office/drawing/2014/main" id="{B887ED60-4114-40DC-9CCC-114F905D7B7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8" name="Line 420">
                      <a:extLst>
                        <a:ext uri="{FF2B5EF4-FFF2-40B4-BE49-F238E27FC236}">
                          <a16:creationId xmlns:a16="http://schemas.microsoft.com/office/drawing/2014/main" id="{04A57AB8-13F1-42E0-906F-26F4D0E0D83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680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9" name="Line 421">
                      <a:extLst>
                        <a:ext uri="{FF2B5EF4-FFF2-40B4-BE49-F238E27FC236}">
                          <a16:creationId xmlns:a16="http://schemas.microsoft.com/office/drawing/2014/main" id="{D82596F8-55C6-4EEC-8A89-20E80B73C8A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872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1" name="AutoShape 422">
                    <a:extLst>
                      <a:ext uri="{FF2B5EF4-FFF2-40B4-BE49-F238E27FC236}">
                        <a16:creationId xmlns:a16="http://schemas.microsoft.com/office/drawing/2014/main" id="{0AB91F76-99D6-4CD9-BBF5-7FBF35C95B0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4848" y="1488"/>
                    <a:ext cx="57" cy="384"/>
                  </a:xfrm>
                  <a:prstGeom prst="leftBrace">
                    <a:avLst>
                      <a:gd name="adj1" fmla="val 56140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" name="Text Box 423">
                    <a:extLst>
                      <a:ext uri="{FF2B5EF4-FFF2-40B4-BE49-F238E27FC236}">
                        <a16:creationId xmlns:a16="http://schemas.microsoft.com/office/drawing/2014/main" id="{1D058142-45CB-4F70-903D-46085D324AD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6" y="1584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43" name="Rectangle 424">
                  <a:extLst>
                    <a:ext uri="{FF2B5EF4-FFF2-40B4-BE49-F238E27FC236}">
                      <a16:creationId xmlns:a16="http://schemas.microsoft.com/office/drawing/2014/main" id="{BC524015-8158-4467-BB40-3E8773A6F5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4" name="Rectangle 425">
                  <a:extLst>
                    <a:ext uri="{FF2B5EF4-FFF2-40B4-BE49-F238E27FC236}">
                      <a16:creationId xmlns:a16="http://schemas.microsoft.com/office/drawing/2014/main" id="{895D5691-4971-4C1A-827A-BA5EBE96BD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5" name="Rectangle 426">
                  <a:extLst>
                    <a:ext uri="{FF2B5EF4-FFF2-40B4-BE49-F238E27FC236}">
                      <a16:creationId xmlns:a16="http://schemas.microsoft.com/office/drawing/2014/main" id="{CAE35BF4-A8ED-456E-899A-259779D177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2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6" name="Rectangle 427">
                  <a:extLst>
                    <a:ext uri="{FF2B5EF4-FFF2-40B4-BE49-F238E27FC236}">
                      <a16:creationId xmlns:a16="http://schemas.microsoft.com/office/drawing/2014/main" id="{92977D49-754D-4DF6-B451-352D5C9234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7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7" name="Rectangle 428">
                  <a:extLst>
                    <a:ext uri="{FF2B5EF4-FFF2-40B4-BE49-F238E27FC236}">
                      <a16:creationId xmlns:a16="http://schemas.microsoft.com/office/drawing/2014/main" id="{3DD45000-CEEC-4B52-A022-C06AAB6791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8" name="Rectangle 429">
                  <a:extLst>
                    <a:ext uri="{FF2B5EF4-FFF2-40B4-BE49-F238E27FC236}">
                      <a16:creationId xmlns:a16="http://schemas.microsoft.com/office/drawing/2014/main" id="{BEE83EEF-BCB6-43EE-AB3D-A06C8B29F2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</p:grpSp>
          <p:sp>
            <p:nvSpPr>
              <p:cNvPr id="35" name="Text Box 446">
                <a:extLst>
                  <a:ext uri="{FF2B5EF4-FFF2-40B4-BE49-F238E27FC236}">
                    <a16:creationId xmlns:a16="http://schemas.microsoft.com/office/drawing/2014/main" id="{92ACDCD6-2FD2-4D9D-8C08-CF18C7E45F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5753" y="48992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6" name="Text Box 447">
                <a:extLst>
                  <a:ext uri="{FF2B5EF4-FFF2-40B4-BE49-F238E27FC236}">
                    <a16:creationId xmlns:a16="http://schemas.microsoft.com/office/drawing/2014/main" id="{2F4D0D80-5532-4614-ABC1-C47A6A6BF4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58178" y="48992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7" name="Text Box 448">
                <a:extLst>
                  <a:ext uri="{FF2B5EF4-FFF2-40B4-BE49-F238E27FC236}">
                    <a16:creationId xmlns:a16="http://schemas.microsoft.com/office/drawing/2014/main" id="{2F42ECE3-D786-4712-908F-97938C2764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5753" y="4594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8" name="Text Box 449">
                <a:extLst>
                  <a:ext uri="{FF2B5EF4-FFF2-40B4-BE49-F238E27FC236}">
                    <a16:creationId xmlns:a16="http://schemas.microsoft.com/office/drawing/2014/main" id="{0426535C-83FC-43E5-9EB5-E4CA64CA7D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1353" y="4594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41" name="Text Box 452">
                <a:extLst>
                  <a:ext uri="{FF2B5EF4-FFF2-40B4-BE49-F238E27FC236}">
                    <a16:creationId xmlns:a16="http://schemas.microsoft.com/office/drawing/2014/main" id="{2C313D85-ACEE-4388-8E64-81AA4F4BA5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67451" y="3922504"/>
                <a:ext cx="4572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b="1">
                    <a:solidFill>
                      <a:srgbClr val="0000FF"/>
                    </a:solidFill>
                  </a:rPr>
                  <a:t>Z</a:t>
                </a:r>
                <a:endParaRPr lang="en-US" sz="16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69" name="Rectangle 371">
                <a:extLst>
                  <a:ext uri="{FF2B5EF4-FFF2-40B4-BE49-F238E27FC236}">
                    <a16:creationId xmlns:a16="http://schemas.microsoft.com/office/drawing/2014/main" id="{69B13882-529A-4733-AC9A-06A95DC18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17727" y="4609256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70" name="Rectangle 371">
                <a:extLst>
                  <a:ext uri="{FF2B5EF4-FFF2-40B4-BE49-F238E27FC236}">
                    <a16:creationId xmlns:a16="http://schemas.microsoft.com/office/drawing/2014/main" id="{88C1B4A0-DD1C-4295-9FA8-151342AF90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91234" y="4619575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71" name="Rectangle 371">
                <a:extLst>
                  <a:ext uri="{FF2B5EF4-FFF2-40B4-BE49-F238E27FC236}">
                    <a16:creationId xmlns:a16="http://schemas.microsoft.com/office/drawing/2014/main" id="{DE5BC14E-2051-414A-A2B2-3F93ACE464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17094" y="4914319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72" name="Rectangle 371">
                <a:extLst>
                  <a:ext uri="{FF2B5EF4-FFF2-40B4-BE49-F238E27FC236}">
                    <a16:creationId xmlns:a16="http://schemas.microsoft.com/office/drawing/2014/main" id="{A4F0AD4B-051A-4186-9317-693772198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5204" y="4924374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73" name="Rectangle 371">
                <a:extLst>
                  <a:ext uri="{FF2B5EF4-FFF2-40B4-BE49-F238E27FC236}">
                    <a16:creationId xmlns:a16="http://schemas.microsoft.com/office/drawing/2014/main" id="{9FDC1C3D-C97E-4855-B729-56F110A7C7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7407" y="5501694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</p:grpSp>
      </p:grpSp>
      <p:sp>
        <p:nvSpPr>
          <p:cNvPr id="176" name="Footer Placeholder 5">
            <a:extLst>
              <a:ext uri="{FF2B5EF4-FFF2-40B4-BE49-F238E27FC236}">
                <a16:creationId xmlns:a16="http://schemas.microsoft.com/office/drawing/2014/main" id="{A6393F69-C255-452A-8986-F91461D7E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177" name="[Date Placeholder 3]">
            <a:extLst>
              <a:ext uri="{FF2B5EF4-FFF2-40B4-BE49-F238E27FC236}">
                <a16:creationId xmlns:a16="http://schemas.microsoft.com/office/drawing/2014/main" id="{C6CC3AAC-B191-401E-ACAF-307CF219D7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178" name="Slide Number Placeholder 6">
            <a:extLst>
              <a:ext uri="{FF2B5EF4-FFF2-40B4-BE49-F238E27FC236}">
                <a16:creationId xmlns:a16="http://schemas.microsoft.com/office/drawing/2014/main" id="{AA719035-0061-4466-8FCC-3DCF50B1D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22262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BCD to Excess-3 Code Converter (3/3) </a:t>
            </a:r>
          </a:p>
        </p:txBody>
      </p:sp>
      <p:grpSp>
        <p:nvGrpSpPr>
          <p:cNvPr id="154" name="Group 500">
            <a:extLst>
              <a:ext uri="{FF2B5EF4-FFF2-40B4-BE49-F238E27FC236}">
                <a16:creationId xmlns:a16="http://schemas.microsoft.com/office/drawing/2014/main" id="{0CAA9329-4ABB-4F93-BCA4-5D5667F07812}"/>
              </a:ext>
            </a:extLst>
          </p:cNvPr>
          <p:cNvGrpSpPr>
            <a:grpSpLocks/>
          </p:cNvGrpSpPr>
          <p:nvPr/>
        </p:nvGrpSpPr>
        <p:grpSpPr bwMode="auto">
          <a:xfrm>
            <a:off x="4717158" y="4587801"/>
            <a:ext cx="1212850" cy="1171575"/>
            <a:chOff x="2163" y="2705"/>
            <a:chExt cx="764" cy="738"/>
          </a:xfrm>
        </p:grpSpPr>
        <p:sp>
          <p:nvSpPr>
            <p:cNvPr id="155" name="AutoShape 336">
              <a:extLst>
                <a:ext uri="{FF2B5EF4-FFF2-40B4-BE49-F238E27FC236}">
                  <a16:creationId xmlns:a16="http://schemas.microsoft.com/office/drawing/2014/main" id="{C774EE86-6909-4DA3-830E-569B08C0F19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61" y="2711"/>
              <a:ext cx="166" cy="732"/>
            </a:xfrm>
            <a:prstGeom prst="rightBracket">
              <a:avLst>
                <a:gd name="adj" fmla="val 36747"/>
              </a:avLst>
            </a:prstGeom>
            <a:solidFill>
              <a:srgbClr val="3366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AutoShape 337">
              <a:extLst>
                <a:ext uri="{FF2B5EF4-FFF2-40B4-BE49-F238E27FC236}">
                  <a16:creationId xmlns:a16="http://schemas.microsoft.com/office/drawing/2014/main" id="{5D582860-58EF-4163-9B53-8C0B3390830B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2163" y="2705"/>
              <a:ext cx="167" cy="719"/>
            </a:xfrm>
            <a:prstGeom prst="rightBracket">
              <a:avLst>
                <a:gd name="adj" fmla="val 35878"/>
              </a:avLst>
            </a:prstGeom>
            <a:solidFill>
              <a:srgbClr val="3366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7" name="Group 501">
            <a:extLst>
              <a:ext uri="{FF2B5EF4-FFF2-40B4-BE49-F238E27FC236}">
                <a16:creationId xmlns:a16="http://schemas.microsoft.com/office/drawing/2014/main" id="{CBAE88C8-CEC8-4FEE-AF39-260C2CE6EF4E}"/>
              </a:ext>
            </a:extLst>
          </p:cNvPr>
          <p:cNvGrpSpPr>
            <a:grpSpLocks/>
          </p:cNvGrpSpPr>
          <p:nvPr/>
        </p:nvGrpSpPr>
        <p:grpSpPr bwMode="auto">
          <a:xfrm>
            <a:off x="4239322" y="3895650"/>
            <a:ext cx="2133601" cy="2257425"/>
            <a:chOff x="1853" y="2264"/>
            <a:chExt cx="1344" cy="1422"/>
          </a:xfrm>
        </p:grpSpPr>
        <p:sp>
          <p:nvSpPr>
            <p:cNvPr id="158" name="Text Box 338">
              <a:extLst>
                <a:ext uri="{FF2B5EF4-FFF2-40B4-BE49-F238E27FC236}">
                  <a16:creationId xmlns:a16="http://schemas.microsoft.com/office/drawing/2014/main" id="{51D4AF3A-481F-4B7C-90CC-36AD0D8F76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326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grpSp>
          <p:nvGrpSpPr>
            <p:cNvPr id="159" name="Group 340">
              <a:extLst>
                <a:ext uri="{FF2B5EF4-FFF2-40B4-BE49-F238E27FC236}">
                  <a16:creationId xmlns:a16="http://schemas.microsoft.com/office/drawing/2014/main" id="{84010231-975B-43A7-8ED6-F94F4152E1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2400"/>
              <a:ext cx="1325" cy="1286"/>
              <a:chOff x="3744" y="1008"/>
              <a:chExt cx="1325" cy="1286"/>
            </a:xfrm>
          </p:grpSpPr>
          <p:sp>
            <p:nvSpPr>
              <p:cNvPr id="171" name="Text Box 341">
                <a:extLst>
                  <a:ext uri="{FF2B5EF4-FFF2-40B4-BE49-F238E27FC236}">
                    <a16:creationId xmlns:a16="http://schemas.microsoft.com/office/drawing/2014/main" id="{D0DB54A4-90E1-4CCB-AF6F-993972781C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776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72" name="AutoShape 342">
                <a:extLst>
                  <a:ext uri="{FF2B5EF4-FFF2-40B4-BE49-F238E27FC236}">
                    <a16:creationId xmlns:a16="http://schemas.microsoft.com/office/drawing/2014/main" id="{3A3776F0-67A7-4F5D-B5BD-17DFFA2E98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8" y="1680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AutoShape 343">
                <a:extLst>
                  <a:ext uri="{FF2B5EF4-FFF2-40B4-BE49-F238E27FC236}">
                    <a16:creationId xmlns:a16="http://schemas.microsoft.com/office/drawing/2014/main" id="{9205F783-2523-40A6-A837-25278C208617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584" y="984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Text Box 344">
                <a:extLst>
                  <a:ext uri="{FF2B5EF4-FFF2-40B4-BE49-F238E27FC236}">
                    <a16:creationId xmlns:a16="http://schemas.microsoft.com/office/drawing/2014/main" id="{5263A046-E51A-4645-99C6-A7A7BA21FA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1008"/>
                <a:ext cx="172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75" name="Text Box 345">
                <a:extLst>
                  <a:ext uri="{FF2B5EF4-FFF2-40B4-BE49-F238E27FC236}">
                    <a16:creationId xmlns:a16="http://schemas.microsoft.com/office/drawing/2014/main" id="{B0558DAF-A7C8-46B6-8C19-155AE796A1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296"/>
                <a:ext cx="231" cy="9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76" name="Text Box 346">
                <a:extLst>
                  <a:ext uri="{FF2B5EF4-FFF2-40B4-BE49-F238E27FC236}">
                    <a16:creationId xmlns:a16="http://schemas.microsoft.com/office/drawing/2014/main" id="{C08C897B-F321-41D2-827B-1CEDF79203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2" y="1152"/>
                <a:ext cx="816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00    01    11    10</a:t>
                </a:r>
              </a:p>
            </p:txBody>
          </p:sp>
          <p:sp>
            <p:nvSpPr>
              <p:cNvPr id="177" name="AutoShape 347">
                <a:extLst>
                  <a:ext uri="{FF2B5EF4-FFF2-40B4-BE49-F238E27FC236}">
                    <a16:creationId xmlns:a16="http://schemas.microsoft.com/office/drawing/2014/main" id="{E78ED681-BBF2-400F-9317-EA2D5FB67FB7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381" y="1920"/>
                <a:ext cx="70" cy="384"/>
              </a:xfrm>
              <a:prstGeom prst="leftBrace">
                <a:avLst>
                  <a:gd name="adj1" fmla="val 457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Text Box 348">
                <a:extLst>
                  <a:ext uri="{FF2B5EF4-FFF2-40B4-BE49-F238E27FC236}">
                    <a16:creationId xmlns:a16="http://schemas.microsoft.com/office/drawing/2014/main" id="{702A1561-0625-4C0C-B817-15C7BE138F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0" y="2160"/>
                <a:ext cx="172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79" name="Line 349">
                <a:extLst>
                  <a:ext uri="{FF2B5EF4-FFF2-40B4-BE49-F238E27FC236}">
                    <a16:creationId xmlns:a16="http://schemas.microsoft.com/office/drawing/2014/main" id="{616C44E9-8C16-48C8-ACED-BF93F3F3A8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75" y="1123"/>
                <a:ext cx="155" cy="1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Text Box 350">
                <a:extLst>
                  <a:ext uri="{FF2B5EF4-FFF2-40B4-BE49-F238E27FC236}">
                    <a16:creationId xmlns:a16="http://schemas.microsoft.com/office/drawing/2014/main" id="{60AE8B37-DC2F-4B9C-A485-84B7D145C1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152"/>
                <a:ext cx="24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81" name="Text Box 351">
                <a:extLst>
                  <a:ext uri="{FF2B5EF4-FFF2-40B4-BE49-F238E27FC236}">
                    <a16:creationId xmlns:a16="http://schemas.microsoft.com/office/drawing/2014/main" id="{DEB8ED28-0FB0-4A9A-AE35-ECC242EAA9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056"/>
                <a:ext cx="288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grpSp>
            <p:nvGrpSpPr>
              <p:cNvPr id="182" name="Group 352">
                <a:extLst>
                  <a:ext uri="{FF2B5EF4-FFF2-40B4-BE49-F238E27FC236}">
                    <a16:creationId xmlns:a16="http://schemas.microsoft.com/office/drawing/2014/main" id="{5DAB05E0-533E-4954-B5C2-E63BC70B16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32" y="1296"/>
                <a:ext cx="768" cy="768"/>
                <a:chOff x="4032" y="1296"/>
                <a:chExt cx="768" cy="768"/>
              </a:xfrm>
            </p:grpSpPr>
            <p:sp>
              <p:nvSpPr>
                <p:cNvPr id="185" name="Rectangle 353">
                  <a:extLst>
                    <a:ext uri="{FF2B5EF4-FFF2-40B4-BE49-F238E27FC236}">
                      <a16:creationId xmlns:a16="http://schemas.microsoft.com/office/drawing/2014/main" id="{BC28AFCC-FB7C-4ED8-818D-C472763BE8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32" y="1296"/>
                  <a:ext cx="768" cy="76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" name="Line 354">
                  <a:extLst>
                    <a:ext uri="{FF2B5EF4-FFF2-40B4-BE49-F238E27FC236}">
                      <a16:creationId xmlns:a16="http://schemas.microsoft.com/office/drawing/2014/main" id="{0E9C0AC4-D86A-4BF1-89AB-CB684DE30C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48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" name="Line 355">
                  <a:extLst>
                    <a:ext uri="{FF2B5EF4-FFF2-40B4-BE49-F238E27FC236}">
                      <a16:creationId xmlns:a16="http://schemas.microsoft.com/office/drawing/2014/main" id="{497475C9-E791-4D28-9615-AAB90CDDEC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24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" name="Line 356">
                  <a:extLst>
                    <a:ext uri="{FF2B5EF4-FFF2-40B4-BE49-F238E27FC236}">
                      <a16:creationId xmlns:a16="http://schemas.microsoft.com/office/drawing/2014/main" id="{C8018ADC-C75E-4459-BA99-63F98D5567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9" name="Line 357">
                  <a:extLst>
                    <a:ext uri="{FF2B5EF4-FFF2-40B4-BE49-F238E27FC236}">
                      <a16:creationId xmlns:a16="http://schemas.microsoft.com/office/drawing/2014/main" id="{010D8696-2926-4900-A97A-34E9C7628B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0" name="Line 358">
                  <a:extLst>
                    <a:ext uri="{FF2B5EF4-FFF2-40B4-BE49-F238E27FC236}">
                      <a16:creationId xmlns:a16="http://schemas.microsoft.com/office/drawing/2014/main" id="{F5162E37-8A88-4696-AA6C-7FB1B67B91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680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1" name="Line 359">
                  <a:extLst>
                    <a:ext uri="{FF2B5EF4-FFF2-40B4-BE49-F238E27FC236}">
                      <a16:creationId xmlns:a16="http://schemas.microsoft.com/office/drawing/2014/main" id="{18B4EC8C-B6E3-4E92-BFA6-14B4DD5891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872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3" name="AutoShape 360">
                <a:extLst>
                  <a:ext uri="{FF2B5EF4-FFF2-40B4-BE49-F238E27FC236}">
                    <a16:creationId xmlns:a16="http://schemas.microsoft.com/office/drawing/2014/main" id="{709F05BB-4D2A-46D4-95A1-600768D7DBE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848" y="1488"/>
                <a:ext cx="57" cy="384"/>
              </a:xfrm>
              <a:prstGeom prst="leftBrace">
                <a:avLst>
                  <a:gd name="adj1" fmla="val 5614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Text Box 361">
                <a:extLst>
                  <a:ext uri="{FF2B5EF4-FFF2-40B4-BE49-F238E27FC236}">
                    <a16:creationId xmlns:a16="http://schemas.microsoft.com/office/drawing/2014/main" id="{3F8F4724-FB12-46BE-9D7C-AA04D54236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6" y="1584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160" name="Rectangle 362">
              <a:extLst>
                <a:ext uri="{FF2B5EF4-FFF2-40B4-BE49-F238E27FC236}">
                  <a16:creationId xmlns:a16="http://schemas.microsoft.com/office/drawing/2014/main" id="{59A1FC53-CD4C-4158-8341-261BA3002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3087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1" name="Rectangle 363">
              <a:extLst>
                <a:ext uri="{FF2B5EF4-FFF2-40B4-BE49-F238E27FC236}">
                  <a16:creationId xmlns:a16="http://schemas.microsoft.com/office/drawing/2014/main" id="{B52D6151-7095-4C72-8EBA-7BF020DA1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087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2" name="Rectangle 364">
              <a:extLst>
                <a:ext uri="{FF2B5EF4-FFF2-40B4-BE49-F238E27FC236}">
                  <a16:creationId xmlns:a16="http://schemas.microsoft.com/office/drawing/2014/main" id="{30AC91FE-6997-4FDE-939E-CD4EF0A54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" y="3087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3" name="Rectangle 365">
              <a:extLst>
                <a:ext uri="{FF2B5EF4-FFF2-40B4-BE49-F238E27FC236}">
                  <a16:creationId xmlns:a16="http://schemas.microsoft.com/office/drawing/2014/main" id="{B9AFA843-ABC3-472F-B6AF-C2B1A53DD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3087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4" name="Rectangle 366">
              <a:extLst>
                <a:ext uri="{FF2B5EF4-FFF2-40B4-BE49-F238E27FC236}">
                  <a16:creationId xmlns:a16="http://schemas.microsoft.com/office/drawing/2014/main" id="{821D99FC-67B9-41D7-8F03-886965D08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3264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5" name="Rectangle 367">
              <a:extLst>
                <a:ext uri="{FF2B5EF4-FFF2-40B4-BE49-F238E27FC236}">
                  <a16:creationId xmlns:a16="http://schemas.microsoft.com/office/drawing/2014/main" id="{E64DEDCE-0946-4EFC-8DE7-A04F8EBF2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264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6" name="Text Box 368">
              <a:extLst>
                <a:ext uri="{FF2B5EF4-FFF2-40B4-BE49-F238E27FC236}">
                  <a16:creationId xmlns:a16="http://schemas.microsoft.com/office/drawing/2014/main" id="{96C43C98-9A24-4959-A5E4-205A876665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880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67" name="Text Box 369">
              <a:extLst>
                <a:ext uri="{FF2B5EF4-FFF2-40B4-BE49-F238E27FC236}">
                  <a16:creationId xmlns:a16="http://schemas.microsoft.com/office/drawing/2014/main" id="{3E9CC309-270A-45AD-BA9C-6E477584A4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880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68" name="Text Box 370">
              <a:extLst>
                <a:ext uri="{FF2B5EF4-FFF2-40B4-BE49-F238E27FC236}">
                  <a16:creationId xmlns:a16="http://schemas.microsoft.com/office/drawing/2014/main" id="{F1986214-CDCD-4986-A41D-2B4B6F76E5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68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69" name="Text Box 371">
              <a:extLst>
                <a:ext uri="{FF2B5EF4-FFF2-40B4-BE49-F238E27FC236}">
                  <a16:creationId xmlns:a16="http://schemas.microsoft.com/office/drawing/2014/main" id="{FEFE8B2F-ABA6-42D6-8B65-8B32340CB0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68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70" name="Text Box 372">
              <a:extLst>
                <a:ext uri="{FF2B5EF4-FFF2-40B4-BE49-F238E27FC236}">
                  <a16:creationId xmlns:a16="http://schemas.microsoft.com/office/drawing/2014/main" id="{8785E1A8-9BD0-4E5A-830D-594AF34FD1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3" y="2264"/>
              <a:ext cx="288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 b="1" dirty="0">
                  <a:solidFill>
                    <a:srgbClr val="0000FF"/>
                  </a:solidFill>
                </a:rPr>
                <a:t>Z</a:t>
              </a:r>
              <a:endParaRPr lang="en-US" sz="16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</p:grpSp>
      <p:grpSp>
        <p:nvGrpSpPr>
          <p:cNvPr id="192" name="Group 495">
            <a:extLst>
              <a:ext uri="{FF2B5EF4-FFF2-40B4-BE49-F238E27FC236}">
                <a16:creationId xmlns:a16="http://schemas.microsoft.com/office/drawing/2014/main" id="{17BA6609-756D-465A-8191-BF6C0E7D646A}"/>
              </a:ext>
            </a:extLst>
          </p:cNvPr>
          <p:cNvGrpSpPr>
            <a:grpSpLocks/>
          </p:cNvGrpSpPr>
          <p:nvPr/>
        </p:nvGrpSpPr>
        <p:grpSpPr bwMode="auto">
          <a:xfrm>
            <a:off x="2132709" y="1408037"/>
            <a:ext cx="2106613" cy="2306638"/>
            <a:chOff x="526" y="697"/>
            <a:chExt cx="1327" cy="1453"/>
          </a:xfrm>
        </p:grpSpPr>
        <p:grpSp>
          <p:nvGrpSpPr>
            <p:cNvPr id="193" name="Group 374">
              <a:extLst>
                <a:ext uri="{FF2B5EF4-FFF2-40B4-BE49-F238E27FC236}">
                  <a16:creationId xmlns:a16="http://schemas.microsoft.com/office/drawing/2014/main" id="{992A346E-8157-42E8-9123-7EDE3EF1F6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864"/>
              <a:ext cx="1325" cy="1286"/>
              <a:chOff x="3744" y="1008"/>
              <a:chExt cx="1325" cy="1286"/>
            </a:xfrm>
          </p:grpSpPr>
          <p:grpSp>
            <p:nvGrpSpPr>
              <p:cNvPr id="200" name="Group 375">
                <a:extLst>
                  <a:ext uri="{FF2B5EF4-FFF2-40B4-BE49-F238E27FC236}">
                    <a16:creationId xmlns:a16="http://schemas.microsoft.com/office/drawing/2014/main" id="{9E71CE58-3C58-4306-A257-CAF1F58AF4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44" y="1008"/>
                <a:ext cx="1325" cy="1286"/>
                <a:chOff x="3744" y="1008"/>
                <a:chExt cx="1325" cy="1286"/>
              </a:xfrm>
            </p:grpSpPr>
            <p:sp>
              <p:nvSpPr>
                <p:cNvPr id="207" name="Text Box 376">
                  <a:extLst>
                    <a:ext uri="{FF2B5EF4-FFF2-40B4-BE49-F238E27FC236}">
                      <a16:creationId xmlns:a16="http://schemas.microsoft.com/office/drawing/2014/main" id="{F55977A6-EC85-4C3B-B271-4CD9C006ACE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44" y="1776"/>
                  <a:ext cx="173" cy="1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A</a:t>
                  </a:r>
                </a:p>
              </p:txBody>
            </p:sp>
            <p:sp>
              <p:nvSpPr>
                <p:cNvPr id="208" name="AutoShape 377">
                  <a:extLst>
                    <a:ext uri="{FF2B5EF4-FFF2-40B4-BE49-F238E27FC236}">
                      <a16:creationId xmlns:a16="http://schemas.microsoft.com/office/drawing/2014/main" id="{61A6C506-5D39-48CA-8720-9F13EE2453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8" y="1680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" name="AutoShape 378">
                  <a:extLst>
                    <a:ext uri="{FF2B5EF4-FFF2-40B4-BE49-F238E27FC236}">
                      <a16:creationId xmlns:a16="http://schemas.microsoft.com/office/drawing/2014/main" id="{0DC77149-ED75-4679-8F6C-28C7967B15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 flipV="1">
                  <a:off x="4584" y="984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" name="Text Box 379">
                  <a:extLst>
                    <a:ext uri="{FF2B5EF4-FFF2-40B4-BE49-F238E27FC236}">
                      <a16:creationId xmlns:a16="http://schemas.microsoft.com/office/drawing/2014/main" id="{0778F086-7777-4F11-ABB2-A2B494EE8E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512" y="1008"/>
                  <a:ext cx="172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C</a:t>
                  </a:r>
                </a:p>
              </p:txBody>
            </p:sp>
            <p:sp>
              <p:nvSpPr>
                <p:cNvPr id="211" name="Text Box 380">
                  <a:extLst>
                    <a:ext uri="{FF2B5EF4-FFF2-40B4-BE49-F238E27FC236}">
                      <a16:creationId xmlns:a16="http://schemas.microsoft.com/office/drawing/2014/main" id="{FDED13C8-8041-4DFF-AF54-E4B73778622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40" y="1296"/>
                  <a:ext cx="231" cy="9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spcBef>
                      <a:spcPct val="70000"/>
                    </a:spcBef>
                  </a:pPr>
                  <a:r>
                    <a:rPr lang="en-US" sz="1200" b="1">
                      <a:latin typeface="Times New Roman" pitchFamily="18" charset="0"/>
                    </a:rPr>
                    <a:t>00</a:t>
                  </a:r>
                </a:p>
                <a:p>
                  <a:pPr algn="r" eaLnBrk="0" hangingPunct="0">
                    <a:spcBef>
                      <a:spcPct val="70000"/>
                    </a:spcBef>
                  </a:pPr>
                  <a:r>
                    <a:rPr lang="en-US" sz="1200" b="1">
                      <a:latin typeface="Times New Roman" pitchFamily="18" charset="0"/>
                    </a:rPr>
                    <a:t>01</a:t>
                  </a:r>
                </a:p>
                <a:p>
                  <a:pPr algn="r" eaLnBrk="0" hangingPunct="0">
                    <a:spcBef>
                      <a:spcPct val="70000"/>
                    </a:spcBef>
                  </a:pPr>
                  <a:r>
                    <a:rPr lang="en-US" sz="1200" b="1">
                      <a:latin typeface="Times New Roman" pitchFamily="18" charset="0"/>
                    </a:rPr>
                    <a:t>11</a:t>
                  </a:r>
                </a:p>
                <a:p>
                  <a:pPr algn="r" eaLnBrk="0" hangingPunct="0">
                    <a:spcBef>
                      <a:spcPct val="70000"/>
                    </a:spcBef>
                  </a:pPr>
                  <a:r>
                    <a:rPr lang="en-US" sz="1200" b="1">
                      <a:latin typeface="Times New Roman" pitchFamily="18" charset="0"/>
                    </a:rPr>
                    <a:t>10</a:t>
                  </a:r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212" name="Text Box 381">
                  <a:extLst>
                    <a:ext uri="{FF2B5EF4-FFF2-40B4-BE49-F238E27FC236}">
                      <a16:creationId xmlns:a16="http://schemas.microsoft.com/office/drawing/2014/main" id="{FE06730B-DEEA-42D7-971F-B8AA09F865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32" y="1152"/>
                  <a:ext cx="816" cy="1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US" sz="1200" b="1">
                      <a:latin typeface="Times New Roman" pitchFamily="18" charset="0"/>
                    </a:rPr>
                    <a:t>00    01    11    10</a:t>
                  </a:r>
                </a:p>
              </p:txBody>
            </p:sp>
            <p:sp>
              <p:nvSpPr>
                <p:cNvPr id="213" name="AutoShape 382">
                  <a:extLst>
                    <a:ext uri="{FF2B5EF4-FFF2-40B4-BE49-F238E27FC236}">
                      <a16:creationId xmlns:a16="http://schemas.microsoft.com/office/drawing/2014/main" id="{9DE1826B-CA13-4EB0-AFCB-0660A0E49B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5400000">
                  <a:off x="4381" y="1920"/>
                  <a:ext cx="70" cy="384"/>
                </a:xfrm>
                <a:prstGeom prst="leftBrace">
                  <a:avLst>
                    <a:gd name="adj1" fmla="val 45714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" name="Text Box 383">
                  <a:extLst>
                    <a:ext uri="{FF2B5EF4-FFF2-40B4-BE49-F238E27FC236}">
                      <a16:creationId xmlns:a16="http://schemas.microsoft.com/office/drawing/2014/main" id="{DE75516B-57AB-4583-AB3B-5841BED98EB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40" y="2160"/>
                  <a:ext cx="172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215" name="Line 384">
                  <a:extLst>
                    <a:ext uri="{FF2B5EF4-FFF2-40B4-BE49-F238E27FC236}">
                      <a16:creationId xmlns:a16="http://schemas.microsoft.com/office/drawing/2014/main" id="{E3F4144F-877B-4881-B590-F45C3CF7A0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875" y="1123"/>
                  <a:ext cx="155" cy="17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" name="Text Box 385">
                  <a:extLst>
                    <a:ext uri="{FF2B5EF4-FFF2-40B4-BE49-F238E27FC236}">
                      <a16:creationId xmlns:a16="http://schemas.microsoft.com/office/drawing/2014/main" id="{50CC68CD-90E1-4895-8B80-068891439BF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44" y="1152"/>
                  <a:ext cx="240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AB</a:t>
                  </a:r>
                </a:p>
              </p:txBody>
            </p:sp>
            <p:sp>
              <p:nvSpPr>
                <p:cNvPr id="217" name="Text Box 386">
                  <a:extLst>
                    <a:ext uri="{FF2B5EF4-FFF2-40B4-BE49-F238E27FC236}">
                      <a16:creationId xmlns:a16="http://schemas.microsoft.com/office/drawing/2014/main" id="{CAAC488C-D950-4B77-BFB0-807111DAB6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8" y="1056"/>
                  <a:ext cx="288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CD</a:t>
                  </a:r>
                </a:p>
              </p:txBody>
            </p:sp>
            <p:grpSp>
              <p:nvGrpSpPr>
                <p:cNvPr id="218" name="Group 387">
                  <a:extLst>
                    <a:ext uri="{FF2B5EF4-FFF2-40B4-BE49-F238E27FC236}">
                      <a16:creationId xmlns:a16="http://schemas.microsoft.com/office/drawing/2014/main" id="{2482A047-A3F0-42EC-85F2-47142DC854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32" y="1296"/>
                  <a:ext cx="768" cy="768"/>
                  <a:chOff x="4032" y="1296"/>
                  <a:chExt cx="768" cy="768"/>
                </a:xfrm>
              </p:grpSpPr>
              <p:sp>
                <p:nvSpPr>
                  <p:cNvPr id="221" name="Rectangle 388">
                    <a:extLst>
                      <a:ext uri="{FF2B5EF4-FFF2-40B4-BE49-F238E27FC236}">
                        <a16:creationId xmlns:a16="http://schemas.microsoft.com/office/drawing/2014/main" id="{C705F48D-5B4E-481E-8A9C-B3F0DE7E3A0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296"/>
                    <a:ext cx="768" cy="768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2" name="Line 389">
                    <a:extLst>
                      <a:ext uri="{FF2B5EF4-FFF2-40B4-BE49-F238E27FC236}">
                        <a16:creationId xmlns:a16="http://schemas.microsoft.com/office/drawing/2014/main" id="{B4F4272E-3E9C-4547-885D-4F60E7B524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32" y="1488"/>
                    <a:ext cx="76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3" name="Line 390">
                    <a:extLst>
                      <a:ext uri="{FF2B5EF4-FFF2-40B4-BE49-F238E27FC236}">
                        <a16:creationId xmlns:a16="http://schemas.microsoft.com/office/drawing/2014/main" id="{70CECB24-796C-4FD5-8219-F55B44AA3F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224" y="1296"/>
                    <a:ext cx="0" cy="76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4" name="Line 391">
                    <a:extLst>
                      <a:ext uri="{FF2B5EF4-FFF2-40B4-BE49-F238E27FC236}">
                        <a16:creationId xmlns:a16="http://schemas.microsoft.com/office/drawing/2014/main" id="{99147857-3B66-4A36-8393-011F8DF6C5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416" y="1296"/>
                    <a:ext cx="0" cy="76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5" name="Line 392">
                    <a:extLst>
                      <a:ext uri="{FF2B5EF4-FFF2-40B4-BE49-F238E27FC236}">
                        <a16:creationId xmlns:a16="http://schemas.microsoft.com/office/drawing/2014/main" id="{45B848DA-DE49-4F2D-B741-1D14E0A2583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1296"/>
                    <a:ext cx="0" cy="76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" name="Line 393">
                    <a:extLst>
                      <a:ext uri="{FF2B5EF4-FFF2-40B4-BE49-F238E27FC236}">
                        <a16:creationId xmlns:a16="http://schemas.microsoft.com/office/drawing/2014/main" id="{76FC42CD-3297-47F6-9821-22D7EF50043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32" y="1680"/>
                    <a:ext cx="76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" name="Line 394">
                    <a:extLst>
                      <a:ext uri="{FF2B5EF4-FFF2-40B4-BE49-F238E27FC236}">
                        <a16:creationId xmlns:a16="http://schemas.microsoft.com/office/drawing/2014/main" id="{2252E0D7-213F-4924-8C37-4EDCFED0905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32" y="1872"/>
                    <a:ext cx="76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9" name="AutoShape 395">
                  <a:extLst>
                    <a:ext uri="{FF2B5EF4-FFF2-40B4-BE49-F238E27FC236}">
                      <a16:creationId xmlns:a16="http://schemas.microsoft.com/office/drawing/2014/main" id="{5BAEDD0C-BE09-4C8D-98B5-920D463DAB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4848" y="1488"/>
                  <a:ext cx="57" cy="384"/>
                </a:xfrm>
                <a:prstGeom prst="leftBrace">
                  <a:avLst>
                    <a:gd name="adj1" fmla="val 56140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" name="Text Box 396">
                  <a:extLst>
                    <a:ext uri="{FF2B5EF4-FFF2-40B4-BE49-F238E27FC236}">
                      <a16:creationId xmlns:a16="http://schemas.microsoft.com/office/drawing/2014/main" id="{7B23B167-D334-423D-B858-B3B6CF10697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96" y="1584"/>
                  <a:ext cx="173" cy="1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B</a:t>
                  </a:r>
                </a:p>
              </p:txBody>
            </p:sp>
          </p:grpSp>
          <p:sp>
            <p:nvSpPr>
              <p:cNvPr id="201" name="Rectangle 397">
                <a:extLst>
                  <a:ext uri="{FF2B5EF4-FFF2-40B4-BE49-F238E27FC236}">
                    <a16:creationId xmlns:a16="http://schemas.microsoft.com/office/drawing/2014/main" id="{A54633EA-5310-429B-A67E-B74C7E21A9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1" y="1695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2" name="Rectangle 398">
                <a:extLst>
                  <a:ext uri="{FF2B5EF4-FFF2-40B4-BE49-F238E27FC236}">
                    <a16:creationId xmlns:a16="http://schemas.microsoft.com/office/drawing/2014/main" id="{2AC018C0-01AD-41F8-A073-575E892EF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8" y="1695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3" name="Rectangle 399">
                <a:extLst>
                  <a:ext uri="{FF2B5EF4-FFF2-40B4-BE49-F238E27FC236}">
                    <a16:creationId xmlns:a16="http://schemas.microsoft.com/office/drawing/2014/main" id="{6865CE83-49F3-40B0-B4C0-23A8B29A5F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52" y="1695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4" name="Rectangle 400">
                <a:extLst>
                  <a:ext uri="{FF2B5EF4-FFF2-40B4-BE49-F238E27FC236}">
                    <a16:creationId xmlns:a16="http://schemas.microsoft.com/office/drawing/2014/main" id="{5C2BD732-42BF-4373-8F42-18005B0059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7" y="1695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5" name="Rectangle 401">
                <a:extLst>
                  <a:ext uri="{FF2B5EF4-FFF2-40B4-BE49-F238E27FC236}">
                    <a16:creationId xmlns:a16="http://schemas.microsoft.com/office/drawing/2014/main" id="{1B9A0A99-582B-4D9A-97BB-4BEC391D1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1" y="1872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6" name="Rectangle 402">
                <a:extLst>
                  <a:ext uri="{FF2B5EF4-FFF2-40B4-BE49-F238E27FC236}">
                    <a16:creationId xmlns:a16="http://schemas.microsoft.com/office/drawing/2014/main" id="{D7516793-5054-4F15-AEC9-B7E3710181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8" y="1872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</p:grpSp>
        <p:sp>
          <p:nvSpPr>
            <p:cNvPr id="194" name="Text Box 403">
              <a:extLst>
                <a:ext uri="{FF2B5EF4-FFF2-40B4-BE49-F238E27FC236}">
                  <a16:creationId xmlns:a16="http://schemas.microsoft.com/office/drawing/2014/main" id="{5465C0AD-8BC4-4031-98B7-850B6C6616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72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5" name="Text Box 404">
              <a:extLst>
                <a:ext uri="{FF2B5EF4-FFF2-40B4-BE49-F238E27FC236}">
                  <a16:creationId xmlns:a16="http://schemas.microsoft.com/office/drawing/2014/main" id="{58DF9514-F091-4F96-B012-F5FFC3C228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34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6" name="Text Box 405">
              <a:extLst>
                <a:ext uri="{FF2B5EF4-FFF2-40B4-BE49-F238E27FC236}">
                  <a16:creationId xmlns:a16="http://schemas.microsoft.com/office/drawing/2014/main" id="{7DBA1346-EC0B-4EE0-B0AE-F0C2BFC613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34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7" name="Text Box 406">
              <a:extLst>
                <a:ext uri="{FF2B5EF4-FFF2-40B4-BE49-F238E27FC236}">
                  <a16:creationId xmlns:a16="http://schemas.microsoft.com/office/drawing/2014/main" id="{892C670C-69B2-4C03-9738-374D71E22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134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8" name="Text Box 407">
              <a:extLst>
                <a:ext uri="{FF2B5EF4-FFF2-40B4-BE49-F238E27FC236}">
                  <a16:creationId xmlns:a16="http://schemas.microsoft.com/office/drawing/2014/main" id="{319F0E82-4B2C-4351-B1EC-34F8A7C8A3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172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20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9" name="Text Box 408">
              <a:extLst>
                <a:ext uri="{FF2B5EF4-FFF2-40B4-BE49-F238E27FC236}">
                  <a16:creationId xmlns:a16="http://schemas.microsoft.com/office/drawing/2014/main" id="{D62CF456-8D36-4325-BA2D-94C7971DB6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" y="697"/>
              <a:ext cx="288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 b="1" dirty="0">
                  <a:solidFill>
                    <a:srgbClr val="0000FF"/>
                  </a:solidFill>
                </a:rPr>
                <a:t>W</a:t>
              </a:r>
              <a:endParaRPr lang="en-US" sz="16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</p:grpSp>
      <p:grpSp>
        <p:nvGrpSpPr>
          <p:cNvPr id="228" name="Group 494">
            <a:extLst>
              <a:ext uri="{FF2B5EF4-FFF2-40B4-BE49-F238E27FC236}">
                <a16:creationId xmlns:a16="http://schemas.microsoft.com/office/drawing/2014/main" id="{CB6DE52B-1E3D-4BEC-95BE-7DCC851B80BB}"/>
              </a:ext>
            </a:extLst>
          </p:cNvPr>
          <p:cNvGrpSpPr>
            <a:grpSpLocks/>
          </p:cNvGrpSpPr>
          <p:nvPr/>
        </p:nvGrpSpPr>
        <p:grpSpPr bwMode="auto">
          <a:xfrm>
            <a:off x="2621658" y="2449438"/>
            <a:ext cx="1144588" cy="842962"/>
            <a:chOff x="849" y="1362"/>
            <a:chExt cx="721" cy="531"/>
          </a:xfrm>
        </p:grpSpPr>
        <p:sp>
          <p:nvSpPr>
            <p:cNvPr id="229" name="AutoShape 409">
              <a:extLst>
                <a:ext uri="{FF2B5EF4-FFF2-40B4-BE49-F238E27FC236}">
                  <a16:creationId xmlns:a16="http://schemas.microsoft.com/office/drawing/2014/main" id="{539963D3-439E-4978-AFBC-AD8CFD297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" y="1365"/>
              <a:ext cx="336" cy="3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AutoShape 410">
              <a:extLst>
                <a:ext uri="{FF2B5EF4-FFF2-40B4-BE49-F238E27FC236}">
                  <a16:creationId xmlns:a16="http://schemas.microsoft.com/office/drawing/2014/main" id="{470D6A1B-626A-4505-8E9E-774DE5C41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" y="1362"/>
              <a:ext cx="336" cy="3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9933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" name="AutoShape 411">
              <a:extLst>
                <a:ext uri="{FF2B5EF4-FFF2-40B4-BE49-F238E27FC236}">
                  <a16:creationId xmlns:a16="http://schemas.microsoft.com/office/drawing/2014/main" id="{D30C28E7-AB9D-4277-8C20-636358692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557"/>
              <a:ext cx="698" cy="3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2" name="Group 497">
            <a:extLst>
              <a:ext uri="{FF2B5EF4-FFF2-40B4-BE49-F238E27FC236}">
                <a16:creationId xmlns:a16="http://schemas.microsoft.com/office/drawing/2014/main" id="{4A935EB0-C8A7-48A1-89B3-4EA290610204}"/>
              </a:ext>
            </a:extLst>
          </p:cNvPr>
          <p:cNvGrpSpPr>
            <a:grpSpLocks/>
          </p:cNvGrpSpPr>
          <p:nvPr/>
        </p:nvGrpSpPr>
        <p:grpSpPr bwMode="auto">
          <a:xfrm>
            <a:off x="4231383" y="1420737"/>
            <a:ext cx="2141538" cy="2293938"/>
            <a:chOff x="1848" y="705"/>
            <a:chExt cx="1349" cy="1445"/>
          </a:xfrm>
        </p:grpSpPr>
        <p:grpSp>
          <p:nvGrpSpPr>
            <p:cNvPr id="233" name="Group 418">
              <a:extLst>
                <a:ext uri="{FF2B5EF4-FFF2-40B4-BE49-F238E27FC236}">
                  <a16:creationId xmlns:a16="http://schemas.microsoft.com/office/drawing/2014/main" id="{1592254C-A99E-4851-9CCC-F6391D0EB3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864"/>
              <a:ext cx="1325" cy="1286"/>
              <a:chOff x="3744" y="1008"/>
              <a:chExt cx="1325" cy="1286"/>
            </a:xfrm>
          </p:grpSpPr>
          <p:sp>
            <p:nvSpPr>
              <p:cNvPr id="246" name="Text Box 419">
                <a:extLst>
                  <a:ext uri="{FF2B5EF4-FFF2-40B4-BE49-F238E27FC236}">
                    <a16:creationId xmlns:a16="http://schemas.microsoft.com/office/drawing/2014/main" id="{EE3854D3-974A-4B20-A678-1EBE107128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776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247" name="AutoShape 420">
                <a:extLst>
                  <a:ext uri="{FF2B5EF4-FFF2-40B4-BE49-F238E27FC236}">
                    <a16:creationId xmlns:a16="http://schemas.microsoft.com/office/drawing/2014/main" id="{19658D1A-65CF-486B-9838-E83F76E03B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8" y="1680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AutoShape 421">
                <a:extLst>
                  <a:ext uri="{FF2B5EF4-FFF2-40B4-BE49-F238E27FC236}">
                    <a16:creationId xmlns:a16="http://schemas.microsoft.com/office/drawing/2014/main" id="{054B1C1A-F840-4707-B8DD-2710C99E3E5F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584" y="984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Text Box 422">
                <a:extLst>
                  <a:ext uri="{FF2B5EF4-FFF2-40B4-BE49-F238E27FC236}">
                    <a16:creationId xmlns:a16="http://schemas.microsoft.com/office/drawing/2014/main" id="{15B80142-FC80-4B2B-83F6-7F55BFCD61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1008"/>
                <a:ext cx="172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250" name="Text Box 423">
                <a:extLst>
                  <a:ext uri="{FF2B5EF4-FFF2-40B4-BE49-F238E27FC236}">
                    <a16:creationId xmlns:a16="http://schemas.microsoft.com/office/drawing/2014/main" id="{26B7A5DA-D73A-4BC1-83E0-579A8648CE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296"/>
                <a:ext cx="231" cy="9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251" name="Text Box 424">
                <a:extLst>
                  <a:ext uri="{FF2B5EF4-FFF2-40B4-BE49-F238E27FC236}">
                    <a16:creationId xmlns:a16="http://schemas.microsoft.com/office/drawing/2014/main" id="{CEB630BE-733E-46A7-A2F6-3746429D91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2" y="1152"/>
                <a:ext cx="816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00    01    11    10</a:t>
                </a:r>
              </a:p>
            </p:txBody>
          </p:sp>
          <p:sp>
            <p:nvSpPr>
              <p:cNvPr id="252" name="AutoShape 425">
                <a:extLst>
                  <a:ext uri="{FF2B5EF4-FFF2-40B4-BE49-F238E27FC236}">
                    <a16:creationId xmlns:a16="http://schemas.microsoft.com/office/drawing/2014/main" id="{169D5AA1-2E53-45BB-9728-80704B11B5E9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381" y="1920"/>
                <a:ext cx="70" cy="384"/>
              </a:xfrm>
              <a:prstGeom prst="leftBrace">
                <a:avLst>
                  <a:gd name="adj1" fmla="val 457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Text Box 426">
                <a:extLst>
                  <a:ext uri="{FF2B5EF4-FFF2-40B4-BE49-F238E27FC236}">
                    <a16:creationId xmlns:a16="http://schemas.microsoft.com/office/drawing/2014/main" id="{35E0F649-E1D9-4C50-B1B1-45AA48DCEC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0" y="2160"/>
                <a:ext cx="172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254" name="Line 427">
                <a:extLst>
                  <a:ext uri="{FF2B5EF4-FFF2-40B4-BE49-F238E27FC236}">
                    <a16:creationId xmlns:a16="http://schemas.microsoft.com/office/drawing/2014/main" id="{C5A33A98-2B03-4717-BD84-54AFCD300E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75" y="1123"/>
                <a:ext cx="155" cy="1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" name="Text Box 428">
                <a:extLst>
                  <a:ext uri="{FF2B5EF4-FFF2-40B4-BE49-F238E27FC236}">
                    <a16:creationId xmlns:a16="http://schemas.microsoft.com/office/drawing/2014/main" id="{0C10D0DD-B2E2-471D-BA48-381DA33201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152"/>
                <a:ext cx="24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256" name="Text Box 429">
                <a:extLst>
                  <a:ext uri="{FF2B5EF4-FFF2-40B4-BE49-F238E27FC236}">
                    <a16:creationId xmlns:a16="http://schemas.microsoft.com/office/drawing/2014/main" id="{590B71B6-D62B-4549-A9D5-0B0356D390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056"/>
                <a:ext cx="288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grpSp>
            <p:nvGrpSpPr>
              <p:cNvPr id="257" name="Group 430">
                <a:extLst>
                  <a:ext uri="{FF2B5EF4-FFF2-40B4-BE49-F238E27FC236}">
                    <a16:creationId xmlns:a16="http://schemas.microsoft.com/office/drawing/2014/main" id="{C0413A5D-99B2-416C-B112-5AB76F2D11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32" y="1296"/>
                <a:ext cx="768" cy="768"/>
                <a:chOff x="4032" y="1296"/>
                <a:chExt cx="768" cy="768"/>
              </a:xfrm>
            </p:grpSpPr>
            <p:sp>
              <p:nvSpPr>
                <p:cNvPr id="260" name="Rectangle 431">
                  <a:extLst>
                    <a:ext uri="{FF2B5EF4-FFF2-40B4-BE49-F238E27FC236}">
                      <a16:creationId xmlns:a16="http://schemas.microsoft.com/office/drawing/2014/main" id="{09C02829-A5F7-41AD-B260-85CD6E2F9B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32" y="1296"/>
                  <a:ext cx="768" cy="76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1" name="Line 432">
                  <a:extLst>
                    <a:ext uri="{FF2B5EF4-FFF2-40B4-BE49-F238E27FC236}">
                      <a16:creationId xmlns:a16="http://schemas.microsoft.com/office/drawing/2014/main" id="{538DC530-D488-4869-9715-5C278723F0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48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2" name="Line 433">
                  <a:extLst>
                    <a:ext uri="{FF2B5EF4-FFF2-40B4-BE49-F238E27FC236}">
                      <a16:creationId xmlns:a16="http://schemas.microsoft.com/office/drawing/2014/main" id="{33030C63-EE4E-4ABE-B2A9-5B3BF8FAC9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24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3" name="Line 434">
                  <a:extLst>
                    <a:ext uri="{FF2B5EF4-FFF2-40B4-BE49-F238E27FC236}">
                      <a16:creationId xmlns:a16="http://schemas.microsoft.com/office/drawing/2014/main" id="{C38F350E-92E7-44D4-BC28-88C3018D87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4" name="Line 435">
                  <a:extLst>
                    <a:ext uri="{FF2B5EF4-FFF2-40B4-BE49-F238E27FC236}">
                      <a16:creationId xmlns:a16="http://schemas.microsoft.com/office/drawing/2014/main" id="{12D7E688-DEAD-4122-BFFC-D16AD46932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5" name="Line 436">
                  <a:extLst>
                    <a:ext uri="{FF2B5EF4-FFF2-40B4-BE49-F238E27FC236}">
                      <a16:creationId xmlns:a16="http://schemas.microsoft.com/office/drawing/2014/main" id="{A4AD6F9B-831A-483B-A192-19F90EBAD9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680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Line 437">
                  <a:extLst>
                    <a:ext uri="{FF2B5EF4-FFF2-40B4-BE49-F238E27FC236}">
                      <a16:creationId xmlns:a16="http://schemas.microsoft.com/office/drawing/2014/main" id="{0AE412A1-54C5-425E-89DB-F895924BD7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872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58" name="AutoShape 438">
                <a:extLst>
                  <a:ext uri="{FF2B5EF4-FFF2-40B4-BE49-F238E27FC236}">
                    <a16:creationId xmlns:a16="http://schemas.microsoft.com/office/drawing/2014/main" id="{C643B9F6-64CB-42A2-A65D-4A7A0858328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848" y="1488"/>
                <a:ext cx="57" cy="384"/>
              </a:xfrm>
              <a:prstGeom prst="leftBrace">
                <a:avLst>
                  <a:gd name="adj1" fmla="val 5614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" name="Text Box 439">
                <a:extLst>
                  <a:ext uri="{FF2B5EF4-FFF2-40B4-BE49-F238E27FC236}">
                    <a16:creationId xmlns:a16="http://schemas.microsoft.com/office/drawing/2014/main" id="{253923B0-98A6-4087-B853-DC76E868DC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6" y="1584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234" name="Rectangle 440">
              <a:extLst>
                <a:ext uri="{FF2B5EF4-FFF2-40B4-BE49-F238E27FC236}">
                  <a16:creationId xmlns:a16="http://schemas.microsoft.com/office/drawing/2014/main" id="{9650B5AA-59CB-4380-A4A1-4FF497B02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1551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5" name="Rectangle 441">
              <a:extLst>
                <a:ext uri="{FF2B5EF4-FFF2-40B4-BE49-F238E27FC236}">
                  <a16:creationId xmlns:a16="http://schemas.microsoft.com/office/drawing/2014/main" id="{51190A5A-FCD2-4F96-9265-6454513E9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551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6" name="Rectangle 442">
              <a:extLst>
                <a:ext uri="{FF2B5EF4-FFF2-40B4-BE49-F238E27FC236}">
                  <a16:creationId xmlns:a16="http://schemas.microsoft.com/office/drawing/2014/main" id="{E17AA3B6-0187-44CA-A81F-A7ED3843C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" y="1551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7" name="Rectangle 443">
              <a:extLst>
                <a:ext uri="{FF2B5EF4-FFF2-40B4-BE49-F238E27FC236}">
                  <a16:creationId xmlns:a16="http://schemas.microsoft.com/office/drawing/2014/main" id="{05DB3C1B-C209-479D-93E9-E6DA20D21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1551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8" name="Rectangle 444">
              <a:extLst>
                <a:ext uri="{FF2B5EF4-FFF2-40B4-BE49-F238E27FC236}">
                  <a16:creationId xmlns:a16="http://schemas.microsoft.com/office/drawing/2014/main" id="{799B4C09-7C65-4E59-ABA6-B5E42347B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1728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9" name="Rectangle 445">
              <a:extLst>
                <a:ext uri="{FF2B5EF4-FFF2-40B4-BE49-F238E27FC236}">
                  <a16:creationId xmlns:a16="http://schemas.microsoft.com/office/drawing/2014/main" id="{20332AF3-8AA4-47D2-9213-4BD616D15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728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40" name="Text Box 446">
              <a:extLst>
                <a:ext uri="{FF2B5EF4-FFF2-40B4-BE49-F238E27FC236}">
                  <a16:creationId xmlns:a16="http://schemas.microsoft.com/office/drawing/2014/main" id="{CD8E1AEA-4325-4DAA-B0C7-E1239E02B0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34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1" name="Text Box 447">
              <a:extLst>
                <a:ext uri="{FF2B5EF4-FFF2-40B4-BE49-F238E27FC236}">
                  <a16:creationId xmlns:a16="http://schemas.microsoft.com/office/drawing/2014/main" id="{111166F8-6429-484D-A92F-D6660BEFC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152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2" name="Text Box 448">
              <a:extLst>
                <a:ext uri="{FF2B5EF4-FFF2-40B4-BE49-F238E27FC236}">
                  <a16:creationId xmlns:a16="http://schemas.microsoft.com/office/drawing/2014/main" id="{D142C211-D04E-478D-A2ED-2B400B8907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152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3" name="Text Box 449">
              <a:extLst>
                <a:ext uri="{FF2B5EF4-FFF2-40B4-BE49-F238E27FC236}">
                  <a16:creationId xmlns:a16="http://schemas.microsoft.com/office/drawing/2014/main" id="{EB5B0D3D-579C-45B8-B81E-AE074E1CF0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152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4" name="Text Box 450">
              <a:extLst>
                <a:ext uri="{FF2B5EF4-FFF2-40B4-BE49-F238E27FC236}">
                  <a16:creationId xmlns:a16="http://schemas.microsoft.com/office/drawing/2014/main" id="{78A31DA9-6A7D-44C5-AB75-1528D3D5E7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72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5" name="Text Box 451">
              <a:extLst>
                <a:ext uri="{FF2B5EF4-FFF2-40B4-BE49-F238E27FC236}">
                  <a16:creationId xmlns:a16="http://schemas.microsoft.com/office/drawing/2014/main" id="{A46C2177-1E1F-4856-B314-BA5ADB180C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8" y="705"/>
              <a:ext cx="288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 b="1" dirty="0">
                  <a:solidFill>
                    <a:srgbClr val="0000FF"/>
                  </a:solidFill>
                </a:rPr>
                <a:t>X</a:t>
              </a:r>
              <a:endParaRPr lang="en-US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</p:grpSp>
      <p:grpSp>
        <p:nvGrpSpPr>
          <p:cNvPr id="267" name="Group 496">
            <a:extLst>
              <a:ext uri="{FF2B5EF4-FFF2-40B4-BE49-F238E27FC236}">
                <a16:creationId xmlns:a16="http://schemas.microsoft.com/office/drawing/2014/main" id="{CDDCCE90-2CBE-42C4-BAE5-797D3165A166}"/>
              </a:ext>
            </a:extLst>
          </p:cNvPr>
          <p:cNvGrpSpPr>
            <a:grpSpLocks/>
          </p:cNvGrpSpPr>
          <p:nvPr/>
        </p:nvGrpSpPr>
        <p:grpSpPr bwMode="auto">
          <a:xfrm>
            <a:off x="4760022" y="2149401"/>
            <a:ext cx="1108075" cy="1190625"/>
            <a:chOff x="3600" y="2726"/>
            <a:chExt cx="698" cy="750"/>
          </a:xfrm>
        </p:grpSpPr>
        <p:sp>
          <p:nvSpPr>
            <p:cNvPr id="268" name="AutoShape 413">
              <a:extLst>
                <a:ext uri="{FF2B5EF4-FFF2-40B4-BE49-F238E27FC236}">
                  <a16:creationId xmlns:a16="http://schemas.microsoft.com/office/drawing/2014/main" id="{D2272124-5FA8-497B-9B65-A7FE518FAF09}"/>
                </a:ext>
              </a:extLst>
            </p:cNvPr>
            <p:cNvSpPr>
              <a:spLocks/>
            </p:cNvSpPr>
            <p:nvPr/>
          </p:nvSpPr>
          <p:spPr bwMode="auto">
            <a:xfrm rot="-5400000" flipH="1" flipV="1">
              <a:off x="3846" y="2652"/>
              <a:ext cx="167" cy="336"/>
            </a:xfrm>
            <a:prstGeom prst="rightBracket">
              <a:avLst>
                <a:gd name="adj" fmla="val 16766"/>
              </a:avLst>
            </a:prstGeom>
            <a:solidFill>
              <a:srgbClr val="CCFFCC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AutoShape 414">
              <a:extLst>
                <a:ext uri="{FF2B5EF4-FFF2-40B4-BE49-F238E27FC236}">
                  <a16:creationId xmlns:a16="http://schemas.microsoft.com/office/drawing/2014/main" id="{2C31AFCD-7415-403D-9498-95A7FAA16816}"/>
                </a:ext>
              </a:extLst>
            </p:cNvPr>
            <p:cNvSpPr>
              <a:spLocks/>
            </p:cNvSpPr>
            <p:nvPr/>
          </p:nvSpPr>
          <p:spPr bwMode="auto">
            <a:xfrm rot="-5400000" flipH="1" flipV="1">
              <a:off x="4029" y="2642"/>
              <a:ext cx="167" cy="336"/>
            </a:xfrm>
            <a:prstGeom prst="rightBracket">
              <a:avLst>
                <a:gd name="adj" fmla="val 16766"/>
              </a:avLst>
            </a:prstGeom>
            <a:solidFill>
              <a:srgbClr val="99CC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AutoShape 415">
              <a:extLst>
                <a:ext uri="{FF2B5EF4-FFF2-40B4-BE49-F238E27FC236}">
                  <a16:creationId xmlns:a16="http://schemas.microsoft.com/office/drawing/2014/main" id="{C1491AD8-DBFE-46D6-85C9-F2FFAD8E9FCC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3868" y="3225"/>
              <a:ext cx="166" cy="336"/>
            </a:xfrm>
            <a:prstGeom prst="rightBracket">
              <a:avLst>
                <a:gd name="adj" fmla="val 16867"/>
              </a:avLst>
            </a:prstGeom>
            <a:solidFill>
              <a:srgbClr val="CCFFCC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AutoShape 416">
              <a:extLst>
                <a:ext uri="{FF2B5EF4-FFF2-40B4-BE49-F238E27FC236}">
                  <a16:creationId xmlns:a16="http://schemas.microsoft.com/office/drawing/2014/main" id="{AE7C4C77-F062-40BE-B4DC-92476797BC61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4047" y="3217"/>
              <a:ext cx="166" cy="336"/>
            </a:xfrm>
            <a:prstGeom prst="rightBracket">
              <a:avLst>
                <a:gd name="adj" fmla="val 16867"/>
              </a:avLst>
            </a:prstGeom>
            <a:solidFill>
              <a:srgbClr val="99CC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AutoShape 452">
              <a:extLst>
                <a:ext uri="{FF2B5EF4-FFF2-40B4-BE49-F238E27FC236}">
                  <a16:creationId xmlns:a16="http://schemas.microsoft.com/office/drawing/2014/main" id="{5410161C-5011-4177-8784-FAA706D9B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928"/>
              <a:ext cx="144" cy="3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3" name="Text Box 454">
            <a:extLst>
              <a:ext uri="{FF2B5EF4-FFF2-40B4-BE49-F238E27FC236}">
                <a16:creationId xmlns:a16="http://schemas.microsoft.com/office/drawing/2014/main" id="{2D9B1EF7-A541-4789-914A-EE7C92B82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884" y="4568750"/>
            <a:ext cx="373063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GB" sz="1400" b="1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274" name="Group 455">
            <a:extLst>
              <a:ext uri="{FF2B5EF4-FFF2-40B4-BE49-F238E27FC236}">
                <a16:creationId xmlns:a16="http://schemas.microsoft.com/office/drawing/2014/main" id="{19A29AAD-C87A-4A1E-A29C-8B393764DAED}"/>
              </a:ext>
            </a:extLst>
          </p:cNvPr>
          <p:cNvGrpSpPr>
            <a:grpSpLocks/>
          </p:cNvGrpSpPr>
          <p:nvPr/>
        </p:nvGrpSpPr>
        <p:grpSpPr bwMode="auto">
          <a:xfrm>
            <a:off x="2135883" y="4111551"/>
            <a:ext cx="2103438" cy="2041525"/>
            <a:chOff x="3744" y="1008"/>
            <a:chExt cx="1325" cy="1286"/>
          </a:xfrm>
        </p:grpSpPr>
        <p:grpSp>
          <p:nvGrpSpPr>
            <p:cNvPr id="275" name="Group 456">
              <a:extLst>
                <a:ext uri="{FF2B5EF4-FFF2-40B4-BE49-F238E27FC236}">
                  <a16:creationId xmlns:a16="http://schemas.microsoft.com/office/drawing/2014/main" id="{6C06B8D3-2407-4565-9435-8E32434A22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1008"/>
              <a:ext cx="1325" cy="1286"/>
              <a:chOff x="3744" y="1008"/>
              <a:chExt cx="1325" cy="1286"/>
            </a:xfrm>
          </p:grpSpPr>
          <p:sp>
            <p:nvSpPr>
              <p:cNvPr id="282" name="Text Box 457">
                <a:extLst>
                  <a:ext uri="{FF2B5EF4-FFF2-40B4-BE49-F238E27FC236}">
                    <a16:creationId xmlns:a16="http://schemas.microsoft.com/office/drawing/2014/main" id="{038FF166-B711-485F-83D2-A37147B7C0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776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283" name="AutoShape 458">
                <a:extLst>
                  <a:ext uri="{FF2B5EF4-FFF2-40B4-BE49-F238E27FC236}">
                    <a16:creationId xmlns:a16="http://schemas.microsoft.com/office/drawing/2014/main" id="{D499A593-5E3C-4677-B61C-7B54B08183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8" y="1680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" name="AutoShape 459">
                <a:extLst>
                  <a:ext uri="{FF2B5EF4-FFF2-40B4-BE49-F238E27FC236}">
                    <a16:creationId xmlns:a16="http://schemas.microsoft.com/office/drawing/2014/main" id="{2402985E-759B-47D8-89C9-A872763D0995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584" y="984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5" name="Text Box 460">
                <a:extLst>
                  <a:ext uri="{FF2B5EF4-FFF2-40B4-BE49-F238E27FC236}">
                    <a16:creationId xmlns:a16="http://schemas.microsoft.com/office/drawing/2014/main" id="{10B840A0-9E53-4843-A103-C93F642DBB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1008"/>
                <a:ext cx="172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286" name="Text Box 461">
                <a:extLst>
                  <a:ext uri="{FF2B5EF4-FFF2-40B4-BE49-F238E27FC236}">
                    <a16:creationId xmlns:a16="http://schemas.microsoft.com/office/drawing/2014/main" id="{8C2E9C49-85B5-4456-9CBB-BA4726B8DB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296"/>
                <a:ext cx="231" cy="9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287" name="Text Box 462">
                <a:extLst>
                  <a:ext uri="{FF2B5EF4-FFF2-40B4-BE49-F238E27FC236}">
                    <a16:creationId xmlns:a16="http://schemas.microsoft.com/office/drawing/2014/main" id="{801935E2-11F1-40A4-8928-5BABD7F1F9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2" y="1152"/>
                <a:ext cx="816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00    01    11    10</a:t>
                </a:r>
              </a:p>
            </p:txBody>
          </p:sp>
          <p:sp>
            <p:nvSpPr>
              <p:cNvPr id="288" name="AutoShape 463">
                <a:extLst>
                  <a:ext uri="{FF2B5EF4-FFF2-40B4-BE49-F238E27FC236}">
                    <a16:creationId xmlns:a16="http://schemas.microsoft.com/office/drawing/2014/main" id="{83665B81-DADD-41E8-B9D6-893623EED2D4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381" y="1920"/>
                <a:ext cx="70" cy="384"/>
              </a:xfrm>
              <a:prstGeom prst="leftBrace">
                <a:avLst>
                  <a:gd name="adj1" fmla="val 457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" name="Text Box 464">
                <a:extLst>
                  <a:ext uri="{FF2B5EF4-FFF2-40B4-BE49-F238E27FC236}">
                    <a16:creationId xmlns:a16="http://schemas.microsoft.com/office/drawing/2014/main" id="{A11614A3-57F7-4ED9-BD72-46B5191550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0" y="2160"/>
                <a:ext cx="172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290" name="Line 465">
                <a:extLst>
                  <a:ext uri="{FF2B5EF4-FFF2-40B4-BE49-F238E27FC236}">
                    <a16:creationId xmlns:a16="http://schemas.microsoft.com/office/drawing/2014/main" id="{FD1AA23B-5712-4D09-95AB-5A2897DC3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75" y="1123"/>
                <a:ext cx="155" cy="1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1" name="Text Box 466">
                <a:extLst>
                  <a:ext uri="{FF2B5EF4-FFF2-40B4-BE49-F238E27FC236}">
                    <a16:creationId xmlns:a16="http://schemas.microsoft.com/office/drawing/2014/main" id="{89DAEFD2-FAEC-4D17-89D5-ED3E3F7FB3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152"/>
                <a:ext cx="24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292" name="Text Box 467">
                <a:extLst>
                  <a:ext uri="{FF2B5EF4-FFF2-40B4-BE49-F238E27FC236}">
                    <a16:creationId xmlns:a16="http://schemas.microsoft.com/office/drawing/2014/main" id="{56D5FE1C-F158-49CA-8D71-20BAEC033A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056"/>
                <a:ext cx="288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grpSp>
            <p:nvGrpSpPr>
              <p:cNvPr id="293" name="Group 468">
                <a:extLst>
                  <a:ext uri="{FF2B5EF4-FFF2-40B4-BE49-F238E27FC236}">
                    <a16:creationId xmlns:a16="http://schemas.microsoft.com/office/drawing/2014/main" id="{F20EDFAC-DEDD-46AC-BC08-E4CE3B98B1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32" y="1296"/>
                <a:ext cx="768" cy="768"/>
                <a:chOff x="4032" y="1296"/>
                <a:chExt cx="768" cy="768"/>
              </a:xfrm>
            </p:grpSpPr>
            <p:sp>
              <p:nvSpPr>
                <p:cNvPr id="296" name="Rectangle 469">
                  <a:extLst>
                    <a:ext uri="{FF2B5EF4-FFF2-40B4-BE49-F238E27FC236}">
                      <a16:creationId xmlns:a16="http://schemas.microsoft.com/office/drawing/2014/main" id="{FF331451-6733-4B3F-B878-3059C0AAD3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32" y="1296"/>
                  <a:ext cx="768" cy="76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" name="Line 470">
                  <a:extLst>
                    <a:ext uri="{FF2B5EF4-FFF2-40B4-BE49-F238E27FC236}">
                      <a16:creationId xmlns:a16="http://schemas.microsoft.com/office/drawing/2014/main" id="{C212B467-8605-4FB1-B7F1-5B8EB95D89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48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" name="Line 471">
                  <a:extLst>
                    <a:ext uri="{FF2B5EF4-FFF2-40B4-BE49-F238E27FC236}">
                      <a16:creationId xmlns:a16="http://schemas.microsoft.com/office/drawing/2014/main" id="{356D5031-06FB-4833-BCC4-DBC268E833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24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" name="Line 472">
                  <a:extLst>
                    <a:ext uri="{FF2B5EF4-FFF2-40B4-BE49-F238E27FC236}">
                      <a16:creationId xmlns:a16="http://schemas.microsoft.com/office/drawing/2014/main" id="{6E63C5AD-4617-4911-87C5-C55D8B40C6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0" name="Line 473">
                  <a:extLst>
                    <a:ext uri="{FF2B5EF4-FFF2-40B4-BE49-F238E27FC236}">
                      <a16:creationId xmlns:a16="http://schemas.microsoft.com/office/drawing/2014/main" id="{485935A2-22A3-4FC0-9937-18A58008EC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1" name="Line 474">
                  <a:extLst>
                    <a:ext uri="{FF2B5EF4-FFF2-40B4-BE49-F238E27FC236}">
                      <a16:creationId xmlns:a16="http://schemas.microsoft.com/office/drawing/2014/main" id="{60D7ECAC-55B6-4157-B7DB-D49ADC9EB5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680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" name="Line 475">
                  <a:extLst>
                    <a:ext uri="{FF2B5EF4-FFF2-40B4-BE49-F238E27FC236}">
                      <a16:creationId xmlns:a16="http://schemas.microsoft.com/office/drawing/2014/main" id="{6B8A0118-8604-4750-8275-74FB8AA8A6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872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4" name="AutoShape 476">
                <a:extLst>
                  <a:ext uri="{FF2B5EF4-FFF2-40B4-BE49-F238E27FC236}">
                    <a16:creationId xmlns:a16="http://schemas.microsoft.com/office/drawing/2014/main" id="{B55C14C3-5574-474B-83E5-4957DA9636E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848" y="1488"/>
                <a:ext cx="57" cy="384"/>
              </a:xfrm>
              <a:prstGeom prst="leftBrace">
                <a:avLst>
                  <a:gd name="adj1" fmla="val 5614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5" name="Text Box 477">
                <a:extLst>
                  <a:ext uri="{FF2B5EF4-FFF2-40B4-BE49-F238E27FC236}">
                    <a16:creationId xmlns:a16="http://schemas.microsoft.com/office/drawing/2014/main" id="{4630C206-1E43-47B1-8CB5-3AD58378BC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6" y="1584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276" name="Rectangle 478">
              <a:extLst>
                <a:ext uri="{FF2B5EF4-FFF2-40B4-BE49-F238E27FC236}">
                  <a16:creationId xmlns:a16="http://schemas.microsoft.com/office/drawing/2014/main" id="{FB147A4E-41AD-4122-8BB4-2522FFAC0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" y="1695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77" name="Rectangle 479">
              <a:extLst>
                <a:ext uri="{FF2B5EF4-FFF2-40B4-BE49-F238E27FC236}">
                  <a16:creationId xmlns:a16="http://schemas.microsoft.com/office/drawing/2014/main" id="{F6C5DEAB-E7D3-4CC3-B50D-3EC8EAABB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695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78" name="Rectangle 480">
              <a:extLst>
                <a:ext uri="{FF2B5EF4-FFF2-40B4-BE49-F238E27FC236}">
                  <a16:creationId xmlns:a16="http://schemas.microsoft.com/office/drawing/2014/main" id="{F71C677C-C4A0-4492-82B1-D15E0B3BE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2" y="1695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79" name="Rectangle 481">
              <a:extLst>
                <a:ext uri="{FF2B5EF4-FFF2-40B4-BE49-F238E27FC236}">
                  <a16:creationId xmlns:a16="http://schemas.microsoft.com/office/drawing/2014/main" id="{C2F0C21B-DD9B-4FE5-A411-741B4D572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7" y="1695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80" name="Rectangle 482">
              <a:extLst>
                <a:ext uri="{FF2B5EF4-FFF2-40B4-BE49-F238E27FC236}">
                  <a16:creationId xmlns:a16="http://schemas.microsoft.com/office/drawing/2014/main" id="{57C2BEF3-F4E9-4C64-BB94-7112BB055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" y="1872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81" name="Rectangle 483">
              <a:extLst>
                <a:ext uri="{FF2B5EF4-FFF2-40B4-BE49-F238E27FC236}">
                  <a16:creationId xmlns:a16="http://schemas.microsoft.com/office/drawing/2014/main" id="{1F3CE18C-3E03-4F6F-9D0A-91C9FA03B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872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</p:grpSp>
      <p:sp>
        <p:nvSpPr>
          <p:cNvPr id="303" name="Text Box 484">
            <a:extLst>
              <a:ext uri="{FF2B5EF4-FFF2-40B4-BE49-F238E27FC236}">
                <a16:creationId xmlns:a16="http://schemas.microsoft.com/office/drawing/2014/main" id="{CC47FBF5-5274-4967-8020-220AEAE20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083" y="54831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4" name="Text Box 485">
            <a:extLst>
              <a:ext uri="{FF2B5EF4-FFF2-40B4-BE49-F238E27FC236}">
                <a16:creationId xmlns:a16="http://schemas.microsoft.com/office/drawing/2014/main" id="{7961227E-FCB4-4AE8-B6A6-2B5A82C08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683" y="48735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5" name="Text Box 486">
            <a:extLst>
              <a:ext uri="{FF2B5EF4-FFF2-40B4-BE49-F238E27FC236}">
                <a16:creationId xmlns:a16="http://schemas.microsoft.com/office/drawing/2014/main" id="{E883095B-3D8B-4FCB-B811-1AA6D8DE0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083" y="48735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6" name="Text Box 487">
            <a:extLst>
              <a:ext uri="{FF2B5EF4-FFF2-40B4-BE49-F238E27FC236}">
                <a16:creationId xmlns:a16="http://schemas.microsoft.com/office/drawing/2014/main" id="{20931D2A-DF95-412F-8B91-3AD284194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683" y="45687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7" name="Text Box 488">
            <a:extLst>
              <a:ext uri="{FF2B5EF4-FFF2-40B4-BE49-F238E27FC236}">
                <a16:creationId xmlns:a16="http://schemas.microsoft.com/office/drawing/2014/main" id="{BAED7849-DE87-4E1D-A8B4-ECBED777D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083" y="45687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8" name="Text Box 489">
            <a:extLst>
              <a:ext uri="{FF2B5EF4-FFF2-40B4-BE49-F238E27FC236}">
                <a16:creationId xmlns:a16="http://schemas.microsoft.com/office/drawing/2014/main" id="{81D77715-17D4-467B-A818-470BB8243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094" y="3872631"/>
            <a:ext cx="4572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0000FF"/>
                </a:solidFill>
              </a:rPr>
              <a:t>Y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309" name="Group 498">
            <a:extLst>
              <a:ext uri="{FF2B5EF4-FFF2-40B4-BE49-F238E27FC236}">
                <a16:creationId xmlns:a16="http://schemas.microsoft.com/office/drawing/2014/main" id="{EAEBA91A-5303-4A4C-B8D1-C8080FCFB4EC}"/>
              </a:ext>
            </a:extLst>
          </p:cNvPr>
          <p:cNvGrpSpPr>
            <a:grpSpLocks/>
          </p:cNvGrpSpPr>
          <p:nvPr/>
        </p:nvGrpSpPr>
        <p:grpSpPr bwMode="auto">
          <a:xfrm>
            <a:off x="2621658" y="4583038"/>
            <a:ext cx="852488" cy="1179512"/>
            <a:chOff x="837" y="2701"/>
            <a:chExt cx="537" cy="743"/>
          </a:xfrm>
        </p:grpSpPr>
        <p:sp>
          <p:nvSpPr>
            <p:cNvPr id="310" name="AutoShape 490">
              <a:extLst>
                <a:ext uri="{FF2B5EF4-FFF2-40B4-BE49-F238E27FC236}">
                  <a16:creationId xmlns:a16="http://schemas.microsoft.com/office/drawing/2014/main" id="{B64D01AA-DAA4-4AB4-9288-71E58337D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" y="2701"/>
              <a:ext cx="144" cy="72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" name="AutoShape 491">
              <a:extLst>
                <a:ext uri="{FF2B5EF4-FFF2-40B4-BE49-F238E27FC236}">
                  <a16:creationId xmlns:a16="http://schemas.microsoft.com/office/drawing/2014/main" id="{F0FC9B99-0F85-4924-A160-6AAC2A04D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0" y="2718"/>
              <a:ext cx="144" cy="72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9933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2" name="Rectangle 492">
            <a:extLst>
              <a:ext uri="{FF2B5EF4-FFF2-40B4-BE49-F238E27FC236}">
                <a16:creationId xmlns:a16="http://schemas.microsoft.com/office/drawing/2014/main" id="{C3FACF65-1F1C-4938-A0DE-55E9A107C1F4}"/>
              </a:ext>
            </a:extLst>
          </p:cNvPr>
          <p:cNvSpPr txBox="1">
            <a:spLocks noChangeArrowheads="1"/>
          </p:cNvSpPr>
          <p:nvPr/>
        </p:nvSpPr>
        <p:spPr>
          <a:xfrm>
            <a:off x="6755796" y="2214487"/>
            <a:ext cx="3607405" cy="281146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80000"/>
              </a:lnSpc>
              <a:spcAft>
                <a:spcPts val="0"/>
              </a:spcAft>
              <a:buNone/>
            </a:pPr>
            <a:r>
              <a:rPr lang="en-US" b="1" dirty="0"/>
              <a:t>W = </a:t>
            </a:r>
            <a:r>
              <a:rPr lang="en-US" b="1" dirty="0">
                <a:solidFill>
                  <a:schemeClr val="tx2"/>
                </a:solidFill>
              </a:rPr>
              <a:t>A</a:t>
            </a:r>
            <a:r>
              <a:rPr lang="en-US" b="1" dirty="0"/>
              <a:t> + </a:t>
            </a:r>
            <a:r>
              <a:rPr lang="en-US" b="1" dirty="0">
                <a:solidFill>
                  <a:srgbClr val="800000"/>
                </a:solidFill>
              </a:rPr>
              <a:t>B</a:t>
            </a:r>
            <a:r>
              <a:rPr lang="en-US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800000"/>
                </a:solidFill>
              </a:rPr>
              <a:t>C</a:t>
            </a:r>
            <a:r>
              <a:rPr lang="en-US" b="1" dirty="0"/>
              <a:t> + </a:t>
            </a:r>
            <a:r>
              <a:rPr lang="en-US" b="1" dirty="0">
                <a:solidFill>
                  <a:srgbClr val="0000CC"/>
                </a:solidFill>
              </a:rPr>
              <a:t>B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0000CC"/>
                </a:solidFill>
              </a:rPr>
              <a:t>D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None/>
            </a:pPr>
            <a:endParaRPr lang="en-US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buNone/>
            </a:pPr>
            <a:r>
              <a:rPr lang="en-US" b="1" dirty="0"/>
              <a:t>X = </a:t>
            </a:r>
            <a:r>
              <a:rPr lang="en-US" b="1" dirty="0">
                <a:solidFill>
                  <a:srgbClr val="3333FF"/>
                </a:solidFill>
              </a:rPr>
              <a:t>B'</a:t>
            </a:r>
            <a:r>
              <a:rPr lang="en-US" b="1" dirty="0">
                <a:solidFill>
                  <a:srgbClr val="3333FF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3333FF"/>
                </a:solidFill>
              </a:rPr>
              <a:t>C</a:t>
            </a:r>
            <a:r>
              <a:rPr lang="en-US" b="1" dirty="0"/>
              <a:t> + </a:t>
            </a:r>
            <a:r>
              <a:rPr lang="en-US" b="1" dirty="0">
                <a:solidFill>
                  <a:schemeClr val="tx2"/>
                </a:solidFill>
              </a:rPr>
              <a:t>B'</a:t>
            </a:r>
            <a:r>
              <a:rPr lang="en-US" b="1" dirty="0">
                <a:solidFill>
                  <a:schemeClr val="tx2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chemeClr val="tx2"/>
                </a:solidFill>
              </a:rPr>
              <a:t>D</a:t>
            </a:r>
            <a:r>
              <a:rPr lang="en-US" b="1" dirty="0"/>
              <a:t> + </a:t>
            </a:r>
            <a:r>
              <a:rPr lang="en-US" b="1" dirty="0">
                <a:solidFill>
                  <a:srgbClr val="800000"/>
                </a:solidFill>
              </a:rPr>
              <a:t>B</a:t>
            </a:r>
            <a:r>
              <a:rPr lang="en-US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800000"/>
                </a:solidFill>
              </a:rPr>
              <a:t>C'</a:t>
            </a:r>
            <a:r>
              <a:rPr lang="en-US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800000"/>
                </a:solidFill>
              </a:rPr>
              <a:t>D'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None/>
            </a:pPr>
            <a:endParaRPr lang="en-US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buNone/>
            </a:pPr>
            <a:r>
              <a:rPr lang="en-US" b="1" dirty="0"/>
              <a:t>Y = </a:t>
            </a:r>
            <a:r>
              <a:rPr lang="en-US" b="1" dirty="0">
                <a:solidFill>
                  <a:srgbClr val="800000"/>
                </a:solidFill>
              </a:rPr>
              <a:t>C.D</a:t>
            </a:r>
            <a:r>
              <a:rPr lang="en-US" b="1" dirty="0"/>
              <a:t> + </a:t>
            </a:r>
            <a:r>
              <a:rPr lang="en-US" b="1" dirty="0">
                <a:solidFill>
                  <a:srgbClr val="0000CC"/>
                </a:solidFill>
              </a:rPr>
              <a:t>C'.D'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None/>
            </a:pPr>
            <a:endParaRPr lang="en-US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buNone/>
            </a:pPr>
            <a:r>
              <a:rPr lang="en-US" b="1" dirty="0"/>
              <a:t>Z = </a:t>
            </a:r>
            <a:r>
              <a:rPr lang="en-US" b="1" dirty="0">
                <a:solidFill>
                  <a:srgbClr val="0000CC"/>
                </a:solidFill>
              </a:rPr>
              <a:t>D'</a:t>
            </a:r>
          </a:p>
        </p:txBody>
      </p:sp>
      <p:sp>
        <p:nvSpPr>
          <p:cNvPr id="313" name="Text Box 493">
            <a:extLst>
              <a:ext uri="{FF2B5EF4-FFF2-40B4-BE49-F238E27FC236}">
                <a16:creationId xmlns:a16="http://schemas.microsoft.com/office/drawing/2014/main" id="{B894BE44-66DC-497B-8CD0-DE19BF3CC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400801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915CC8-BEF9-4C4C-B445-6061CCE6086C}"/>
              </a:ext>
            </a:extLst>
          </p:cNvPr>
          <p:cNvSpPr txBox="1"/>
          <p:nvPr/>
        </p:nvSpPr>
        <p:spPr>
          <a:xfrm>
            <a:off x="7028121" y="5330750"/>
            <a:ext cx="412543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Note: For illustration purpose here, we left out the 0s on the K-map for brevity. In practice, you must fill in all cells.</a:t>
            </a:r>
            <a:endParaRPr lang="en-SG" dirty="0"/>
          </a:p>
        </p:txBody>
      </p:sp>
      <p:sp>
        <p:nvSpPr>
          <p:cNvPr id="314" name="Footer Placeholder 5">
            <a:extLst>
              <a:ext uri="{FF2B5EF4-FFF2-40B4-BE49-F238E27FC236}">
                <a16:creationId xmlns:a16="http://schemas.microsoft.com/office/drawing/2014/main" id="{91AEC2CC-964D-4DD2-9166-38D440B3F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315" name="[Date Placeholder 3]">
            <a:extLst>
              <a:ext uri="{FF2B5EF4-FFF2-40B4-BE49-F238E27FC236}">
                <a16:creationId xmlns:a16="http://schemas.microsoft.com/office/drawing/2014/main" id="{1A70D207-4D97-4990-B09D-E77A56159F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316" name="Slide Number Placeholder 6">
            <a:extLst>
              <a:ext uri="{FF2B5EF4-FFF2-40B4-BE49-F238E27FC236}">
                <a16:creationId xmlns:a16="http://schemas.microsoft.com/office/drawing/2014/main" id="{8BD3A29F-BA37-4A68-AC9E-5E0D2A051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902006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Block-Level Design</a:t>
            </a:r>
          </a:p>
        </p:txBody>
      </p:sp>
      <p:sp>
        <p:nvSpPr>
          <p:cNvPr id="313" name="Rectangle 3">
            <a:extLst>
              <a:ext uri="{FF2B5EF4-FFF2-40B4-BE49-F238E27FC236}">
                <a16:creationId xmlns:a16="http://schemas.microsoft.com/office/drawing/2014/main" id="{F414F774-C330-4361-9C20-25BB4900F232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60476"/>
            <a:ext cx="8229600" cy="5326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More complex circuits can also be built using </a:t>
            </a:r>
            <a:r>
              <a:rPr lang="en-US" dirty="0">
                <a:solidFill>
                  <a:srgbClr val="800000"/>
                </a:solidFill>
              </a:rPr>
              <a:t>block-level</a:t>
            </a:r>
            <a:r>
              <a:rPr lang="en-US" dirty="0"/>
              <a:t> method.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general, block-level design method (as opposed to gate-level design) relies on algorithms or formulae of the circuit, which are obtained by decomposing the main problem to sub-problems recursively (until small enough to be directly solved by blocks of circuits).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First example shows how to create a 4-bit parallel adder using block-level design.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Using </a:t>
            </a:r>
            <a:r>
              <a:rPr lang="en-US" dirty="0">
                <a:solidFill>
                  <a:srgbClr val="0000FF"/>
                </a:solidFill>
              </a:rPr>
              <a:t>4-bit parallel adders </a:t>
            </a:r>
            <a:r>
              <a:rPr lang="en-US" dirty="0"/>
              <a:t>as building blocks, we can create the following:</a:t>
            </a:r>
            <a:endParaRPr lang="en-US" dirty="0">
              <a:solidFill>
                <a:srgbClr val="800000"/>
              </a:solidFill>
            </a:endParaRPr>
          </a:p>
          <a:p>
            <a:pPr marL="809625" lvl="1" indent="-450850" fontAlgn="auto">
              <a:spcAft>
                <a:spcPts val="0"/>
              </a:spcAft>
              <a:buNone/>
            </a:pPr>
            <a:r>
              <a:rPr lang="en-US" dirty="0">
                <a:solidFill>
                  <a:srgbClr val="800000"/>
                </a:solidFill>
              </a:rPr>
              <a:t>1.	BCD-to-Excess-3 Code Converter</a:t>
            </a:r>
          </a:p>
          <a:p>
            <a:pPr marL="809625" lvl="1" indent="-450850" fontAlgn="auto">
              <a:spcAft>
                <a:spcPts val="0"/>
              </a:spcAft>
              <a:buNone/>
            </a:pPr>
            <a:r>
              <a:rPr lang="en-US" dirty="0">
                <a:solidFill>
                  <a:srgbClr val="800000"/>
                </a:solidFill>
              </a:rPr>
              <a:t>2.	16-bit Parallel Adder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4AA604A-473F-4410-9024-4C5D36652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8" name="[Date Placeholder 3]">
            <a:extLst>
              <a:ext uri="{FF2B5EF4-FFF2-40B4-BE49-F238E27FC236}">
                <a16:creationId xmlns:a16="http://schemas.microsoft.com/office/drawing/2014/main" id="{99D71D5A-81F1-450C-8AF0-C7F7B9F1B0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A6900E1-94FF-4B88-A1A7-976C318F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825031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4-bit Parallel Adder (1/4)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C49CCC4-3A38-4500-85C1-2A2673B3658B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4478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Consider a circuit to add two 4-bit numbers together and a carry-in, to produce a 5-bit result.</a:t>
            </a:r>
          </a:p>
        </p:txBody>
      </p:sp>
      <p:grpSp>
        <p:nvGrpSpPr>
          <p:cNvPr id="9" name="Group 36">
            <a:extLst>
              <a:ext uri="{FF2B5EF4-FFF2-40B4-BE49-F238E27FC236}">
                <a16:creationId xmlns:a16="http://schemas.microsoft.com/office/drawing/2014/main" id="{40D834A3-E1AE-4BFA-801E-6C7AB6A5FB11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362201"/>
            <a:ext cx="7239000" cy="2576513"/>
            <a:chOff x="672" y="1440"/>
            <a:chExt cx="4560" cy="1623"/>
          </a:xfrm>
        </p:grpSpPr>
        <p:grpSp>
          <p:nvGrpSpPr>
            <p:cNvPr id="10" name="Group 4">
              <a:extLst>
                <a:ext uri="{FF2B5EF4-FFF2-40B4-BE49-F238E27FC236}">
                  <a16:creationId xmlns:a16="http://schemas.microsoft.com/office/drawing/2014/main" id="{7F6D8157-C039-4268-99C4-71AD8CE233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1440"/>
              <a:ext cx="3408" cy="1623"/>
              <a:chOff x="1392" y="1872"/>
              <a:chExt cx="3408" cy="1623"/>
            </a:xfrm>
          </p:grpSpPr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6C508B1E-01E8-465E-86AE-3061454EC1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400"/>
                <a:ext cx="2016" cy="6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6">
                <a:extLst>
                  <a:ext uri="{FF2B5EF4-FFF2-40B4-BE49-F238E27FC236}">
                    <a16:creationId xmlns:a16="http://schemas.microsoft.com/office/drawing/2014/main" id="{AA172B60-B57A-4DA1-9434-F179C53277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6" y="2496"/>
                <a:ext cx="134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4-bit</a:t>
                </a:r>
              </a:p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Parallel Adder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5" name="Text Box 7">
                <a:extLst>
                  <a:ext uri="{FF2B5EF4-FFF2-40B4-BE49-F238E27FC236}">
                    <a16:creationId xmlns:a16="http://schemas.microsoft.com/office/drawing/2014/main" id="{D1BD1EF3-CFE9-4DBB-8484-B986CD4DD9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2" y="2592"/>
                <a:ext cx="5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5</a:t>
                </a:r>
                <a:endParaRPr lang="en-GB" b="1"/>
              </a:p>
            </p:txBody>
          </p:sp>
          <p:sp>
            <p:nvSpPr>
              <p:cNvPr id="16" name="Line 8">
                <a:extLst>
                  <a:ext uri="{FF2B5EF4-FFF2-40B4-BE49-F238E27FC236}">
                    <a16:creationId xmlns:a16="http://schemas.microsoft.com/office/drawing/2014/main" id="{B0A0D45F-4BE9-4E78-8D99-1C67CFD25E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72" y="273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9">
                <a:extLst>
                  <a:ext uri="{FF2B5EF4-FFF2-40B4-BE49-F238E27FC236}">
                    <a16:creationId xmlns:a16="http://schemas.microsoft.com/office/drawing/2014/main" id="{0404BD53-2C46-45EC-98D3-8832DC03B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592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0">
                <a:extLst>
                  <a:ext uri="{FF2B5EF4-FFF2-40B4-BE49-F238E27FC236}">
                    <a16:creationId xmlns:a16="http://schemas.microsoft.com/office/drawing/2014/main" id="{22EE9379-ED0C-44DD-9E9E-B9CBD4C93B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736"/>
                <a:ext cx="288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1">
                <a:extLst>
                  <a:ext uri="{FF2B5EF4-FFF2-40B4-BE49-F238E27FC236}">
                    <a16:creationId xmlns:a16="http://schemas.microsoft.com/office/drawing/2014/main" id="{C932B786-7841-4A93-AFCF-986657EC01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784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2">
                <a:extLst>
                  <a:ext uri="{FF2B5EF4-FFF2-40B4-BE49-F238E27FC236}">
                    <a16:creationId xmlns:a16="http://schemas.microsoft.com/office/drawing/2014/main" id="{A25149A4-8FC0-4046-829E-205BA80A68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264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3">
                <a:extLst>
                  <a:ext uri="{FF2B5EF4-FFF2-40B4-BE49-F238E27FC236}">
                    <a16:creationId xmlns:a16="http://schemas.microsoft.com/office/drawing/2014/main" id="{FE8127DE-9884-4301-87BA-4D6FDB8822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456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14">
                <a:extLst>
                  <a:ext uri="{FF2B5EF4-FFF2-40B4-BE49-F238E27FC236}">
                    <a16:creationId xmlns:a16="http://schemas.microsoft.com/office/drawing/2014/main" id="{F235FB2F-0F2F-4A5F-950F-37F02ACFF9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6" y="2640"/>
                <a:ext cx="3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1</a:t>
                </a:r>
                <a:endParaRPr lang="en-GB" b="1"/>
              </a:p>
            </p:txBody>
          </p:sp>
          <p:sp>
            <p:nvSpPr>
              <p:cNvPr id="23" name="Text Box 15">
                <a:extLst>
                  <a:ext uri="{FF2B5EF4-FFF2-40B4-BE49-F238E27FC236}">
                    <a16:creationId xmlns:a16="http://schemas.microsoft.com/office/drawing/2014/main" id="{8CEAEC85-6C71-4608-82DC-CC98F3EBF0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X</a:t>
                </a:r>
                <a:r>
                  <a:rPr lang="en-GB" b="1" baseline="-25000"/>
                  <a:t>2</a:t>
                </a:r>
                <a:endParaRPr lang="en-GB" b="1"/>
              </a:p>
            </p:txBody>
          </p:sp>
          <p:sp>
            <p:nvSpPr>
              <p:cNvPr id="24" name="Text Box 16">
                <a:extLst>
                  <a:ext uri="{FF2B5EF4-FFF2-40B4-BE49-F238E27FC236}">
                    <a16:creationId xmlns:a16="http://schemas.microsoft.com/office/drawing/2014/main" id="{95B2E6CF-80DE-455B-99CA-31B8F91192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6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X</a:t>
                </a:r>
                <a:r>
                  <a:rPr lang="en-GB" b="1" baseline="-25000"/>
                  <a:t>1</a:t>
                </a:r>
                <a:endParaRPr lang="en-GB" b="1"/>
              </a:p>
            </p:txBody>
          </p:sp>
          <p:sp>
            <p:nvSpPr>
              <p:cNvPr id="25" name="Text Box 17">
                <a:extLst>
                  <a:ext uri="{FF2B5EF4-FFF2-40B4-BE49-F238E27FC236}">
                    <a16:creationId xmlns:a16="http://schemas.microsoft.com/office/drawing/2014/main" id="{438FCB3A-A73E-477C-97F8-5C2D43EA46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6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Y</a:t>
                </a:r>
                <a:r>
                  <a:rPr lang="en-GB" b="1" baseline="-25000"/>
                  <a:t>4</a:t>
                </a:r>
                <a:endParaRPr lang="en-GB" b="1"/>
              </a:p>
            </p:txBody>
          </p:sp>
          <p:sp>
            <p:nvSpPr>
              <p:cNvPr id="26" name="Text Box 18">
                <a:extLst>
                  <a:ext uri="{FF2B5EF4-FFF2-40B4-BE49-F238E27FC236}">
                    <a16:creationId xmlns:a16="http://schemas.microsoft.com/office/drawing/2014/main" id="{BFD9501C-942E-4124-B744-BEB08697A4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56" y="1872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Y</a:t>
                </a:r>
                <a:r>
                  <a:rPr lang="en-GB" b="1" baseline="-25000"/>
                  <a:t>3</a:t>
                </a:r>
                <a:endParaRPr lang="en-GB" b="1"/>
              </a:p>
            </p:txBody>
          </p:sp>
          <p:sp>
            <p:nvSpPr>
              <p:cNvPr id="27" name="Text Box 19">
                <a:extLst>
                  <a:ext uri="{FF2B5EF4-FFF2-40B4-BE49-F238E27FC236}">
                    <a16:creationId xmlns:a16="http://schemas.microsoft.com/office/drawing/2014/main" id="{29DB4727-1474-469F-AD11-B6A72E5572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6" y="326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S</a:t>
                </a:r>
                <a:r>
                  <a:rPr lang="en-GB" b="1" baseline="-25000"/>
                  <a:t>4</a:t>
                </a:r>
                <a:endParaRPr lang="en-GB" b="1"/>
              </a:p>
            </p:txBody>
          </p:sp>
          <p:sp>
            <p:nvSpPr>
              <p:cNvPr id="28" name="Text Box 20">
                <a:extLst>
                  <a:ext uri="{FF2B5EF4-FFF2-40B4-BE49-F238E27FC236}">
                    <a16:creationId xmlns:a16="http://schemas.microsoft.com/office/drawing/2014/main" id="{D8658F04-864A-4B82-BFE3-35D8A52FAB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8" y="326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S</a:t>
                </a:r>
                <a:r>
                  <a:rPr lang="en-GB" b="1" baseline="-25000"/>
                  <a:t>3</a:t>
                </a:r>
                <a:endParaRPr lang="en-GB" b="1"/>
              </a:p>
            </p:txBody>
          </p:sp>
          <p:sp>
            <p:nvSpPr>
              <p:cNvPr id="29" name="Text Box 21">
                <a:extLst>
                  <a:ext uri="{FF2B5EF4-FFF2-40B4-BE49-F238E27FC236}">
                    <a16:creationId xmlns:a16="http://schemas.microsoft.com/office/drawing/2014/main" id="{F3BF1964-CB4F-4AFE-9A0E-A51AAC47FD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0" y="326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S</a:t>
                </a:r>
                <a:r>
                  <a:rPr lang="en-GB" b="1" baseline="-25000"/>
                  <a:t>2</a:t>
                </a:r>
                <a:endParaRPr lang="en-GB" b="1"/>
              </a:p>
            </p:txBody>
          </p:sp>
          <p:sp>
            <p:nvSpPr>
              <p:cNvPr id="30" name="Text Box 22">
                <a:extLst>
                  <a:ext uri="{FF2B5EF4-FFF2-40B4-BE49-F238E27FC236}">
                    <a16:creationId xmlns:a16="http://schemas.microsoft.com/office/drawing/2014/main" id="{8B377D37-353E-438B-A1AF-EB477871DC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326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S</a:t>
                </a:r>
                <a:r>
                  <a:rPr lang="en-GB" b="1" baseline="-25000"/>
                  <a:t>1</a:t>
                </a:r>
                <a:endParaRPr lang="en-GB" b="1"/>
              </a:p>
            </p:txBody>
          </p:sp>
          <p:sp>
            <p:nvSpPr>
              <p:cNvPr id="31" name="Line 23">
                <a:extLst>
                  <a:ext uri="{FF2B5EF4-FFF2-40B4-BE49-F238E27FC236}">
                    <a16:creationId xmlns:a16="http://schemas.microsoft.com/office/drawing/2014/main" id="{9D3CFB0E-6D7F-4784-9BC7-DBD749973F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736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24">
                <a:extLst>
                  <a:ext uri="{FF2B5EF4-FFF2-40B4-BE49-F238E27FC236}">
                    <a16:creationId xmlns:a16="http://schemas.microsoft.com/office/drawing/2014/main" id="{95AEAF57-6849-4580-AEB2-319EDB0381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928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25">
                <a:extLst>
                  <a:ext uri="{FF2B5EF4-FFF2-40B4-BE49-F238E27FC236}">
                    <a16:creationId xmlns:a16="http://schemas.microsoft.com/office/drawing/2014/main" id="{E39DB98A-CE95-4585-9D45-482031F092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120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26">
                <a:extLst>
                  <a:ext uri="{FF2B5EF4-FFF2-40B4-BE49-F238E27FC236}">
                    <a16:creationId xmlns:a16="http://schemas.microsoft.com/office/drawing/2014/main" id="{B20E88A5-F945-4B9D-BC64-770B3924DB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312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27">
                <a:extLst>
                  <a:ext uri="{FF2B5EF4-FFF2-40B4-BE49-F238E27FC236}">
                    <a16:creationId xmlns:a16="http://schemas.microsoft.com/office/drawing/2014/main" id="{124B581E-A49D-4CFB-9C01-AE37E7948D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648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28">
                <a:extLst>
                  <a:ext uri="{FF2B5EF4-FFF2-40B4-BE49-F238E27FC236}">
                    <a16:creationId xmlns:a16="http://schemas.microsoft.com/office/drawing/2014/main" id="{FF5A3C45-9F06-4692-A9E1-7E0E5E6D07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840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Text Box 29">
                <a:extLst>
                  <a:ext uri="{FF2B5EF4-FFF2-40B4-BE49-F238E27FC236}">
                    <a16:creationId xmlns:a16="http://schemas.microsoft.com/office/drawing/2014/main" id="{F1A592BB-9162-4C59-AA63-CBC7A52A4C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8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Y</a:t>
                </a:r>
                <a:r>
                  <a:rPr lang="en-GB" b="1" baseline="-25000"/>
                  <a:t>2</a:t>
                </a:r>
                <a:endParaRPr lang="en-GB" b="1"/>
              </a:p>
            </p:txBody>
          </p:sp>
          <p:sp>
            <p:nvSpPr>
              <p:cNvPr id="38" name="Text Box 30">
                <a:extLst>
                  <a:ext uri="{FF2B5EF4-FFF2-40B4-BE49-F238E27FC236}">
                    <a16:creationId xmlns:a16="http://schemas.microsoft.com/office/drawing/2014/main" id="{DB1B551E-3D5E-4FA6-AE7A-36E0610FEE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Y</a:t>
                </a:r>
                <a:r>
                  <a:rPr lang="en-GB" b="1" baseline="-25000"/>
                  <a:t>1</a:t>
                </a:r>
                <a:endParaRPr lang="en-GB" b="1"/>
              </a:p>
            </p:txBody>
          </p:sp>
          <p:sp>
            <p:nvSpPr>
              <p:cNvPr id="39" name="Line 31">
                <a:extLst>
                  <a:ext uri="{FF2B5EF4-FFF2-40B4-BE49-F238E27FC236}">
                    <a16:creationId xmlns:a16="http://schemas.microsoft.com/office/drawing/2014/main" id="{EA09E2B2-F116-48D8-8ABB-794B794F5A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208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2">
                <a:extLst>
                  <a:ext uri="{FF2B5EF4-FFF2-40B4-BE49-F238E27FC236}">
                    <a16:creationId xmlns:a16="http://schemas.microsoft.com/office/drawing/2014/main" id="{2345C7A1-76FC-46FA-A630-B3E145190E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400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Text Box 33">
                <a:extLst>
                  <a:ext uri="{FF2B5EF4-FFF2-40B4-BE49-F238E27FC236}">
                    <a16:creationId xmlns:a16="http://schemas.microsoft.com/office/drawing/2014/main" id="{2EDE7BD1-0A10-4504-870D-411C15EABB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X</a:t>
                </a:r>
                <a:r>
                  <a:rPr lang="en-GB" b="1" baseline="-25000"/>
                  <a:t>4</a:t>
                </a:r>
                <a:endParaRPr lang="en-GB" b="1"/>
              </a:p>
            </p:txBody>
          </p:sp>
          <p:sp>
            <p:nvSpPr>
              <p:cNvPr id="42" name="Text Box 34">
                <a:extLst>
                  <a:ext uri="{FF2B5EF4-FFF2-40B4-BE49-F238E27FC236}">
                    <a16:creationId xmlns:a16="http://schemas.microsoft.com/office/drawing/2014/main" id="{2EDE505F-A990-481B-A1F0-2B92A5A428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X</a:t>
                </a:r>
                <a:r>
                  <a:rPr lang="en-GB" b="1" baseline="-25000"/>
                  <a:t>3</a:t>
                </a:r>
                <a:endParaRPr lang="en-GB" b="1"/>
              </a:p>
            </p:txBody>
          </p:sp>
        </p:grpSp>
        <p:sp>
          <p:nvSpPr>
            <p:cNvPr id="11" name="Text Box 35">
              <a:extLst>
                <a:ext uri="{FF2B5EF4-FFF2-40B4-BE49-F238E27FC236}">
                  <a16:creationId xmlns:a16="http://schemas.microsoft.com/office/drawing/2014/main" id="{6F94D5FE-F11E-4313-9135-6151B1DA72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2640"/>
              <a:ext cx="158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Black-box view of 4-bit parallel adder</a:t>
              </a:r>
            </a:p>
          </p:txBody>
        </p:sp>
      </p:grpSp>
      <p:sp>
        <p:nvSpPr>
          <p:cNvPr id="43" name="Rectangle 37">
            <a:extLst>
              <a:ext uri="{FF2B5EF4-FFF2-40B4-BE49-F238E27FC236}">
                <a16:creationId xmlns:a16="http://schemas.microsoft.com/office/drawing/2014/main" id="{E49E08C6-7134-4CAD-BF3B-35AF632D5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105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5-bit result is sufficient because the largest result is:</a:t>
            </a:r>
            <a:br>
              <a:rPr lang="en-US" sz="2400" dirty="0"/>
            </a:br>
            <a:r>
              <a:rPr lang="en-US" sz="2400" dirty="0"/>
              <a:t>	1111</a:t>
            </a:r>
            <a:r>
              <a:rPr lang="en-US" sz="2400" baseline="-25000" dirty="0"/>
              <a:t>2</a:t>
            </a:r>
            <a:r>
              <a:rPr lang="en-US" sz="2400" dirty="0"/>
              <a:t> + 1111</a:t>
            </a:r>
            <a:r>
              <a:rPr lang="en-US" sz="2400" baseline="-25000" dirty="0"/>
              <a:t>2</a:t>
            </a:r>
            <a:r>
              <a:rPr lang="en-US" sz="2400" dirty="0"/>
              <a:t> + 1</a:t>
            </a:r>
            <a:r>
              <a:rPr lang="en-US" sz="2400" baseline="-25000" dirty="0"/>
              <a:t>2</a:t>
            </a:r>
            <a:r>
              <a:rPr lang="en-US" sz="2400" dirty="0"/>
              <a:t> = 11111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</a:p>
        </p:txBody>
      </p:sp>
      <p:sp>
        <p:nvSpPr>
          <p:cNvPr id="46" name="Footer Placeholder 5">
            <a:extLst>
              <a:ext uri="{FF2B5EF4-FFF2-40B4-BE49-F238E27FC236}">
                <a16:creationId xmlns:a16="http://schemas.microsoft.com/office/drawing/2014/main" id="{2A2E42FC-344B-4B9A-9278-F4B9A820F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47" name="[Date Placeholder 3]">
            <a:extLst>
              <a:ext uri="{FF2B5EF4-FFF2-40B4-BE49-F238E27FC236}">
                <a16:creationId xmlns:a16="http://schemas.microsoft.com/office/drawing/2014/main" id="{25498B6C-AF6D-4C30-B21A-DFE45A9EB2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48" name="Slide Number Placeholder 6">
            <a:extLst>
              <a:ext uri="{FF2B5EF4-FFF2-40B4-BE49-F238E27FC236}">
                <a16:creationId xmlns:a16="http://schemas.microsoft.com/office/drawing/2014/main" id="{4278DEE9-7AFF-4FA7-B650-7D0F66BC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317217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4-bit Parallel Adder (2/4)</a:t>
            </a: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74CECEFC-92E8-495A-A14E-18D92A0331A0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65690"/>
            <a:ext cx="7848600" cy="1306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SSI design (gate-level design) technique should not be used here.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Truth table for 9 inputs is too big: 2</a:t>
            </a:r>
            <a:r>
              <a:rPr lang="en-US" baseline="30000" dirty="0"/>
              <a:t>9</a:t>
            </a:r>
            <a:r>
              <a:rPr lang="en-US" dirty="0"/>
              <a:t> = 512 rows!</a:t>
            </a:r>
          </a:p>
        </p:txBody>
      </p:sp>
      <p:sp>
        <p:nvSpPr>
          <p:cNvPr id="45" name="Rectangle 37">
            <a:extLst>
              <a:ext uri="{FF2B5EF4-FFF2-40B4-BE49-F238E27FC236}">
                <a16:creationId xmlns:a16="http://schemas.microsoft.com/office/drawing/2014/main" id="{704BE7CB-BCAB-4B1B-997E-C1D8C03B3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592311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Simplification becomes too complicated!</a:t>
            </a:r>
          </a:p>
        </p:txBody>
      </p:sp>
      <p:graphicFrame>
        <p:nvGraphicFramePr>
          <p:cNvPr id="46" name="Group 138">
            <a:extLst>
              <a:ext uri="{FF2B5EF4-FFF2-40B4-BE49-F238E27FC236}">
                <a16:creationId xmlns:a16="http://schemas.microsoft.com/office/drawing/2014/main" id="{E175CEB9-26A2-453E-B273-331F7A361DF2}"/>
              </a:ext>
            </a:extLst>
          </p:cNvPr>
          <p:cNvGraphicFramePr>
            <a:graphicFrameLocks/>
          </p:cNvGraphicFramePr>
          <p:nvPr/>
        </p:nvGraphicFramePr>
        <p:xfrm>
          <a:off x="3962400" y="2669121"/>
          <a:ext cx="4344365" cy="2683369"/>
        </p:xfrm>
        <a:graphic>
          <a:graphicData uri="http://schemas.openxmlformats.org/drawingml/2006/table">
            <a:tbl>
              <a:tblPr/>
              <a:tblGrid>
                <a:gridCol w="1147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9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0 1 0 1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1 1 0 1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0 0 1 1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1 1 1 1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1 1 1 1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1 1 1 1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FEFFF594-A4A1-454B-8C69-9E410B603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10" name="[Date Placeholder 3]">
            <a:extLst>
              <a:ext uri="{FF2B5EF4-FFF2-40B4-BE49-F238E27FC236}">
                <a16:creationId xmlns:a16="http://schemas.microsoft.com/office/drawing/2014/main" id="{8FF0B2E1-139D-454D-AF15-16602EC680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DA24F616-DF1F-471F-9C66-0C1B8764D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83076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4-bit Parallel Adder (3/4)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5728CD92-CF55-4D12-A619-66D3920D039F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447800"/>
            <a:ext cx="80772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Alternative design possible.</a:t>
            </a:r>
          </a:p>
          <a:p>
            <a:pPr marL="265113" indent="-265113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Addition formula for each pair of bits (with carry in),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800000"/>
                </a:solidFill>
              </a:rPr>
              <a:t>C</a:t>
            </a:r>
            <a:r>
              <a:rPr lang="en-US" baseline="-25000" dirty="0">
                <a:solidFill>
                  <a:srgbClr val="800000"/>
                </a:solidFill>
              </a:rPr>
              <a:t>i+1</a:t>
            </a:r>
            <a:r>
              <a:rPr lang="en-US" dirty="0">
                <a:solidFill>
                  <a:srgbClr val="800000"/>
                </a:solidFill>
              </a:rPr>
              <a:t>S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= X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+ Y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+ C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br>
              <a:rPr lang="en-US" dirty="0">
                <a:solidFill>
                  <a:srgbClr val="800000"/>
                </a:solidFill>
              </a:rPr>
            </a:br>
            <a:br>
              <a:rPr lang="en-US" dirty="0"/>
            </a:br>
            <a:r>
              <a:rPr lang="en-US" dirty="0"/>
              <a:t>has the same function as a full adder:</a:t>
            </a:r>
            <a:br>
              <a:rPr lang="en-US" dirty="0"/>
            </a:br>
            <a:r>
              <a:rPr lang="en-US" dirty="0">
                <a:solidFill>
                  <a:srgbClr val="800000"/>
                </a:solidFill>
              </a:rPr>
              <a:t>	C</a:t>
            </a:r>
            <a:r>
              <a:rPr lang="en-US" baseline="-25000" dirty="0">
                <a:solidFill>
                  <a:srgbClr val="800000"/>
                </a:solidFill>
              </a:rPr>
              <a:t>i+1</a:t>
            </a:r>
            <a:r>
              <a:rPr lang="en-US" dirty="0">
                <a:solidFill>
                  <a:srgbClr val="800000"/>
                </a:solidFill>
              </a:rPr>
              <a:t> = X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Y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+ (X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</a:t>
            </a:r>
            <a:r>
              <a:rPr lang="en-US" dirty="0">
                <a:solidFill>
                  <a:srgbClr val="800000"/>
                </a:solidFill>
              </a:rPr>
              <a:t>Y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)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br>
              <a:rPr lang="en-US" dirty="0">
                <a:solidFill>
                  <a:srgbClr val="800000"/>
                </a:solidFill>
              </a:rPr>
            </a:br>
            <a:r>
              <a:rPr lang="en-US" dirty="0">
                <a:solidFill>
                  <a:srgbClr val="800000"/>
                </a:solidFill>
              </a:rPr>
              <a:t>  	S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= X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</a:t>
            </a:r>
            <a:r>
              <a:rPr lang="en-US" dirty="0">
                <a:solidFill>
                  <a:srgbClr val="800000"/>
                </a:solidFill>
              </a:rPr>
              <a:t> Y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</a:t>
            </a:r>
            <a:r>
              <a:rPr lang="en-US" dirty="0">
                <a:solidFill>
                  <a:srgbClr val="800000"/>
                </a:solidFill>
              </a:rPr>
              <a:t> C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E2DEDB-F790-4EC3-8AB0-20452DC6EA68}"/>
              </a:ext>
            </a:extLst>
          </p:cNvPr>
          <p:cNvSpPr txBox="1"/>
          <p:nvPr/>
        </p:nvSpPr>
        <p:spPr>
          <a:xfrm>
            <a:off x="6629400" y="3962400"/>
            <a:ext cx="350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/>
              <a:t>C =</a:t>
            </a:r>
          </a:p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/>
              <a:t>X = 		1	0	1	0</a:t>
            </a:r>
          </a:p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/>
              <a:t>Y = 		1	1	1	1</a:t>
            </a:r>
          </a:p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/>
              <a:t>X + Y = </a:t>
            </a:r>
            <a:endParaRPr lang="en-SG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899AAA-831F-4253-AC0C-6DCF7B36829D}"/>
              </a:ext>
            </a:extLst>
          </p:cNvPr>
          <p:cNvSpPr txBox="1"/>
          <p:nvPr/>
        </p:nvSpPr>
        <p:spPr>
          <a:xfrm>
            <a:off x="8561294" y="50292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0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3C24F7-A309-4889-96D3-52091B92E016}"/>
              </a:ext>
            </a:extLst>
          </p:cNvPr>
          <p:cNvSpPr txBox="1"/>
          <p:nvPr/>
        </p:nvSpPr>
        <p:spPr>
          <a:xfrm>
            <a:off x="8305800" y="39624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006600"/>
                </a:solidFill>
              </a:rPr>
              <a:t>1</a:t>
            </a:r>
            <a:endParaRPr lang="en-SG" sz="2400" dirty="0">
              <a:solidFill>
                <a:srgbClr val="0066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22C8FE-A9AB-417D-B57B-8CFD5E5E9030}"/>
              </a:ext>
            </a:extLst>
          </p:cNvPr>
          <p:cNvSpPr txBox="1"/>
          <p:nvPr/>
        </p:nvSpPr>
        <p:spPr>
          <a:xfrm>
            <a:off x="8839200" y="50292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1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6C1948-3DF0-412B-B9A0-A942E2E5D783}"/>
              </a:ext>
            </a:extLst>
          </p:cNvPr>
          <p:cNvSpPr txBox="1"/>
          <p:nvPr/>
        </p:nvSpPr>
        <p:spPr>
          <a:xfrm>
            <a:off x="8305800" y="50292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0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865CB3-A833-4157-8090-EAEBEFFBFC3A}"/>
              </a:ext>
            </a:extLst>
          </p:cNvPr>
          <p:cNvSpPr txBox="1"/>
          <p:nvPr/>
        </p:nvSpPr>
        <p:spPr>
          <a:xfrm>
            <a:off x="7848600" y="50292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1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BA1B33-311E-4C50-A822-C85759CDFE96}"/>
              </a:ext>
            </a:extLst>
          </p:cNvPr>
          <p:cNvSpPr txBox="1"/>
          <p:nvPr/>
        </p:nvSpPr>
        <p:spPr>
          <a:xfrm>
            <a:off x="8077200" y="50292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1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6126B8-899B-4BFB-AADF-D250796A654F}"/>
              </a:ext>
            </a:extLst>
          </p:cNvPr>
          <p:cNvSpPr txBox="1"/>
          <p:nvPr/>
        </p:nvSpPr>
        <p:spPr>
          <a:xfrm>
            <a:off x="8610600" y="39624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006600"/>
                </a:solidFill>
              </a:rPr>
              <a:t>0</a:t>
            </a:r>
            <a:endParaRPr lang="en-SG" sz="2400" dirty="0">
              <a:solidFill>
                <a:srgbClr val="0066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C99426-8D33-4F35-9082-2DF1E2FCE69D}"/>
              </a:ext>
            </a:extLst>
          </p:cNvPr>
          <p:cNvSpPr txBox="1"/>
          <p:nvPr/>
        </p:nvSpPr>
        <p:spPr>
          <a:xfrm>
            <a:off x="8839200" y="39624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006600"/>
                </a:solidFill>
              </a:rPr>
              <a:t>0</a:t>
            </a:r>
            <a:endParaRPr lang="en-SG" sz="2400" dirty="0">
              <a:solidFill>
                <a:srgbClr val="0066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7E07BBB-850A-41DC-AB18-B865125A382B}"/>
              </a:ext>
            </a:extLst>
          </p:cNvPr>
          <p:cNvSpPr txBox="1"/>
          <p:nvPr/>
        </p:nvSpPr>
        <p:spPr>
          <a:xfrm>
            <a:off x="8077200" y="39624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006600"/>
                </a:solidFill>
              </a:rPr>
              <a:t>1</a:t>
            </a:r>
            <a:endParaRPr lang="en-SG" sz="2400" dirty="0">
              <a:solidFill>
                <a:srgbClr val="006600"/>
              </a:solidFill>
            </a:endParaRPr>
          </a:p>
        </p:txBody>
      </p:sp>
      <p:sp>
        <p:nvSpPr>
          <p:cNvPr id="23" name="Footer Placeholder 5">
            <a:extLst>
              <a:ext uri="{FF2B5EF4-FFF2-40B4-BE49-F238E27FC236}">
                <a16:creationId xmlns:a16="http://schemas.microsoft.com/office/drawing/2014/main" id="{5774EA12-5B4D-4132-A594-17DB3CA0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24" name="[Date Placeholder 3]">
            <a:extLst>
              <a:ext uri="{FF2B5EF4-FFF2-40B4-BE49-F238E27FC236}">
                <a16:creationId xmlns:a16="http://schemas.microsoft.com/office/drawing/2014/main" id="{EEDCDEE7-6B41-4AF0-BDFD-EED3CE02DD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25" name="Slide Number Placeholder 6">
            <a:extLst>
              <a:ext uri="{FF2B5EF4-FFF2-40B4-BE49-F238E27FC236}">
                <a16:creationId xmlns:a16="http://schemas.microsoft.com/office/drawing/2014/main" id="{457CA7D5-69D5-4854-A4EA-82B814C74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114100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4-bit Parallel Adder (4/4)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DEB1FE78-04A0-48BC-A866-D6CCA8AE67AE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447801"/>
            <a:ext cx="8077200" cy="577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Cascading 4 full adders via their carries, we get: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22" name="Group 67">
            <a:extLst>
              <a:ext uri="{FF2B5EF4-FFF2-40B4-BE49-F238E27FC236}">
                <a16:creationId xmlns:a16="http://schemas.microsoft.com/office/drawing/2014/main" id="{B368CEEE-2C52-4E80-8726-7434992A80E8}"/>
              </a:ext>
            </a:extLst>
          </p:cNvPr>
          <p:cNvGrpSpPr>
            <a:grpSpLocks/>
          </p:cNvGrpSpPr>
          <p:nvPr/>
        </p:nvGrpSpPr>
        <p:grpSpPr bwMode="auto">
          <a:xfrm>
            <a:off x="2133601" y="1949451"/>
            <a:ext cx="7635875" cy="2881313"/>
            <a:chOff x="912" y="1296"/>
            <a:chExt cx="4810" cy="1815"/>
          </a:xfrm>
        </p:grpSpPr>
        <p:grpSp>
          <p:nvGrpSpPr>
            <p:cNvPr id="23" name="Group 4">
              <a:extLst>
                <a:ext uri="{FF2B5EF4-FFF2-40B4-BE49-F238E27FC236}">
                  <a16:creationId xmlns:a16="http://schemas.microsoft.com/office/drawing/2014/main" id="{8FAC2918-9E6E-4490-B309-F7F8068E2F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1296"/>
              <a:ext cx="4128" cy="1815"/>
              <a:chOff x="1248" y="1488"/>
              <a:chExt cx="4128" cy="1815"/>
            </a:xfrm>
          </p:grpSpPr>
          <p:sp>
            <p:nvSpPr>
              <p:cNvPr id="29" name="Text Box 5">
                <a:extLst>
                  <a:ext uri="{FF2B5EF4-FFF2-40B4-BE49-F238E27FC236}">
                    <a16:creationId xmlns:a16="http://schemas.microsoft.com/office/drawing/2014/main" id="{D437F114-B9C1-4AAF-B0DE-CA1FB97EF8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88" y="2256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C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1</a:t>
                </a:r>
                <a:endParaRPr lang="en-GB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0" name="Line 6">
                <a:extLst>
                  <a:ext uri="{FF2B5EF4-FFF2-40B4-BE49-F238E27FC236}">
                    <a16:creationId xmlns:a16="http://schemas.microsoft.com/office/drawing/2014/main" id="{E6AE189A-D91A-4A8B-9446-4CD17D5564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88" y="2400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7">
                <a:extLst>
                  <a:ext uri="{FF2B5EF4-FFF2-40B4-BE49-F238E27FC236}">
                    <a16:creationId xmlns:a16="http://schemas.microsoft.com/office/drawing/2014/main" id="{075707A9-A783-40FF-B018-DE4EA36CF4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097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Text Box 8">
                <a:extLst>
                  <a:ext uri="{FF2B5EF4-FFF2-40B4-BE49-F238E27FC236}">
                    <a16:creationId xmlns:a16="http://schemas.microsoft.com/office/drawing/2014/main" id="{F4702CB8-0621-485F-A1C0-BC50987B0E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8" y="1488"/>
                <a:ext cx="54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Y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1  </a:t>
                </a:r>
                <a:r>
                  <a:rPr lang="en-GB" b="1">
                    <a:solidFill>
                      <a:srgbClr val="0000FF"/>
                    </a:solidFill>
                  </a:rPr>
                  <a:t>X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1</a:t>
                </a:r>
                <a:endParaRPr lang="en-GB" b="1"/>
              </a:p>
            </p:txBody>
          </p:sp>
          <p:sp>
            <p:nvSpPr>
              <p:cNvPr id="33" name="Text Box 9">
                <a:extLst>
                  <a:ext uri="{FF2B5EF4-FFF2-40B4-BE49-F238E27FC236}">
                    <a16:creationId xmlns:a16="http://schemas.microsoft.com/office/drawing/2014/main" id="{1FBA99FB-DA9E-4742-A4AE-664D738D78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30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S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1</a:t>
                </a:r>
                <a:endParaRPr lang="en-GB" b="1"/>
              </a:p>
            </p:txBody>
          </p:sp>
          <p:sp>
            <p:nvSpPr>
              <p:cNvPr id="34" name="Rectangle 10">
                <a:extLst>
                  <a:ext uri="{FF2B5EF4-FFF2-40B4-BE49-F238E27FC236}">
                    <a16:creationId xmlns:a16="http://schemas.microsoft.com/office/drawing/2014/main" id="{5DA6D136-C4A3-4DD8-88B8-D58B23D578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2160"/>
                <a:ext cx="480" cy="4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35" name="Text Box 11">
                <a:extLst>
                  <a:ext uri="{FF2B5EF4-FFF2-40B4-BE49-F238E27FC236}">
                    <a16:creationId xmlns:a16="http://schemas.microsoft.com/office/drawing/2014/main" id="{06FD3922-24CE-4D38-A6F9-EF75AD57A0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87" y="2266"/>
                <a:ext cx="384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latin typeface="Times New Roman" pitchFamily="18" charset="0"/>
                  </a:rPr>
                  <a:t>FA</a:t>
                </a:r>
                <a:endParaRPr lang="en-GB" b="1"/>
              </a:p>
            </p:txBody>
          </p:sp>
          <p:sp>
            <p:nvSpPr>
              <p:cNvPr id="36" name="Text Box 12">
                <a:extLst>
                  <a:ext uri="{FF2B5EF4-FFF2-40B4-BE49-F238E27FC236}">
                    <a16:creationId xmlns:a16="http://schemas.microsoft.com/office/drawing/2014/main" id="{2C4B4878-54CD-46D1-AEF4-437A26365B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728"/>
                <a:ext cx="288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2</a:t>
                </a:r>
                <a:endParaRPr lang="en-GB" b="1"/>
              </a:p>
            </p:txBody>
          </p:sp>
          <p:sp>
            <p:nvSpPr>
              <p:cNvPr id="37" name="Line 13">
                <a:extLst>
                  <a:ext uri="{FF2B5EF4-FFF2-40B4-BE49-F238E27FC236}">
                    <a16:creationId xmlns:a16="http://schemas.microsoft.com/office/drawing/2014/main" id="{AE2AFD45-D232-4428-98EE-2E1D831140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368" y="2832"/>
                <a:ext cx="48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14">
                <a:extLst>
                  <a:ext uri="{FF2B5EF4-FFF2-40B4-BE49-F238E27FC236}">
                    <a16:creationId xmlns:a16="http://schemas.microsoft.com/office/drawing/2014/main" id="{236A1805-ACFE-4784-82DC-334CAEB2A8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241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15">
                <a:extLst>
                  <a:ext uri="{FF2B5EF4-FFF2-40B4-BE49-F238E27FC236}">
                    <a16:creationId xmlns:a16="http://schemas.microsoft.com/office/drawing/2014/main" id="{40DCFB02-E40E-41A8-88D9-9133733B56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505" y="2071"/>
                <a:ext cx="20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16">
                <a:extLst>
                  <a:ext uri="{FF2B5EF4-FFF2-40B4-BE49-F238E27FC236}">
                    <a16:creationId xmlns:a16="http://schemas.microsoft.com/office/drawing/2014/main" id="{4102E68C-E31A-448C-A9FE-07749F1B30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8" y="19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17">
                <a:extLst>
                  <a:ext uri="{FF2B5EF4-FFF2-40B4-BE49-F238E27FC236}">
                    <a16:creationId xmlns:a16="http://schemas.microsoft.com/office/drawing/2014/main" id="{7ED1BE00-0D38-438C-943B-72A4E58974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8" y="1968"/>
                <a:ext cx="0" cy="38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18">
                <a:extLst>
                  <a:ext uri="{FF2B5EF4-FFF2-40B4-BE49-F238E27FC236}">
                    <a16:creationId xmlns:a16="http://schemas.microsoft.com/office/drawing/2014/main" id="{BF5415D3-9B0E-4779-9CED-83647CBA3C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8" y="235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19">
                <a:extLst>
                  <a:ext uri="{FF2B5EF4-FFF2-40B4-BE49-F238E27FC236}">
                    <a16:creationId xmlns:a16="http://schemas.microsoft.com/office/drawing/2014/main" id="{82119EF0-2297-4FA7-B9FE-EF4715F910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329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Text Box 20">
                <a:extLst>
                  <a:ext uri="{FF2B5EF4-FFF2-40B4-BE49-F238E27FC236}">
                    <a16:creationId xmlns:a16="http://schemas.microsoft.com/office/drawing/2014/main" id="{6530A402-55B0-4265-A4BC-0F1538B46D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8" y="230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C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5</a:t>
                </a:r>
                <a:endParaRPr lang="en-GB" b="1"/>
              </a:p>
            </p:txBody>
          </p:sp>
          <p:sp>
            <p:nvSpPr>
              <p:cNvPr id="45" name="Text Box 21">
                <a:extLst>
                  <a:ext uri="{FF2B5EF4-FFF2-40B4-BE49-F238E27FC236}">
                    <a16:creationId xmlns:a16="http://schemas.microsoft.com/office/drawing/2014/main" id="{97A7B2D5-5D2A-4878-BB41-035FCDC6E3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" y="1488"/>
                <a:ext cx="54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Y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2  </a:t>
                </a:r>
                <a:r>
                  <a:rPr lang="en-GB" b="1">
                    <a:solidFill>
                      <a:srgbClr val="0000FF"/>
                    </a:solidFill>
                  </a:rPr>
                  <a:t>X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2</a:t>
                </a:r>
                <a:endParaRPr lang="en-GB" b="1"/>
              </a:p>
            </p:txBody>
          </p:sp>
          <p:sp>
            <p:nvSpPr>
              <p:cNvPr id="46" name="Text Box 22">
                <a:extLst>
                  <a:ext uri="{FF2B5EF4-FFF2-40B4-BE49-F238E27FC236}">
                    <a16:creationId xmlns:a16="http://schemas.microsoft.com/office/drawing/2014/main" id="{E3444587-B2F1-4310-ABD3-8719D6F2AB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30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S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2</a:t>
                </a:r>
                <a:endParaRPr lang="en-GB" b="1"/>
              </a:p>
            </p:txBody>
          </p:sp>
          <p:sp>
            <p:nvSpPr>
              <p:cNvPr id="47" name="Rectangle 23">
                <a:extLst>
                  <a:ext uri="{FF2B5EF4-FFF2-40B4-BE49-F238E27FC236}">
                    <a16:creationId xmlns:a16="http://schemas.microsoft.com/office/drawing/2014/main" id="{19D276B6-9123-466E-91EC-746C81E57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2160"/>
                <a:ext cx="480" cy="4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48" name="Text Box 24">
                <a:extLst>
                  <a:ext uri="{FF2B5EF4-FFF2-40B4-BE49-F238E27FC236}">
                    <a16:creationId xmlns:a16="http://schemas.microsoft.com/office/drawing/2014/main" id="{B61E0449-C725-4503-B02E-2AE8744C53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19" y="2266"/>
                <a:ext cx="384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latin typeface="Times New Roman" pitchFamily="18" charset="0"/>
                  </a:rPr>
                  <a:t>FA</a:t>
                </a:r>
                <a:endParaRPr lang="en-GB" b="1"/>
              </a:p>
            </p:txBody>
          </p:sp>
          <p:sp>
            <p:nvSpPr>
              <p:cNvPr id="49" name="Line 25">
                <a:extLst>
                  <a:ext uri="{FF2B5EF4-FFF2-40B4-BE49-F238E27FC236}">
                    <a16:creationId xmlns:a16="http://schemas.microsoft.com/office/drawing/2014/main" id="{A401C9C1-91C6-4E9E-8920-B63EF5F1A5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600" y="2832"/>
                <a:ext cx="48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26">
                <a:extLst>
                  <a:ext uri="{FF2B5EF4-FFF2-40B4-BE49-F238E27FC236}">
                    <a16:creationId xmlns:a16="http://schemas.microsoft.com/office/drawing/2014/main" id="{C7D26C11-1A1C-482B-9A01-33C1618A0C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473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27">
                <a:extLst>
                  <a:ext uri="{FF2B5EF4-FFF2-40B4-BE49-F238E27FC236}">
                    <a16:creationId xmlns:a16="http://schemas.microsoft.com/office/drawing/2014/main" id="{7D5F6FA6-9670-4F43-B95E-8BB815EA8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737" y="2071"/>
                <a:ext cx="20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28">
                <a:extLst>
                  <a:ext uri="{FF2B5EF4-FFF2-40B4-BE49-F238E27FC236}">
                    <a16:creationId xmlns:a16="http://schemas.microsoft.com/office/drawing/2014/main" id="{6CFE5004-A9C5-496A-96D6-94AB62DE33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0" y="19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29">
                <a:extLst>
                  <a:ext uri="{FF2B5EF4-FFF2-40B4-BE49-F238E27FC236}">
                    <a16:creationId xmlns:a16="http://schemas.microsoft.com/office/drawing/2014/main" id="{000ECED9-0CF5-4514-BF26-34EEA3FD78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0" y="1968"/>
                <a:ext cx="0" cy="81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30">
                <a:extLst>
                  <a:ext uri="{FF2B5EF4-FFF2-40B4-BE49-F238E27FC236}">
                    <a16:creationId xmlns:a16="http://schemas.microsoft.com/office/drawing/2014/main" id="{71712ED7-B920-4F7C-8AA5-6158E29945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0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31">
                <a:extLst>
                  <a:ext uri="{FF2B5EF4-FFF2-40B4-BE49-F238E27FC236}">
                    <a16:creationId xmlns:a16="http://schemas.microsoft.com/office/drawing/2014/main" id="{F3B53AD4-8E19-4158-B8CD-FC818BAF4C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Text Box 32">
                <a:extLst>
                  <a:ext uri="{FF2B5EF4-FFF2-40B4-BE49-F238E27FC236}">
                    <a16:creationId xmlns:a16="http://schemas.microsoft.com/office/drawing/2014/main" id="{DA723326-9208-440B-8C63-8E0AACD131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0" y="1728"/>
                <a:ext cx="288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3</a:t>
                </a:r>
                <a:endParaRPr lang="en-GB" b="1"/>
              </a:p>
            </p:txBody>
          </p:sp>
          <p:sp>
            <p:nvSpPr>
              <p:cNvPr id="57" name="Line 33">
                <a:extLst>
                  <a:ext uri="{FF2B5EF4-FFF2-40B4-BE49-F238E27FC236}">
                    <a16:creationId xmlns:a16="http://schemas.microsoft.com/office/drawing/2014/main" id="{D43A0AE6-12BF-48F7-88CB-18B4AEE806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561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34">
                <a:extLst>
                  <a:ext uri="{FF2B5EF4-FFF2-40B4-BE49-F238E27FC236}">
                    <a16:creationId xmlns:a16="http://schemas.microsoft.com/office/drawing/2014/main" id="{DC071466-BBE0-4A37-86EF-E7770FF200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92" y="1488"/>
                <a:ext cx="54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Y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3  </a:t>
                </a:r>
                <a:r>
                  <a:rPr lang="en-GB" b="1">
                    <a:solidFill>
                      <a:srgbClr val="0000FF"/>
                    </a:solidFill>
                  </a:rPr>
                  <a:t>X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3</a:t>
                </a:r>
                <a:endParaRPr lang="en-GB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59" name="Text Box 35">
                <a:extLst>
                  <a:ext uri="{FF2B5EF4-FFF2-40B4-BE49-F238E27FC236}">
                    <a16:creationId xmlns:a16="http://schemas.microsoft.com/office/drawing/2014/main" id="{E092D72B-D797-4C0F-9C14-2BA0CFB61C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8" y="30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S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3</a:t>
                </a:r>
                <a:endParaRPr lang="en-GB" b="1"/>
              </a:p>
            </p:txBody>
          </p:sp>
          <p:sp>
            <p:nvSpPr>
              <p:cNvPr id="60" name="Rectangle 36">
                <a:extLst>
                  <a:ext uri="{FF2B5EF4-FFF2-40B4-BE49-F238E27FC236}">
                    <a16:creationId xmlns:a16="http://schemas.microsoft.com/office/drawing/2014/main" id="{CB9904F6-653C-48F0-8873-219B0FC29A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480" cy="4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61" name="Text Box 37">
                <a:extLst>
                  <a:ext uri="{FF2B5EF4-FFF2-40B4-BE49-F238E27FC236}">
                    <a16:creationId xmlns:a16="http://schemas.microsoft.com/office/drawing/2014/main" id="{811F3B82-2A3F-4304-B6A5-A4E8F5E5DC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51" y="2266"/>
                <a:ext cx="384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latin typeface="Times New Roman" pitchFamily="18" charset="0"/>
                  </a:rPr>
                  <a:t>FA</a:t>
                </a:r>
                <a:endParaRPr lang="en-GB" b="1"/>
              </a:p>
            </p:txBody>
          </p:sp>
          <p:sp>
            <p:nvSpPr>
              <p:cNvPr id="62" name="Line 38">
                <a:extLst>
                  <a:ext uri="{FF2B5EF4-FFF2-40B4-BE49-F238E27FC236}">
                    <a16:creationId xmlns:a16="http://schemas.microsoft.com/office/drawing/2014/main" id="{8CC3A50A-C1B3-44FA-81C6-77C5384B72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832" y="2832"/>
                <a:ext cx="48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39">
                <a:extLst>
                  <a:ext uri="{FF2B5EF4-FFF2-40B4-BE49-F238E27FC236}">
                    <a16:creationId xmlns:a16="http://schemas.microsoft.com/office/drawing/2014/main" id="{20D1B31F-4991-4F70-8E64-EF5CE8FA5F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705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40">
                <a:extLst>
                  <a:ext uri="{FF2B5EF4-FFF2-40B4-BE49-F238E27FC236}">
                    <a16:creationId xmlns:a16="http://schemas.microsoft.com/office/drawing/2014/main" id="{00D40FA3-7EA0-4E38-9879-1312BB6376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969" y="2071"/>
                <a:ext cx="20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41">
                <a:extLst>
                  <a:ext uri="{FF2B5EF4-FFF2-40B4-BE49-F238E27FC236}">
                    <a16:creationId xmlns:a16="http://schemas.microsoft.com/office/drawing/2014/main" id="{DA6111AB-8B9E-4718-977C-7A7EED6D6C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2" y="19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42">
                <a:extLst>
                  <a:ext uri="{FF2B5EF4-FFF2-40B4-BE49-F238E27FC236}">
                    <a16:creationId xmlns:a16="http://schemas.microsoft.com/office/drawing/2014/main" id="{A139A238-67EC-485F-9026-BDD26254E3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1968"/>
                <a:ext cx="0" cy="81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43">
                <a:extLst>
                  <a:ext uri="{FF2B5EF4-FFF2-40B4-BE49-F238E27FC236}">
                    <a16:creationId xmlns:a16="http://schemas.microsoft.com/office/drawing/2014/main" id="{BF3EA6F0-55DE-4A72-A46A-8DB87A4874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44">
                <a:extLst>
                  <a:ext uri="{FF2B5EF4-FFF2-40B4-BE49-F238E27FC236}">
                    <a16:creationId xmlns:a16="http://schemas.microsoft.com/office/drawing/2014/main" id="{FC397159-D70A-4046-99BC-58C3CC6E4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2" y="2592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Text Box 45">
                <a:extLst>
                  <a:ext uri="{FF2B5EF4-FFF2-40B4-BE49-F238E27FC236}">
                    <a16:creationId xmlns:a16="http://schemas.microsoft.com/office/drawing/2014/main" id="{3CB63C13-04F7-46B1-A7DF-6797621494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1728"/>
                <a:ext cx="288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4</a:t>
                </a:r>
                <a:endParaRPr lang="en-GB" b="1"/>
              </a:p>
            </p:txBody>
          </p:sp>
          <p:sp>
            <p:nvSpPr>
              <p:cNvPr id="70" name="Line 46">
                <a:extLst>
                  <a:ext uri="{FF2B5EF4-FFF2-40B4-BE49-F238E27FC236}">
                    <a16:creationId xmlns:a16="http://schemas.microsoft.com/office/drawing/2014/main" id="{89C91C12-8509-4250-AC8B-B4E0767A1A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793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Text Box 47">
                <a:extLst>
                  <a:ext uri="{FF2B5EF4-FFF2-40B4-BE49-F238E27FC236}">
                    <a16:creationId xmlns:a16="http://schemas.microsoft.com/office/drawing/2014/main" id="{AAC90CE4-D477-405C-B988-7CB2CC1C17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4" y="1488"/>
                <a:ext cx="54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Y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4  </a:t>
                </a:r>
                <a:r>
                  <a:rPr lang="en-GB" b="1">
                    <a:solidFill>
                      <a:srgbClr val="0000FF"/>
                    </a:solidFill>
                  </a:rPr>
                  <a:t>X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4</a:t>
                </a:r>
                <a:endParaRPr lang="en-GB" b="1"/>
              </a:p>
            </p:txBody>
          </p:sp>
          <p:sp>
            <p:nvSpPr>
              <p:cNvPr id="72" name="Text Box 48">
                <a:extLst>
                  <a:ext uri="{FF2B5EF4-FFF2-40B4-BE49-F238E27FC236}">
                    <a16:creationId xmlns:a16="http://schemas.microsoft.com/office/drawing/2014/main" id="{A426C745-2AB8-4423-AA0A-03F51DC78D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30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S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4</a:t>
                </a:r>
                <a:endParaRPr lang="en-GB" b="1"/>
              </a:p>
            </p:txBody>
          </p:sp>
          <p:sp>
            <p:nvSpPr>
              <p:cNvPr id="73" name="Rectangle 49">
                <a:extLst>
                  <a:ext uri="{FF2B5EF4-FFF2-40B4-BE49-F238E27FC236}">
                    <a16:creationId xmlns:a16="http://schemas.microsoft.com/office/drawing/2014/main" id="{4E633193-4AC1-4D29-9E5E-82E2DF1F7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2160"/>
                <a:ext cx="480" cy="4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74" name="Text Box 50">
                <a:extLst>
                  <a:ext uri="{FF2B5EF4-FFF2-40B4-BE49-F238E27FC236}">
                    <a16:creationId xmlns:a16="http://schemas.microsoft.com/office/drawing/2014/main" id="{FD4CBD3D-6953-49E7-BADC-AFA1FC4989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3" y="2266"/>
                <a:ext cx="384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latin typeface="Times New Roman" pitchFamily="18" charset="0"/>
                  </a:rPr>
                  <a:t>FA</a:t>
                </a:r>
                <a:endParaRPr lang="en-GB" b="1"/>
              </a:p>
            </p:txBody>
          </p:sp>
          <p:sp>
            <p:nvSpPr>
              <p:cNvPr id="75" name="Line 51">
                <a:extLst>
                  <a:ext uri="{FF2B5EF4-FFF2-40B4-BE49-F238E27FC236}">
                    <a16:creationId xmlns:a16="http://schemas.microsoft.com/office/drawing/2014/main" id="{0D24A394-7E47-4C78-B496-C9F933476F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064" y="2832"/>
                <a:ext cx="48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52">
                <a:extLst>
                  <a:ext uri="{FF2B5EF4-FFF2-40B4-BE49-F238E27FC236}">
                    <a16:creationId xmlns:a16="http://schemas.microsoft.com/office/drawing/2014/main" id="{59CB017E-57EB-4312-A9DF-300A5D3CB0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937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53">
                <a:extLst>
                  <a:ext uri="{FF2B5EF4-FFF2-40B4-BE49-F238E27FC236}">
                    <a16:creationId xmlns:a16="http://schemas.microsoft.com/office/drawing/2014/main" id="{8227991E-9E10-4C4F-AAA0-3E94995323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201" y="2071"/>
                <a:ext cx="20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54">
                <a:extLst>
                  <a:ext uri="{FF2B5EF4-FFF2-40B4-BE49-F238E27FC236}">
                    <a16:creationId xmlns:a16="http://schemas.microsoft.com/office/drawing/2014/main" id="{620ED01A-AFA7-4CC6-AB6D-630B648B22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19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Line 55">
                <a:extLst>
                  <a:ext uri="{FF2B5EF4-FFF2-40B4-BE49-F238E27FC236}">
                    <a16:creationId xmlns:a16="http://schemas.microsoft.com/office/drawing/2014/main" id="{D9F29A1E-CACB-47C4-92F7-C06BD0EFF1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" y="1968"/>
                <a:ext cx="0" cy="81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56">
                <a:extLst>
                  <a:ext uri="{FF2B5EF4-FFF2-40B4-BE49-F238E27FC236}">
                    <a16:creationId xmlns:a16="http://schemas.microsoft.com/office/drawing/2014/main" id="{1E0F6142-3E51-45CE-A32A-7692480CBA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57">
                <a:extLst>
                  <a:ext uri="{FF2B5EF4-FFF2-40B4-BE49-F238E27FC236}">
                    <a16:creationId xmlns:a16="http://schemas.microsoft.com/office/drawing/2014/main" id="{C3AD1117-A998-4273-BD44-771D407094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4" y="2592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58">
                <a:extLst>
                  <a:ext uri="{FF2B5EF4-FFF2-40B4-BE49-F238E27FC236}">
                    <a16:creationId xmlns:a16="http://schemas.microsoft.com/office/drawing/2014/main" id="{19259B03-8770-4910-B77D-623CFE4F6E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59">
                <a:extLst>
                  <a:ext uri="{FF2B5EF4-FFF2-40B4-BE49-F238E27FC236}">
                    <a16:creationId xmlns:a16="http://schemas.microsoft.com/office/drawing/2014/main" id="{9C304501-0BD7-4A54-955F-2FEDC0D379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592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60">
                <a:extLst>
                  <a:ext uri="{FF2B5EF4-FFF2-40B4-BE49-F238E27FC236}">
                    <a16:creationId xmlns:a16="http://schemas.microsoft.com/office/drawing/2014/main" id="{E9F64221-7EE2-4A91-A8B7-CE5244AD60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2400"/>
                <a:ext cx="0" cy="38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61">
                <a:extLst>
                  <a:ext uri="{FF2B5EF4-FFF2-40B4-BE49-F238E27FC236}">
                    <a16:creationId xmlns:a16="http://schemas.microsoft.com/office/drawing/2014/main" id="{93933830-318C-4E85-AC65-CF0B1DCEE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776"/>
                <a:ext cx="3312" cy="1152"/>
              </a:xfrm>
              <a:prstGeom prst="rect">
                <a:avLst/>
              </a:prstGeom>
              <a:noFill/>
              <a:ln w="15875">
                <a:solidFill>
                  <a:srgbClr val="993366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" name="Group 62">
              <a:extLst>
                <a:ext uri="{FF2B5EF4-FFF2-40B4-BE49-F238E27FC236}">
                  <a16:creationId xmlns:a16="http://schemas.microsoft.com/office/drawing/2014/main" id="{CE5021E4-AEEF-42D3-8EAE-EBCEDAB8B6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02" y="2564"/>
              <a:ext cx="720" cy="404"/>
              <a:chOff x="5338" y="2564"/>
              <a:chExt cx="720" cy="404"/>
            </a:xfrm>
          </p:grpSpPr>
          <p:sp>
            <p:nvSpPr>
              <p:cNvPr id="25" name="Rectangle 63">
                <a:extLst>
                  <a:ext uri="{FF2B5EF4-FFF2-40B4-BE49-F238E27FC236}">
                    <a16:creationId xmlns:a16="http://schemas.microsoft.com/office/drawing/2014/main" id="{5E162B13-235D-4ECE-BEA0-1B589049D9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8" y="2804"/>
                <a:ext cx="144" cy="144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64">
                <a:extLst>
                  <a:ext uri="{FF2B5EF4-FFF2-40B4-BE49-F238E27FC236}">
                    <a16:creationId xmlns:a16="http://schemas.microsoft.com/office/drawing/2014/main" id="{75C6A482-81BB-43F9-87ED-7804617061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2" y="2756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>
                    <a:latin typeface="Times New Roman" pitchFamily="18" charset="0"/>
                  </a:rPr>
                  <a:t>Output</a:t>
                </a:r>
              </a:p>
            </p:txBody>
          </p:sp>
          <p:sp>
            <p:nvSpPr>
              <p:cNvPr id="27" name="Rectangle 65">
                <a:extLst>
                  <a:ext uri="{FF2B5EF4-FFF2-40B4-BE49-F238E27FC236}">
                    <a16:creationId xmlns:a16="http://schemas.microsoft.com/office/drawing/2014/main" id="{ADB74E0C-9992-4B58-A83A-1078629BAC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8" y="2612"/>
                <a:ext cx="144" cy="144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Text Box 66">
                <a:extLst>
                  <a:ext uri="{FF2B5EF4-FFF2-40B4-BE49-F238E27FC236}">
                    <a16:creationId xmlns:a16="http://schemas.microsoft.com/office/drawing/2014/main" id="{061946AA-8D33-4239-B5AE-606A00298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2" y="2564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dirty="0">
                    <a:latin typeface="Times New Roman" pitchFamily="18" charset="0"/>
                  </a:rPr>
                  <a:t>Input</a:t>
                </a:r>
              </a:p>
            </p:txBody>
          </p:sp>
        </p:grpSp>
      </p:grpSp>
      <p:sp>
        <p:nvSpPr>
          <p:cNvPr id="86" name="Rectangle 3">
            <a:extLst>
              <a:ext uri="{FF2B5EF4-FFF2-40B4-BE49-F238E27FC236}">
                <a16:creationId xmlns:a16="http://schemas.microsoft.com/office/drawing/2014/main" id="{910E3891-9C6B-45EC-8366-EC25EFDC8D44}"/>
              </a:ext>
            </a:extLst>
          </p:cNvPr>
          <p:cNvSpPr txBox="1">
            <a:spLocks noChangeArrowheads="1"/>
          </p:cNvSpPr>
          <p:nvPr/>
        </p:nvSpPr>
        <p:spPr>
          <a:xfrm>
            <a:off x="2045368" y="5003717"/>
            <a:ext cx="8077200" cy="15400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Note that carry is propagated by cascading the carry from one full adder to the next.</a:t>
            </a:r>
          </a:p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Called </a:t>
            </a:r>
            <a:r>
              <a:rPr lang="en-US" dirty="0">
                <a:solidFill>
                  <a:srgbClr val="800000"/>
                </a:solidFill>
              </a:rPr>
              <a:t>Parallel Adder</a:t>
            </a:r>
            <a:r>
              <a:rPr lang="en-US" dirty="0"/>
              <a:t> because inputs are presented simultaneously (in parallel). Also called </a:t>
            </a:r>
            <a:r>
              <a:rPr lang="en-US" dirty="0">
                <a:solidFill>
                  <a:srgbClr val="800000"/>
                </a:solidFill>
              </a:rPr>
              <a:t>Ripple-Carry Adder</a:t>
            </a:r>
            <a:r>
              <a:rPr lang="en-US" dirty="0"/>
              <a:t>.</a:t>
            </a:r>
          </a:p>
        </p:txBody>
      </p:sp>
      <p:sp>
        <p:nvSpPr>
          <p:cNvPr id="89" name="Footer Placeholder 5">
            <a:extLst>
              <a:ext uri="{FF2B5EF4-FFF2-40B4-BE49-F238E27FC236}">
                <a16:creationId xmlns:a16="http://schemas.microsoft.com/office/drawing/2014/main" id="{C096BC11-38FE-4511-A695-F874B27BC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90" name="[Date Placeholder 3]">
            <a:extLst>
              <a:ext uri="{FF2B5EF4-FFF2-40B4-BE49-F238E27FC236}">
                <a16:creationId xmlns:a16="http://schemas.microsoft.com/office/drawing/2014/main" id="{08F77092-BE8C-4586-A84A-9BC15056AE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91" name="Slide Number Placeholder 6">
            <a:extLst>
              <a:ext uri="{FF2B5EF4-FFF2-40B4-BE49-F238E27FC236}">
                <a16:creationId xmlns:a16="http://schemas.microsoft.com/office/drawing/2014/main" id="{944CE215-075B-498F-A671-5D36130AE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679594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16-bit Parallel Adder</a:t>
            </a:r>
          </a:p>
        </p:txBody>
      </p:sp>
      <p:sp>
        <p:nvSpPr>
          <p:cNvPr id="42" name="Rectangle 3">
            <a:extLst>
              <a:ext uri="{FF2B5EF4-FFF2-40B4-BE49-F238E27FC236}">
                <a16:creationId xmlns:a16="http://schemas.microsoft.com/office/drawing/2014/main" id="{8786A24A-DBF6-416D-9700-36B2C86DBBD0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60476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Larger parallel adders can be built from smaller ones.</a:t>
            </a:r>
          </a:p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A </a:t>
            </a:r>
            <a:r>
              <a:rPr lang="en-US" dirty="0">
                <a:solidFill>
                  <a:srgbClr val="800000"/>
                </a:solidFill>
              </a:rPr>
              <a:t>16-bit parallel adder</a:t>
            </a:r>
            <a:r>
              <a:rPr lang="en-US" dirty="0"/>
              <a:t> can be constructed from four 4-bit parallel adders:</a:t>
            </a:r>
          </a:p>
        </p:txBody>
      </p:sp>
      <p:grpSp>
        <p:nvGrpSpPr>
          <p:cNvPr id="43" name="Group 100">
            <a:extLst>
              <a:ext uri="{FF2B5EF4-FFF2-40B4-BE49-F238E27FC236}">
                <a16:creationId xmlns:a16="http://schemas.microsoft.com/office/drawing/2014/main" id="{67BA58C1-948E-4B55-BC2C-71790CFCE42E}"/>
              </a:ext>
            </a:extLst>
          </p:cNvPr>
          <p:cNvGrpSpPr>
            <a:grpSpLocks/>
          </p:cNvGrpSpPr>
          <p:nvPr/>
        </p:nvGrpSpPr>
        <p:grpSpPr bwMode="auto">
          <a:xfrm>
            <a:off x="2286001" y="2819401"/>
            <a:ext cx="7415213" cy="2835275"/>
            <a:chOff x="480" y="1776"/>
            <a:chExt cx="4671" cy="1786"/>
          </a:xfrm>
        </p:grpSpPr>
        <p:grpSp>
          <p:nvGrpSpPr>
            <p:cNvPr id="44" name="Group 4">
              <a:extLst>
                <a:ext uri="{FF2B5EF4-FFF2-40B4-BE49-F238E27FC236}">
                  <a16:creationId xmlns:a16="http://schemas.microsoft.com/office/drawing/2014/main" id="{75ECDF79-5771-4126-8FA6-972DA09658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776"/>
              <a:ext cx="4431" cy="1316"/>
              <a:chOff x="897" y="2448"/>
              <a:chExt cx="4431" cy="1316"/>
            </a:xfrm>
          </p:grpSpPr>
          <p:sp>
            <p:nvSpPr>
              <p:cNvPr id="46" name="Text Box 5">
                <a:extLst>
                  <a:ext uri="{FF2B5EF4-FFF2-40B4-BE49-F238E27FC236}">
                    <a16:creationId xmlns:a16="http://schemas.microsoft.com/office/drawing/2014/main" id="{58921A80-7C2B-443F-9EF4-792549FA22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6" y="2640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endParaRPr lang="en-GB" sz="1600"/>
              </a:p>
            </p:txBody>
          </p:sp>
          <p:sp>
            <p:nvSpPr>
              <p:cNvPr id="47" name="Rectangle 6">
                <a:extLst>
                  <a:ext uri="{FF2B5EF4-FFF2-40B4-BE49-F238E27FC236}">
                    <a16:creationId xmlns:a16="http://schemas.microsoft.com/office/drawing/2014/main" id="{667986A8-5220-4D86-994C-4EF86A0B5F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2928"/>
                <a:ext cx="672" cy="3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Text Box 7">
                <a:extLst>
                  <a:ext uri="{FF2B5EF4-FFF2-40B4-BE49-F238E27FC236}">
                    <a16:creationId xmlns:a16="http://schemas.microsoft.com/office/drawing/2014/main" id="{607E2B51-9A47-404E-B026-9F53F9487E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2928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>
                    <a:latin typeface="Times New Roman" pitchFamily="18" charset="0"/>
                  </a:rPr>
                  <a:t>4-bit // adder</a:t>
                </a:r>
                <a:endParaRPr lang="en-GB" b="1"/>
              </a:p>
            </p:txBody>
          </p:sp>
          <p:sp>
            <p:nvSpPr>
              <p:cNvPr id="49" name="Text Box 8">
                <a:extLst>
                  <a:ext uri="{FF2B5EF4-FFF2-40B4-BE49-F238E27FC236}">
                    <a16:creationId xmlns:a16="http://schemas.microsoft.com/office/drawing/2014/main" id="{0163D522-1D11-48DA-9AA6-BDC592D31F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8" y="2448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X</a:t>
                </a:r>
                <a:r>
                  <a:rPr lang="en-GB" sz="1600" baseline="-25000"/>
                  <a:t>4</a:t>
                </a:r>
                <a:r>
                  <a:rPr lang="en-GB" sz="1600"/>
                  <a:t>..X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50" name="Text Box 9">
                <a:extLst>
                  <a:ext uri="{FF2B5EF4-FFF2-40B4-BE49-F238E27FC236}">
                    <a16:creationId xmlns:a16="http://schemas.microsoft.com/office/drawing/2014/main" id="{D8566380-F22E-4274-89AA-8A59274A66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8" y="2448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Y</a:t>
                </a:r>
                <a:r>
                  <a:rPr lang="en-GB" sz="1600" baseline="-25000"/>
                  <a:t>4</a:t>
                </a:r>
                <a:r>
                  <a:rPr lang="en-GB" sz="1600"/>
                  <a:t>..Y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51" name="Group 10">
                <a:extLst>
                  <a:ext uri="{FF2B5EF4-FFF2-40B4-BE49-F238E27FC236}">
                    <a16:creationId xmlns:a16="http://schemas.microsoft.com/office/drawing/2014/main" id="{BB09CBBB-6194-4303-9334-F92E80A926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0" y="2640"/>
                <a:ext cx="144" cy="288"/>
                <a:chOff x="4333" y="2640"/>
                <a:chExt cx="144" cy="288"/>
              </a:xfrm>
            </p:grpSpPr>
            <p:sp>
              <p:nvSpPr>
                <p:cNvPr id="132" name="Line 11">
                  <a:extLst>
                    <a:ext uri="{FF2B5EF4-FFF2-40B4-BE49-F238E27FC236}">
                      <a16:creationId xmlns:a16="http://schemas.microsoft.com/office/drawing/2014/main" id="{0D8D0BCE-6E55-4075-89A5-32C7CB5E8F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" name="Line 12">
                  <a:extLst>
                    <a:ext uri="{FF2B5EF4-FFF2-40B4-BE49-F238E27FC236}">
                      <a16:creationId xmlns:a16="http://schemas.microsoft.com/office/drawing/2014/main" id="{A638727B-D19B-4BC8-8F53-2A7A7E903C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" name="Group 13">
                <a:extLst>
                  <a:ext uri="{FF2B5EF4-FFF2-40B4-BE49-F238E27FC236}">
                    <a16:creationId xmlns:a16="http://schemas.microsoft.com/office/drawing/2014/main" id="{06DF5EBE-521B-4ED5-B010-84CBCD70B1F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52" y="2640"/>
                <a:ext cx="144" cy="288"/>
                <a:chOff x="4333" y="2640"/>
                <a:chExt cx="144" cy="288"/>
              </a:xfrm>
            </p:grpSpPr>
            <p:sp>
              <p:nvSpPr>
                <p:cNvPr id="130" name="Line 14">
                  <a:extLst>
                    <a:ext uri="{FF2B5EF4-FFF2-40B4-BE49-F238E27FC236}">
                      <a16:creationId xmlns:a16="http://schemas.microsoft.com/office/drawing/2014/main" id="{64D5126E-8F10-40B1-88C6-C3C5BC6A8D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Line 15">
                  <a:extLst>
                    <a:ext uri="{FF2B5EF4-FFF2-40B4-BE49-F238E27FC236}">
                      <a16:creationId xmlns:a16="http://schemas.microsoft.com/office/drawing/2014/main" id="{CE187F71-3D4E-4277-9122-8A3C8ADE92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3" name="Group 16">
                <a:extLst>
                  <a:ext uri="{FF2B5EF4-FFF2-40B4-BE49-F238E27FC236}">
                    <a16:creationId xmlns:a16="http://schemas.microsoft.com/office/drawing/2014/main" id="{08CC3007-B358-43BD-A360-ADF472B7DA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12" y="3312"/>
                <a:ext cx="144" cy="288"/>
                <a:chOff x="4333" y="2640"/>
                <a:chExt cx="144" cy="288"/>
              </a:xfrm>
            </p:grpSpPr>
            <p:sp>
              <p:nvSpPr>
                <p:cNvPr id="128" name="Line 17">
                  <a:extLst>
                    <a:ext uri="{FF2B5EF4-FFF2-40B4-BE49-F238E27FC236}">
                      <a16:creationId xmlns:a16="http://schemas.microsoft.com/office/drawing/2014/main" id="{5B22F269-78BC-4BE2-B2FC-AF1020DD6C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Line 18">
                  <a:extLst>
                    <a:ext uri="{FF2B5EF4-FFF2-40B4-BE49-F238E27FC236}">
                      <a16:creationId xmlns:a16="http://schemas.microsoft.com/office/drawing/2014/main" id="{092E651C-3BC4-43FC-A54F-ED183CA388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4" name="Line 19">
                <a:extLst>
                  <a:ext uri="{FF2B5EF4-FFF2-40B4-BE49-F238E27FC236}">
                    <a16:creationId xmlns:a16="http://schemas.microsoft.com/office/drawing/2014/main" id="{31B8A4C2-C1B9-4FCF-9F27-C5DA2A602F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44" y="31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Text Box 20">
                <a:extLst>
                  <a:ext uri="{FF2B5EF4-FFF2-40B4-BE49-F238E27FC236}">
                    <a16:creationId xmlns:a16="http://schemas.microsoft.com/office/drawing/2014/main" id="{8A7CC3F8-DB79-4D5F-A0B4-AB4C6770A2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2" y="2895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56" name="Text Box 21">
                <a:extLst>
                  <a:ext uri="{FF2B5EF4-FFF2-40B4-BE49-F238E27FC236}">
                    <a16:creationId xmlns:a16="http://schemas.microsoft.com/office/drawing/2014/main" id="{08593761-AD24-4C4E-80D3-F90973D881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3552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4</a:t>
                </a:r>
                <a:r>
                  <a:rPr lang="en-GB" sz="1600"/>
                  <a:t>..S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57" name="Rectangle 22">
                <a:extLst>
                  <a:ext uri="{FF2B5EF4-FFF2-40B4-BE49-F238E27FC236}">
                    <a16:creationId xmlns:a16="http://schemas.microsoft.com/office/drawing/2014/main" id="{8ECF0D3E-D5F8-4E8D-A2A7-E46666B193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4" y="2928"/>
                <a:ext cx="672" cy="3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23">
                <a:extLst>
                  <a:ext uri="{FF2B5EF4-FFF2-40B4-BE49-F238E27FC236}">
                    <a16:creationId xmlns:a16="http://schemas.microsoft.com/office/drawing/2014/main" id="{43EACB57-F08A-4BCF-AE2A-1F5C740A84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4" y="2928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>
                    <a:latin typeface="Times New Roman" pitchFamily="18" charset="0"/>
                  </a:rPr>
                  <a:t>4-bit // adder</a:t>
                </a:r>
                <a:endParaRPr lang="en-GB" b="1"/>
              </a:p>
            </p:txBody>
          </p:sp>
          <p:sp>
            <p:nvSpPr>
              <p:cNvPr id="59" name="Text Box 24">
                <a:extLst>
                  <a:ext uri="{FF2B5EF4-FFF2-40B4-BE49-F238E27FC236}">
                    <a16:creationId xmlns:a16="http://schemas.microsoft.com/office/drawing/2014/main" id="{59CFFF30-532D-46BC-A715-7384AEA617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0" y="2448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X</a:t>
                </a:r>
                <a:r>
                  <a:rPr lang="en-GB" sz="1600" baseline="-25000"/>
                  <a:t>8</a:t>
                </a:r>
                <a:r>
                  <a:rPr lang="en-GB" sz="1600"/>
                  <a:t>..X</a:t>
                </a:r>
                <a:r>
                  <a:rPr lang="en-GB" sz="1600" baseline="-25000"/>
                  <a:t>5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60" name="Text Box 25">
                <a:extLst>
                  <a:ext uri="{FF2B5EF4-FFF2-40B4-BE49-F238E27FC236}">
                    <a16:creationId xmlns:a16="http://schemas.microsoft.com/office/drawing/2014/main" id="{F40E6695-A93F-4066-8E6D-1C3A043F50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2448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Y</a:t>
                </a:r>
                <a:r>
                  <a:rPr lang="en-GB" sz="1600" baseline="-25000"/>
                  <a:t>8</a:t>
                </a:r>
                <a:r>
                  <a:rPr lang="en-GB" sz="1600"/>
                  <a:t>..Y</a:t>
                </a:r>
                <a:r>
                  <a:rPr lang="en-GB" sz="1600" baseline="-25000"/>
                  <a:t>5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61" name="Group 26">
                <a:extLst>
                  <a:ext uri="{FF2B5EF4-FFF2-40B4-BE49-F238E27FC236}">
                    <a16:creationId xmlns:a16="http://schemas.microsoft.com/office/drawing/2014/main" id="{3BD7B0FF-6236-42A3-8C2E-F050DE6F99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12" y="2640"/>
                <a:ext cx="144" cy="288"/>
                <a:chOff x="4333" y="2640"/>
                <a:chExt cx="144" cy="288"/>
              </a:xfrm>
            </p:grpSpPr>
            <p:sp>
              <p:nvSpPr>
                <p:cNvPr id="126" name="Line 27">
                  <a:extLst>
                    <a:ext uri="{FF2B5EF4-FFF2-40B4-BE49-F238E27FC236}">
                      <a16:creationId xmlns:a16="http://schemas.microsoft.com/office/drawing/2014/main" id="{C11D539D-0E92-41F6-94A3-2BAD26E982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Line 28">
                  <a:extLst>
                    <a:ext uri="{FF2B5EF4-FFF2-40B4-BE49-F238E27FC236}">
                      <a16:creationId xmlns:a16="http://schemas.microsoft.com/office/drawing/2014/main" id="{8D34DE31-6988-4C81-B830-D2FC23A55A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2" name="Group 29">
                <a:extLst>
                  <a:ext uri="{FF2B5EF4-FFF2-40B4-BE49-F238E27FC236}">
                    <a16:creationId xmlns:a16="http://schemas.microsoft.com/office/drawing/2014/main" id="{5331078A-74E0-4512-8D2A-1836DE9BD3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44" y="2640"/>
                <a:ext cx="144" cy="288"/>
                <a:chOff x="4333" y="2640"/>
                <a:chExt cx="144" cy="288"/>
              </a:xfrm>
            </p:grpSpPr>
            <p:sp>
              <p:nvSpPr>
                <p:cNvPr id="124" name="Line 30">
                  <a:extLst>
                    <a:ext uri="{FF2B5EF4-FFF2-40B4-BE49-F238E27FC236}">
                      <a16:creationId xmlns:a16="http://schemas.microsoft.com/office/drawing/2014/main" id="{821D171D-5E9D-4A17-B749-A88BDD0A32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" name="Line 31">
                  <a:extLst>
                    <a:ext uri="{FF2B5EF4-FFF2-40B4-BE49-F238E27FC236}">
                      <a16:creationId xmlns:a16="http://schemas.microsoft.com/office/drawing/2014/main" id="{69E2A26F-6858-47F7-8AB2-9C5D4B936E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3" name="Group 32">
                <a:extLst>
                  <a:ext uri="{FF2B5EF4-FFF2-40B4-BE49-F238E27FC236}">
                    <a16:creationId xmlns:a16="http://schemas.microsoft.com/office/drawing/2014/main" id="{7BFD802F-54A3-48AA-8129-CE51B6E015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4" y="3312"/>
                <a:ext cx="144" cy="288"/>
                <a:chOff x="4333" y="2640"/>
                <a:chExt cx="144" cy="288"/>
              </a:xfrm>
            </p:grpSpPr>
            <p:sp>
              <p:nvSpPr>
                <p:cNvPr id="122" name="Line 33">
                  <a:extLst>
                    <a:ext uri="{FF2B5EF4-FFF2-40B4-BE49-F238E27FC236}">
                      <a16:creationId xmlns:a16="http://schemas.microsoft.com/office/drawing/2014/main" id="{B1136311-A88B-4655-91E9-74A51CBFC7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" name="Line 34">
                  <a:extLst>
                    <a:ext uri="{FF2B5EF4-FFF2-40B4-BE49-F238E27FC236}">
                      <a16:creationId xmlns:a16="http://schemas.microsoft.com/office/drawing/2014/main" id="{8588BFB4-C217-449E-9A19-252AB4BE24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" name="Line 35">
                <a:extLst>
                  <a:ext uri="{FF2B5EF4-FFF2-40B4-BE49-F238E27FC236}">
                    <a16:creationId xmlns:a16="http://schemas.microsoft.com/office/drawing/2014/main" id="{E84B3D7B-AC93-4EBA-961A-AA1F42B0FA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36" y="31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Text Box 36">
                <a:extLst>
                  <a:ext uri="{FF2B5EF4-FFF2-40B4-BE49-F238E27FC236}">
                    <a16:creationId xmlns:a16="http://schemas.microsoft.com/office/drawing/2014/main" id="{83570420-610C-463B-8AB2-8E318BC077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4" y="2895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5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66" name="Text Box 37">
                <a:extLst>
                  <a:ext uri="{FF2B5EF4-FFF2-40B4-BE49-F238E27FC236}">
                    <a16:creationId xmlns:a16="http://schemas.microsoft.com/office/drawing/2014/main" id="{B72E45CC-87F1-4502-964B-57D327EA94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" y="3552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8</a:t>
                </a:r>
                <a:r>
                  <a:rPr lang="en-GB" sz="1600"/>
                  <a:t>..S</a:t>
                </a:r>
                <a:r>
                  <a:rPr lang="en-GB" sz="1600" baseline="-25000"/>
                  <a:t>5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67" name="Group 38">
                <a:extLst>
                  <a:ext uri="{FF2B5EF4-FFF2-40B4-BE49-F238E27FC236}">
                    <a16:creationId xmlns:a16="http://schemas.microsoft.com/office/drawing/2014/main" id="{AC851A15-3198-477D-B235-0726265731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12" y="2640"/>
                <a:ext cx="144" cy="288"/>
                <a:chOff x="4333" y="2640"/>
                <a:chExt cx="144" cy="288"/>
              </a:xfrm>
            </p:grpSpPr>
            <p:sp>
              <p:nvSpPr>
                <p:cNvPr id="120" name="Line 39">
                  <a:extLst>
                    <a:ext uri="{FF2B5EF4-FFF2-40B4-BE49-F238E27FC236}">
                      <a16:creationId xmlns:a16="http://schemas.microsoft.com/office/drawing/2014/main" id="{0F0AD49B-C9A8-40D0-B73D-E24E951BC2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" name="Line 40">
                  <a:extLst>
                    <a:ext uri="{FF2B5EF4-FFF2-40B4-BE49-F238E27FC236}">
                      <a16:creationId xmlns:a16="http://schemas.microsoft.com/office/drawing/2014/main" id="{A810C47E-3506-4B63-8F52-347229D5E8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8" name="Rectangle 41">
                <a:extLst>
                  <a:ext uri="{FF2B5EF4-FFF2-40B4-BE49-F238E27FC236}">
                    <a16:creationId xmlns:a16="http://schemas.microsoft.com/office/drawing/2014/main" id="{E268342C-9AE9-4E96-B636-5A324DBF0C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2928"/>
                <a:ext cx="672" cy="3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Text Box 42">
                <a:extLst>
                  <a:ext uri="{FF2B5EF4-FFF2-40B4-BE49-F238E27FC236}">
                    <a16:creationId xmlns:a16="http://schemas.microsoft.com/office/drawing/2014/main" id="{1B06F995-6D34-4072-BA61-034F76915E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6" y="2928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>
                    <a:latin typeface="Times New Roman" pitchFamily="18" charset="0"/>
                  </a:rPr>
                  <a:t>4-bit // adder</a:t>
                </a:r>
                <a:endParaRPr lang="en-GB" b="1"/>
              </a:p>
            </p:txBody>
          </p:sp>
          <p:sp>
            <p:nvSpPr>
              <p:cNvPr id="70" name="Text Box 43">
                <a:extLst>
                  <a:ext uri="{FF2B5EF4-FFF2-40B4-BE49-F238E27FC236}">
                    <a16:creationId xmlns:a16="http://schemas.microsoft.com/office/drawing/2014/main" id="{5AB71074-EB20-4ACA-B454-89B2DBECA7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2448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X</a:t>
                </a:r>
                <a:r>
                  <a:rPr lang="en-GB" sz="1600" baseline="-25000"/>
                  <a:t>12</a:t>
                </a:r>
                <a:r>
                  <a:rPr lang="en-GB" sz="1600"/>
                  <a:t>..X</a:t>
                </a:r>
                <a:r>
                  <a:rPr lang="en-GB" sz="1600" baseline="-25000"/>
                  <a:t>9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71" name="Text Box 44">
                <a:extLst>
                  <a:ext uri="{FF2B5EF4-FFF2-40B4-BE49-F238E27FC236}">
                    <a16:creationId xmlns:a16="http://schemas.microsoft.com/office/drawing/2014/main" id="{94855F9F-2BDB-43D9-8707-A2BD94219B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2448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Y</a:t>
                </a:r>
                <a:r>
                  <a:rPr lang="en-GB" sz="1600" baseline="-25000"/>
                  <a:t>12</a:t>
                </a:r>
                <a:r>
                  <a:rPr lang="en-GB" sz="1600"/>
                  <a:t>..Y</a:t>
                </a:r>
                <a:r>
                  <a:rPr lang="en-GB" sz="1600" baseline="-25000"/>
                  <a:t>9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72" name="Group 45">
                <a:extLst>
                  <a:ext uri="{FF2B5EF4-FFF2-40B4-BE49-F238E27FC236}">
                    <a16:creationId xmlns:a16="http://schemas.microsoft.com/office/drawing/2014/main" id="{C4D97FEC-5343-4371-9E0D-487CB7406F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4" y="2640"/>
                <a:ext cx="144" cy="288"/>
                <a:chOff x="4333" y="2640"/>
                <a:chExt cx="144" cy="288"/>
              </a:xfrm>
            </p:grpSpPr>
            <p:sp>
              <p:nvSpPr>
                <p:cNvPr id="118" name="Line 46">
                  <a:extLst>
                    <a:ext uri="{FF2B5EF4-FFF2-40B4-BE49-F238E27FC236}">
                      <a16:creationId xmlns:a16="http://schemas.microsoft.com/office/drawing/2014/main" id="{DED2335D-E4E2-4CC2-B77B-1DEA8CC37F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" name="Line 47">
                  <a:extLst>
                    <a:ext uri="{FF2B5EF4-FFF2-40B4-BE49-F238E27FC236}">
                      <a16:creationId xmlns:a16="http://schemas.microsoft.com/office/drawing/2014/main" id="{E0AA634B-AB9F-44F1-B284-A69BE676B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" name="Group 48">
                <a:extLst>
                  <a:ext uri="{FF2B5EF4-FFF2-40B4-BE49-F238E27FC236}">
                    <a16:creationId xmlns:a16="http://schemas.microsoft.com/office/drawing/2014/main" id="{3A575630-E9F6-4DF4-8D70-A94F83D4FE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36" y="2640"/>
                <a:ext cx="144" cy="288"/>
                <a:chOff x="4333" y="2640"/>
                <a:chExt cx="144" cy="288"/>
              </a:xfrm>
            </p:grpSpPr>
            <p:sp>
              <p:nvSpPr>
                <p:cNvPr id="116" name="Line 49">
                  <a:extLst>
                    <a:ext uri="{FF2B5EF4-FFF2-40B4-BE49-F238E27FC236}">
                      <a16:creationId xmlns:a16="http://schemas.microsoft.com/office/drawing/2014/main" id="{27DF82D5-A93B-4DC0-8DED-67048C5D2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Line 50">
                  <a:extLst>
                    <a:ext uri="{FF2B5EF4-FFF2-40B4-BE49-F238E27FC236}">
                      <a16:creationId xmlns:a16="http://schemas.microsoft.com/office/drawing/2014/main" id="{C3781C45-C2D1-4C70-BD74-FBF6E14185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4" name="Group 51">
                <a:extLst>
                  <a:ext uri="{FF2B5EF4-FFF2-40B4-BE49-F238E27FC236}">
                    <a16:creationId xmlns:a16="http://schemas.microsoft.com/office/drawing/2014/main" id="{28DD456C-FFB4-4805-BAC6-780118A013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96" y="3312"/>
                <a:ext cx="144" cy="288"/>
                <a:chOff x="4333" y="2640"/>
                <a:chExt cx="144" cy="288"/>
              </a:xfrm>
            </p:grpSpPr>
            <p:sp>
              <p:nvSpPr>
                <p:cNvPr id="114" name="Line 52">
                  <a:extLst>
                    <a:ext uri="{FF2B5EF4-FFF2-40B4-BE49-F238E27FC236}">
                      <a16:creationId xmlns:a16="http://schemas.microsoft.com/office/drawing/2014/main" id="{ED01751B-B79F-46C1-BA5C-5EFB24A046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Line 53">
                  <a:extLst>
                    <a:ext uri="{FF2B5EF4-FFF2-40B4-BE49-F238E27FC236}">
                      <a16:creationId xmlns:a16="http://schemas.microsoft.com/office/drawing/2014/main" id="{43D5D615-EDC5-4648-8D3F-AC83DE41B4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5" name="Line 54">
                <a:extLst>
                  <a:ext uri="{FF2B5EF4-FFF2-40B4-BE49-F238E27FC236}">
                    <a16:creationId xmlns:a16="http://schemas.microsoft.com/office/drawing/2014/main" id="{65BBD528-C220-476D-B1C1-5AFD020402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28" y="31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Text Box 55">
                <a:extLst>
                  <a:ext uri="{FF2B5EF4-FFF2-40B4-BE49-F238E27FC236}">
                    <a16:creationId xmlns:a16="http://schemas.microsoft.com/office/drawing/2014/main" id="{6C473A4F-E1FD-4CB0-953F-2152897225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6" y="2895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9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77" name="Text Box 56">
                <a:extLst>
                  <a:ext uri="{FF2B5EF4-FFF2-40B4-BE49-F238E27FC236}">
                    <a16:creationId xmlns:a16="http://schemas.microsoft.com/office/drawing/2014/main" id="{274DB98A-5625-4D1B-85DE-3775B0AE79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3552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12</a:t>
                </a:r>
                <a:r>
                  <a:rPr lang="en-GB" sz="1600"/>
                  <a:t>..S</a:t>
                </a:r>
                <a:r>
                  <a:rPr lang="en-GB" sz="1600" baseline="-25000"/>
                  <a:t>9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78" name="Group 57">
                <a:extLst>
                  <a:ext uri="{FF2B5EF4-FFF2-40B4-BE49-F238E27FC236}">
                    <a16:creationId xmlns:a16="http://schemas.microsoft.com/office/drawing/2014/main" id="{D694C13D-4299-4424-962F-F1A8E066AE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4" y="2640"/>
                <a:ext cx="144" cy="288"/>
                <a:chOff x="4333" y="2640"/>
                <a:chExt cx="144" cy="288"/>
              </a:xfrm>
            </p:grpSpPr>
            <p:sp>
              <p:nvSpPr>
                <p:cNvPr id="112" name="Line 58">
                  <a:extLst>
                    <a:ext uri="{FF2B5EF4-FFF2-40B4-BE49-F238E27FC236}">
                      <a16:creationId xmlns:a16="http://schemas.microsoft.com/office/drawing/2014/main" id="{22333B40-5E88-4C02-A7FC-0F40B7366E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Line 59">
                  <a:extLst>
                    <a:ext uri="{FF2B5EF4-FFF2-40B4-BE49-F238E27FC236}">
                      <a16:creationId xmlns:a16="http://schemas.microsoft.com/office/drawing/2014/main" id="{7AB0BA01-299D-400E-B440-65A59D1AAD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" name="Group 60">
                <a:extLst>
                  <a:ext uri="{FF2B5EF4-FFF2-40B4-BE49-F238E27FC236}">
                    <a16:creationId xmlns:a16="http://schemas.microsoft.com/office/drawing/2014/main" id="{2E482B86-0334-457C-84CD-BE806DBD40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4" y="2640"/>
                <a:ext cx="144" cy="288"/>
                <a:chOff x="4333" y="2640"/>
                <a:chExt cx="144" cy="288"/>
              </a:xfrm>
            </p:grpSpPr>
            <p:sp>
              <p:nvSpPr>
                <p:cNvPr id="110" name="Line 61">
                  <a:extLst>
                    <a:ext uri="{FF2B5EF4-FFF2-40B4-BE49-F238E27FC236}">
                      <a16:creationId xmlns:a16="http://schemas.microsoft.com/office/drawing/2014/main" id="{E693818D-C1BD-4002-ADED-E326DA2F1A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Line 62">
                  <a:extLst>
                    <a:ext uri="{FF2B5EF4-FFF2-40B4-BE49-F238E27FC236}">
                      <a16:creationId xmlns:a16="http://schemas.microsoft.com/office/drawing/2014/main" id="{74F4AB48-20F1-47A5-AC19-11D533DEB9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0" name="Rectangle 63">
                <a:extLst>
                  <a:ext uri="{FF2B5EF4-FFF2-40B4-BE49-F238E27FC236}">
                    <a16:creationId xmlns:a16="http://schemas.microsoft.com/office/drawing/2014/main" id="{8B20CC77-DC29-42E2-95BE-4439C74DB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28"/>
                <a:ext cx="672" cy="3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Text Box 64">
                <a:extLst>
                  <a:ext uri="{FF2B5EF4-FFF2-40B4-BE49-F238E27FC236}">
                    <a16:creationId xmlns:a16="http://schemas.microsoft.com/office/drawing/2014/main" id="{B3607746-5682-4953-88A1-1F4B781B59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8" y="2928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>
                    <a:latin typeface="Times New Roman" pitchFamily="18" charset="0"/>
                  </a:rPr>
                  <a:t>4-bit // adder</a:t>
                </a:r>
                <a:endParaRPr lang="en-GB" b="1"/>
              </a:p>
            </p:txBody>
          </p:sp>
          <p:sp>
            <p:nvSpPr>
              <p:cNvPr id="82" name="Text Box 65">
                <a:extLst>
                  <a:ext uri="{FF2B5EF4-FFF2-40B4-BE49-F238E27FC236}">
                    <a16:creationId xmlns:a16="http://schemas.microsoft.com/office/drawing/2014/main" id="{50287F9D-3104-4B11-ABD2-B0748C8F9B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48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X</a:t>
                </a:r>
                <a:r>
                  <a:rPr lang="en-GB" sz="1600" baseline="-25000"/>
                  <a:t>16</a:t>
                </a:r>
                <a:r>
                  <a:rPr lang="en-GB" sz="1600"/>
                  <a:t>..X</a:t>
                </a:r>
                <a:r>
                  <a:rPr lang="en-GB" sz="1600" baseline="-25000"/>
                  <a:t>13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83" name="Text Box 66">
                <a:extLst>
                  <a:ext uri="{FF2B5EF4-FFF2-40B4-BE49-F238E27FC236}">
                    <a16:creationId xmlns:a16="http://schemas.microsoft.com/office/drawing/2014/main" id="{C3647A0A-E1BF-44BD-B87D-31D8277A81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448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Y</a:t>
                </a:r>
                <a:r>
                  <a:rPr lang="en-GB" sz="1600" baseline="-25000"/>
                  <a:t>16</a:t>
                </a:r>
                <a:r>
                  <a:rPr lang="en-GB" sz="1600"/>
                  <a:t>..Y</a:t>
                </a:r>
                <a:r>
                  <a:rPr lang="en-GB" sz="1600" baseline="-25000"/>
                  <a:t>13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84" name="Group 67">
                <a:extLst>
                  <a:ext uri="{FF2B5EF4-FFF2-40B4-BE49-F238E27FC236}">
                    <a16:creationId xmlns:a16="http://schemas.microsoft.com/office/drawing/2014/main" id="{161EA73D-5567-4FFD-BB01-9E6B127951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96" y="2640"/>
                <a:ext cx="144" cy="288"/>
                <a:chOff x="4333" y="2640"/>
                <a:chExt cx="144" cy="288"/>
              </a:xfrm>
            </p:grpSpPr>
            <p:sp>
              <p:nvSpPr>
                <p:cNvPr id="108" name="Line 68">
                  <a:extLst>
                    <a:ext uri="{FF2B5EF4-FFF2-40B4-BE49-F238E27FC236}">
                      <a16:creationId xmlns:a16="http://schemas.microsoft.com/office/drawing/2014/main" id="{C2B50486-E13A-4E96-A25A-40ECB99F6E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" name="Line 69">
                  <a:extLst>
                    <a:ext uri="{FF2B5EF4-FFF2-40B4-BE49-F238E27FC236}">
                      <a16:creationId xmlns:a16="http://schemas.microsoft.com/office/drawing/2014/main" id="{E742EB38-D8E1-4E75-97E2-FB5D262B04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5" name="Group 70">
                <a:extLst>
                  <a:ext uri="{FF2B5EF4-FFF2-40B4-BE49-F238E27FC236}">
                    <a16:creationId xmlns:a16="http://schemas.microsoft.com/office/drawing/2014/main" id="{C2F47C40-1055-4CB9-A773-8496027DB3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28" y="2640"/>
                <a:ext cx="144" cy="288"/>
                <a:chOff x="4333" y="2640"/>
                <a:chExt cx="144" cy="288"/>
              </a:xfrm>
            </p:grpSpPr>
            <p:sp>
              <p:nvSpPr>
                <p:cNvPr id="106" name="Line 71">
                  <a:extLst>
                    <a:ext uri="{FF2B5EF4-FFF2-40B4-BE49-F238E27FC236}">
                      <a16:creationId xmlns:a16="http://schemas.microsoft.com/office/drawing/2014/main" id="{2264A997-0261-4A55-B9CF-E094A4DC59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" name="Line 72">
                  <a:extLst>
                    <a:ext uri="{FF2B5EF4-FFF2-40B4-BE49-F238E27FC236}">
                      <a16:creationId xmlns:a16="http://schemas.microsoft.com/office/drawing/2014/main" id="{30C38E99-7F12-410F-B294-8400E8AEE3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6" name="Group 73">
                <a:extLst>
                  <a:ext uri="{FF2B5EF4-FFF2-40B4-BE49-F238E27FC236}">
                    <a16:creationId xmlns:a16="http://schemas.microsoft.com/office/drawing/2014/main" id="{E3898EA1-2A79-4D0E-BB88-BAE9A17466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88" y="3312"/>
                <a:ext cx="144" cy="288"/>
                <a:chOff x="4333" y="2640"/>
                <a:chExt cx="144" cy="288"/>
              </a:xfrm>
            </p:grpSpPr>
            <p:sp>
              <p:nvSpPr>
                <p:cNvPr id="104" name="Line 74">
                  <a:extLst>
                    <a:ext uri="{FF2B5EF4-FFF2-40B4-BE49-F238E27FC236}">
                      <a16:creationId xmlns:a16="http://schemas.microsoft.com/office/drawing/2014/main" id="{ADBBF982-12F5-4CB9-ADC4-9DF89305EC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Line 75">
                  <a:extLst>
                    <a:ext uri="{FF2B5EF4-FFF2-40B4-BE49-F238E27FC236}">
                      <a16:creationId xmlns:a16="http://schemas.microsoft.com/office/drawing/2014/main" id="{88574BCB-ADFC-4C4D-8CFB-29571B2FB1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7" name="Line 76">
                <a:extLst>
                  <a:ext uri="{FF2B5EF4-FFF2-40B4-BE49-F238E27FC236}">
                    <a16:creationId xmlns:a16="http://schemas.microsoft.com/office/drawing/2014/main" id="{9F261BF5-8BFB-4DD0-BA83-3DC61C51CC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20" y="31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Text Box 77">
                <a:extLst>
                  <a:ext uri="{FF2B5EF4-FFF2-40B4-BE49-F238E27FC236}">
                    <a16:creationId xmlns:a16="http://schemas.microsoft.com/office/drawing/2014/main" id="{76A1C5B8-847A-4AA1-AA06-A62A2D3E98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8" y="2895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13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89" name="Text Box 78">
                <a:extLst>
                  <a:ext uri="{FF2B5EF4-FFF2-40B4-BE49-F238E27FC236}">
                    <a16:creationId xmlns:a16="http://schemas.microsoft.com/office/drawing/2014/main" id="{8F9A294A-7249-452B-A7BA-47500B5574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96" y="3552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16</a:t>
                </a:r>
                <a:r>
                  <a:rPr lang="en-GB" sz="1600"/>
                  <a:t>..S</a:t>
                </a:r>
                <a:r>
                  <a:rPr lang="en-GB" sz="1600" baseline="-25000"/>
                  <a:t>13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0" name="Line 79">
                <a:extLst>
                  <a:ext uri="{FF2B5EF4-FFF2-40B4-BE49-F238E27FC236}">
                    <a16:creationId xmlns:a16="http://schemas.microsoft.com/office/drawing/2014/main" id="{5AD335C9-78B9-4463-9D1E-3EDA7928C9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97" y="3153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Text Box 80">
                <a:extLst>
                  <a:ext uri="{FF2B5EF4-FFF2-40B4-BE49-F238E27FC236}">
                    <a16:creationId xmlns:a16="http://schemas.microsoft.com/office/drawing/2014/main" id="{AA4EC2B5-6F38-45C0-A4AC-BEB16059C9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5" y="2928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17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2" name="Text Box 81">
                <a:extLst>
                  <a:ext uri="{FF2B5EF4-FFF2-40B4-BE49-F238E27FC236}">
                    <a16:creationId xmlns:a16="http://schemas.microsoft.com/office/drawing/2014/main" id="{FA09DE7D-A253-4B13-A29A-906247A130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60" y="3360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3" name="Text Box 82">
                <a:extLst>
                  <a:ext uri="{FF2B5EF4-FFF2-40B4-BE49-F238E27FC236}">
                    <a16:creationId xmlns:a16="http://schemas.microsoft.com/office/drawing/2014/main" id="{7226A480-C55F-48F7-8714-7B101368EA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3360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4" name="Text Box 83">
                <a:extLst>
                  <a:ext uri="{FF2B5EF4-FFF2-40B4-BE49-F238E27FC236}">
                    <a16:creationId xmlns:a16="http://schemas.microsoft.com/office/drawing/2014/main" id="{94D88206-A20F-4C67-82E9-46E4B1C6DA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3360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5" name="Text Box 84">
                <a:extLst>
                  <a:ext uri="{FF2B5EF4-FFF2-40B4-BE49-F238E27FC236}">
                    <a16:creationId xmlns:a16="http://schemas.microsoft.com/office/drawing/2014/main" id="{452BB0B4-B7A1-4DAF-A99D-42622ADEAE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3360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6" name="Text Box 85">
                <a:extLst>
                  <a:ext uri="{FF2B5EF4-FFF2-40B4-BE49-F238E27FC236}">
                    <a16:creationId xmlns:a16="http://schemas.microsoft.com/office/drawing/2014/main" id="{38E6144D-EC17-450A-815E-23AA4431E0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7" name="Text Box 86">
                <a:extLst>
                  <a:ext uri="{FF2B5EF4-FFF2-40B4-BE49-F238E27FC236}">
                    <a16:creationId xmlns:a16="http://schemas.microsoft.com/office/drawing/2014/main" id="{BA962F0B-6B02-4E7C-AD5A-D5764FB888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8" name="Text Box 87">
                <a:extLst>
                  <a:ext uri="{FF2B5EF4-FFF2-40B4-BE49-F238E27FC236}">
                    <a16:creationId xmlns:a16="http://schemas.microsoft.com/office/drawing/2014/main" id="{6421BA37-D775-4F82-A059-9AD25D603D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44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9" name="Text Box 88">
                <a:extLst>
                  <a:ext uri="{FF2B5EF4-FFF2-40B4-BE49-F238E27FC236}">
                    <a16:creationId xmlns:a16="http://schemas.microsoft.com/office/drawing/2014/main" id="{1CBE3990-7DD0-4F44-8B32-22B3DCC10E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00" name="Text Box 89">
                <a:extLst>
                  <a:ext uri="{FF2B5EF4-FFF2-40B4-BE49-F238E27FC236}">
                    <a16:creationId xmlns:a16="http://schemas.microsoft.com/office/drawing/2014/main" id="{9B574F57-7557-4B16-B562-B3FA90FA8D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2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01" name="Text Box 90">
                <a:extLst>
                  <a:ext uri="{FF2B5EF4-FFF2-40B4-BE49-F238E27FC236}">
                    <a16:creationId xmlns:a16="http://schemas.microsoft.com/office/drawing/2014/main" id="{B8FAEA27-9E04-4401-9657-0983F9B86F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02" name="Text Box 91">
                <a:extLst>
                  <a:ext uri="{FF2B5EF4-FFF2-40B4-BE49-F238E27FC236}">
                    <a16:creationId xmlns:a16="http://schemas.microsoft.com/office/drawing/2014/main" id="{F166329D-8378-4E8A-95DD-2AD1259DF2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4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03" name="Text Box 92">
                <a:extLst>
                  <a:ext uri="{FF2B5EF4-FFF2-40B4-BE49-F238E27FC236}">
                    <a16:creationId xmlns:a16="http://schemas.microsoft.com/office/drawing/2014/main" id="{3B99EC84-E4E5-4BA4-871D-FF8548E0FF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0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</p:grpSp>
        <p:sp>
          <p:nvSpPr>
            <p:cNvPr id="45" name="Text Box 93">
              <a:extLst>
                <a:ext uri="{FF2B5EF4-FFF2-40B4-BE49-F238E27FC236}">
                  <a16:creationId xmlns:a16="http://schemas.microsoft.com/office/drawing/2014/main" id="{5591B2D7-9A53-4DF1-8D53-4B2BEAA5A3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312"/>
              <a:ext cx="18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 dirty="0"/>
                <a:t>A 16-bit parallel adder</a:t>
              </a:r>
              <a:endParaRPr lang="en-GB" sz="2000" b="1" dirty="0">
                <a:latin typeface="Times New Roman" pitchFamily="18" charset="0"/>
              </a:endParaRPr>
            </a:p>
          </p:txBody>
        </p:sp>
      </p:grpSp>
      <p:grpSp>
        <p:nvGrpSpPr>
          <p:cNvPr id="134" name="Group 115">
            <a:extLst>
              <a:ext uri="{FF2B5EF4-FFF2-40B4-BE49-F238E27FC236}">
                <a16:creationId xmlns:a16="http://schemas.microsoft.com/office/drawing/2014/main" id="{E6F5DD26-5344-48A0-8EEE-064D61874F53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5105400"/>
            <a:ext cx="2362200" cy="990600"/>
            <a:chOff x="3456" y="3216"/>
            <a:chExt cx="1488" cy="624"/>
          </a:xfrm>
        </p:grpSpPr>
        <p:grpSp>
          <p:nvGrpSpPr>
            <p:cNvPr id="135" name="Group 113">
              <a:extLst>
                <a:ext uri="{FF2B5EF4-FFF2-40B4-BE49-F238E27FC236}">
                  <a16:creationId xmlns:a16="http://schemas.microsoft.com/office/drawing/2014/main" id="{ED5B5E90-8F03-4715-ACC2-C8151ED651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4" y="3312"/>
              <a:ext cx="1392" cy="500"/>
              <a:chOff x="3504" y="3312"/>
              <a:chExt cx="1392" cy="500"/>
            </a:xfrm>
          </p:grpSpPr>
          <p:grpSp>
            <p:nvGrpSpPr>
              <p:cNvPr id="137" name="Group 95">
                <a:extLst>
                  <a:ext uri="{FF2B5EF4-FFF2-40B4-BE49-F238E27FC236}">
                    <a16:creationId xmlns:a16="http://schemas.microsoft.com/office/drawing/2014/main" id="{7966C990-BBAA-44DC-97D3-7DEAC156892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48" y="3312"/>
                <a:ext cx="240" cy="288"/>
                <a:chOff x="4527" y="2016"/>
                <a:chExt cx="240" cy="288"/>
              </a:xfrm>
            </p:grpSpPr>
            <p:grpSp>
              <p:nvGrpSpPr>
                <p:cNvPr id="146" name="Group 96">
                  <a:extLst>
                    <a:ext uri="{FF2B5EF4-FFF2-40B4-BE49-F238E27FC236}">
                      <a16:creationId xmlns:a16="http://schemas.microsoft.com/office/drawing/2014/main" id="{69F2B2D8-CE07-47E8-9D63-B14DCACC191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27" y="2016"/>
                  <a:ext cx="144" cy="288"/>
                  <a:chOff x="4333" y="2640"/>
                  <a:chExt cx="144" cy="288"/>
                </a:xfrm>
              </p:grpSpPr>
              <p:sp>
                <p:nvSpPr>
                  <p:cNvPr id="148" name="Line 97">
                    <a:extLst>
                      <a:ext uri="{FF2B5EF4-FFF2-40B4-BE49-F238E27FC236}">
                        <a16:creationId xmlns:a16="http://schemas.microsoft.com/office/drawing/2014/main" id="{967F2691-3C83-45BE-947A-9D09D4557A2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416" y="2640"/>
                    <a:ext cx="0" cy="288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9" name="Line 98">
                    <a:extLst>
                      <a:ext uri="{FF2B5EF4-FFF2-40B4-BE49-F238E27FC236}">
                        <a16:creationId xmlns:a16="http://schemas.microsoft.com/office/drawing/2014/main" id="{99EA57E8-7256-4541-AE86-D5FCD8A3775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33" y="2708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7" name="Text Box 99">
                  <a:extLst>
                    <a:ext uri="{FF2B5EF4-FFF2-40B4-BE49-F238E27FC236}">
                      <a16:creationId xmlns:a16="http://schemas.microsoft.com/office/drawing/2014/main" id="{6F78B140-C33D-43E5-B62E-CAAC86107A3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575" y="2064"/>
                  <a:ext cx="19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200"/>
                    <a:t>4</a:t>
                  </a:r>
                  <a:endParaRPr lang="en-GB" sz="16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38" name="Text Box 101">
                <a:extLst>
                  <a:ext uri="{FF2B5EF4-FFF2-40B4-BE49-F238E27FC236}">
                    <a16:creationId xmlns:a16="http://schemas.microsoft.com/office/drawing/2014/main" id="{B06EDCD3-0E90-41C7-BCE1-5A48DCAE89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3600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4</a:t>
                </a:r>
                <a:r>
                  <a:rPr lang="en-GB" sz="1600"/>
                  <a:t>..S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39" name="Text Box 102">
                <a:extLst>
                  <a:ext uri="{FF2B5EF4-FFF2-40B4-BE49-F238E27FC236}">
                    <a16:creationId xmlns:a16="http://schemas.microsoft.com/office/drawing/2014/main" id="{4CB2E9DD-9DF4-4560-8E52-0C4EE1B5A4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3600"/>
                <a:ext cx="62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4</a:t>
                </a:r>
                <a:r>
                  <a:rPr lang="en-GB" sz="1600"/>
                  <a:t>S</a:t>
                </a:r>
                <a:r>
                  <a:rPr lang="en-GB" sz="1600" baseline="-25000"/>
                  <a:t>3</a:t>
                </a:r>
                <a:r>
                  <a:rPr lang="en-GB" sz="1600"/>
                  <a:t>S</a:t>
                </a:r>
                <a:r>
                  <a:rPr lang="en-GB" sz="1600" baseline="-25000"/>
                  <a:t>2</a:t>
                </a:r>
                <a:r>
                  <a:rPr lang="en-GB" sz="1600"/>
                  <a:t>S</a:t>
                </a:r>
                <a:r>
                  <a:rPr lang="en-GB" sz="1600" baseline="-25000"/>
                  <a:t>1</a:t>
                </a:r>
              </a:p>
            </p:txBody>
          </p:sp>
          <p:grpSp>
            <p:nvGrpSpPr>
              <p:cNvPr id="140" name="Group 111">
                <a:extLst>
                  <a:ext uri="{FF2B5EF4-FFF2-40B4-BE49-F238E27FC236}">
                    <a16:creationId xmlns:a16="http://schemas.microsoft.com/office/drawing/2014/main" id="{ADB19A9F-0BB3-4EEB-BD65-F7EF382965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68" y="3312"/>
                <a:ext cx="384" cy="288"/>
                <a:chOff x="4403" y="3216"/>
                <a:chExt cx="288" cy="288"/>
              </a:xfrm>
            </p:grpSpPr>
            <p:sp>
              <p:nvSpPr>
                <p:cNvPr id="142" name="Line 105">
                  <a:extLst>
                    <a:ext uri="{FF2B5EF4-FFF2-40B4-BE49-F238E27FC236}">
                      <a16:creationId xmlns:a16="http://schemas.microsoft.com/office/drawing/2014/main" id="{E7E9B3C4-4DDD-4063-889F-C5ECF86034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03" y="3216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" name="Line 108">
                  <a:extLst>
                    <a:ext uri="{FF2B5EF4-FFF2-40B4-BE49-F238E27FC236}">
                      <a16:creationId xmlns:a16="http://schemas.microsoft.com/office/drawing/2014/main" id="{2D92634E-0B7F-4FE3-B1BA-1BD7FE1A34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99" y="3216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Line 109">
                  <a:extLst>
                    <a:ext uri="{FF2B5EF4-FFF2-40B4-BE49-F238E27FC236}">
                      <a16:creationId xmlns:a16="http://schemas.microsoft.com/office/drawing/2014/main" id="{C06F4726-89D8-4F37-AECB-D5D10121D4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95" y="3216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" name="Line 110">
                  <a:extLst>
                    <a:ext uri="{FF2B5EF4-FFF2-40B4-BE49-F238E27FC236}">
                      <a16:creationId xmlns:a16="http://schemas.microsoft.com/office/drawing/2014/main" id="{2A6A2CAB-A7F0-40A2-80E3-E6790E1E1D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91" y="3216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1" name="Text Box 112">
                <a:extLst>
                  <a:ext uri="{FF2B5EF4-FFF2-40B4-BE49-F238E27FC236}">
                    <a16:creationId xmlns:a16="http://schemas.microsoft.com/office/drawing/2014/main" id="{1383764D-4DB2-4502-8118-3047268826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6" y="3360"/>
                <a:ext cx="28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=</a:t>
                </a:r>
                <a:endParaRPr lang="en-GB" sz="1600" baseline="-25000"/>
              </a:p>
            </p:txBody>
          </p:sp>
        </p:grpSp>
        <p:sp>
          <p:nvSpPr>
            <p:cNvPr id="136" name="Rectangle 114">
              <a:extLst>
                <a:ext uri="{FF2B5EF4-FFF2-40B4-BE49-F238E27FC236}">
                  <a16:creationId xmlns:a16="http://schemas.microsoft.com/office/drawing/2014/main" id="{7C2ED572-2CEB-45BB-9ED0-FC245225B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216"/>
              <a:ext cx="1488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2" name="Footer Placeholder 5">
            <a:extLst>
              <a:ext uri="{FF2B5EF4-FFF2-40B4-BE49-F238E27FC236}">
                <a16:creationId xmlns:a16="http://schemas.microsoft.com/office/drawing/2014/main" id="{5D7DD26E-125C-47D4-87CA-EDD123CFA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153" name="[Date Placeholder 3]">
            <a:extLst>
              <a:ext uri="{FF2B5EF4-FFF2-40B4-BE49-F238E27FC236}">
                <a16:creationId xmlns:a16="http://schemas.microsoft.com/office/drawing/2014/main" id="{BBCFB1CC-AC52-41BD-9E25-AEA8780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154" name="Slide Number Placeholder 6">
            <a:extLst>
              <a:ext uri="{FF2B5EF4-FFF2-40B4-BE49-F238E27FC236}">
                <a16:creationId xmlns:a16="http://schemas.microsoft.com/office/drawing/2014/main" id="{ECA59055-0BCF-4204-91C2-D55D79A9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67211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BCD to Excess-3 Converter: Revisit (1/2)</a:t>
            </a:r>
          </a:p>
        </p:txBody>
      </p:sp>
      <p:sp>
        <p:nvSpPr>
          <p:cNvPr id="87" name="Rectangle 3">
            <a:extLst>
              <a:ext uri="{FF2B5EF4-FFF2-40B4-BE49-F238E27FC236}">
                <a16:creationId xmlns:a16="http://schemas.microsoft.com/office/drawing/2014/main" id="{F757CAFB-D409-4D90-83EA-A4CE0742F3FC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371600"/>
            <a:ext cx="4038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Excess-3 code can be converted from BCD code using truth table:</a:t>
            </a:r>
          </a:p>
        </p:txBody>
      </p:sp>
      <p:graphicFrame>
        <p:nvGraphicFramePr>
          <p:cNvPr id="88" name="Group 192">
            <a:extLst>
              <a:ext uri="{FF2B5EF4-FFF2-40B4-BE49-F238E27FC236}">
                <a16:creationId xmlns:a16="http://schemas.microsoft.com/office/drawing/2014/main" id="{8259E3C7-B9D1-40F7-85A5-9ED8C82657E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373760" y="1346417"/>
          <a:ext cx="3124200" cy="4937760"/>
        </p:xfrm>
        <a:graphic>
          <a:graphicData uri="http://schemas.openxmlformats.org/drawingml/2006/table">
            <a:tbl>
              <a:tblPr/>
              <a:tblGrid>
                <a:gridCol w="42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8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8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22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BCD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Excess-3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9" name="Rectangle 194">
            <a:extLst>
              <a:ext uri="{FF2B5EF4-FFF2-40B4-BE49-F238E27FC236}">
                <a16:creationId xmlns:a16="http://schemas.microsoft.com/office/drawing/2014/main" id="{D7A9769E-15B6-4F1F-9517-8C2BE5171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667000"/>
            <a:ext cx="4038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Gate-level design can be used since only 4 inputs.</a:t>
            </a:r>
          </a:p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However, alternative design is possible.</a:t>
            </a:r>
          </a:p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Use problem-specific formula:</a:t>
            </a:r>
          </a:p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60000"/>
            </a:pPr>
            <a:r>
              <a:rPr lang="en-US" sz="2000" dirty="0"/>
              <a:t>  </a:t>
            </a:r>
            <a:r>
              <a:rPr lang="en-US" sz="2400" dirty="0">
                <a:solidFill>
                  <a:srgbClr val="800000"/>
                </a:solidFill>
              </a:rPr>
              <a:t>Excess-3 code </a:t>
            </a:r>
            <a:br>
              <a:rPr lang="en-US" sz="2400" dirty="0">
                <a:solidFill>
                  <a:srgbClr val="800000"/>
                </a:solidFill>
              </a:rPr>
            </a:br>
            <a:r>
              <a:rPr lang="en-US" sz="2400" dirty="0">
                <a:solidFill>
                  <a:srgbClr val="800000"/>
                </a:solidFill>
              </a:rPr>
              <a:t>= BCD Code + 0011</a:t>
            </a:r>
            <a:r>
              <a:rPr lang="en-US" sz="2400" baseline="-25000" dirty="0">
                <a:solidFill>
                  <a:srgbClr val="800000"/>
                </a:solidFill>
              </a:rPr>
              <a:t>2</a:t>
            </a:r>
            <a:endParaRPr lang="en-US" sz="2000" baseline="-25000" dirty="0">
              <a:solidFill>
                <a:srgbClr val="800000"/>
              </a:solidFill>
            </a:endParaRP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89B45210-8CC8-4265-877B-8D5001397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10" name="[Date Placeholder 3]">
            <a:extLst>
              <a:ext uri="{FF2B5EF4-FFF2-40B4-BE49-F238E27FC236}">
                <a16:creationId xmlns:a16="http://schemas.microsoft.com/office/drawing/2014/main" id="{6757A313-A303-4BCB-8630-49158B48A6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84731385-AE96-4B0D-A2C7-A463D7C7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681569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QUICK REVIEW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K-Maps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95E6628-4C36-47A9-93B3-084E03D2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5" name="[Date Placeholder 3]">
            <a:extLst>
              <a:ext uri="{FF2B5EF4-FFF2-40B4-BE49-F238E27FC236}">
                <a16:creationId xmlns:a16="http://schemas.microsoft.com/office/drawing/2014/main" id="{86943887-D5D6-4542-A5E5-BF58D21E2D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46852629-E52A-4124-A41A-2222CEE31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23515163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BCD to Excess-3 Converter: Revisit (2/2)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D0FB7FD-A273-4083-8A06-C50384EBBAE9}"/>
              </a:ext>
            </a:extLst>
          </p:cNvPr>
          <p:cNvSpPr txBox="1">
            <a:spLocks noChangeArrowheads="1"/>
          </p:cNvSpPr>
          <p:nvPr/>
        </p:nvSpPr>
        <p:spPr>
          <a:xfrm>
            <a:off x="2318084" y="1371600"/>
            <a:ext cx="3701716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Block-level circuit:</a:t>
            </a:r>
          </a:p>
        </p:txBody>
      </p:sp>
      <p:grpSp>
        <p:nvGrpSpPr>
          <p:cNvPr id="10" name="Group 220">
            <a:extLst>
              <a:ext uri="{FF2B5EF4-FFF2-40B4-BE49-F238E27FC236}">
                <a16:creationId xmlns:a16="http://schemas.microsoft.com/office/drawing/2014/main" id="{86EFAE03-3E59-4073-A229-31AB6EDFFCDE}"/>
              </a:ext>
            </a:extLst>
          </p:cNvPr>
          <p:cNvGrpSpPr>
            <a:grpSpLocks/>
          </p:cNvGrpSpPr>
          <p:nvPr/>
        </p:nvGrpSpPr>
        <p:grpSpPr bwMode="auto">
          <a:xfrm>
            <a:off x="2686844" y="1657350"/>
            <a:ext cx="6818313" cy="3829051"/>
            <a:chOff x="745" y="960"/>
            <a:chExt cx="4295" cy="2412"/>
          </a:xfrm>
        </p:grpSpPr>
        <p:grpSp>
          <p:nvGrpSpPr>
            <p:cNvPr id="11" name="Group 191">
              <a:extLst>
                <a:ext uri="{FF2B5EF4-FFF2-40B4-BE49-F238E27FC236}">
                  <a16:creationId xmlns:a16="http://schemas.microsoft.com/office/drawing/2014/main" id="{A032ACC7-E87E-4060-916F-51886443D9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7" y="960"/>
              <a:ext cx="2643" cy="2412"/>
              <a:chOff x="1197" y="1392"/>
              <a:chExt cx="2643" cy="2412"/>
            </a:xfrm>
          </p:grpSpPr>
          <p:sp>
            <p:nvSpPr>
              <p:cNvPr id="14" name="Rectangle 192">
                <a:extLst>
                  <a:ext uri="{FF2B5EF4-FFF2-40B4-BE49-F238E27FC236}">
                    <a16:creationId xmlns:a16="http://schemas.microsoft.com/office/drawing/2014/main" id="{4AE69BC8-214E-4187-9236-93FCDBB4CE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816" cy="153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Text Box 193">
                <a:extLst>
                  <a:ext uri="{FF2B5EF4-FFF2-40B4-BE49-F238E27FC236}">
                    <a16:creationId xmlns:a16="http://schemas.microsoft.com/office/drawing/2014/main" id="{45801D79-C180-4B88-9139-08461A6217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1930" y="2263"/>
                <a:ext cx="960" cy="4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b="1" dirty="0">
                    <a:latin typeface="Times New Roman" pitchFamily="18" charset="0"/>
                  </a:rPr>
                  <a:t>4-bit Parallel Adder</a:t>
                </a:r>
                <a:endParaRPr lang="en-GB" sz="2400" b="1" dirty="0">
                  <a:latin typeface="Times New Roman" pitchFamily="18" charset="0"/>
                </a:endParaRPr>
              </a:p>
            </p:txBody>
          </p:sp>
          <p:grpSp>
            <p:nvGrpSpPr>
              <p:cNvPr id="16" name="Group 194">
                <a:extLst>
                  <a:ext uri="{FF2B5EF4-FFF2-40B4-BE49-F238E27FC236}">
                    <a16:creationId xmlns:a16="http://schemas.microsoft.com/office/drawing/2014/main" id="{87DE2B84-F2BD-454E-97E1-3A9E37578A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96" y="1817"/>
                <a:ext cx="288" cy="1442"/>
                <a:chOff x="1536" y="2208"/>
                <a:chExt cx="288" cy="1442"/>
              </a:xfrm>
            </p:grpSpPr>
            <p:sp>
              <p:nvSpPr>
                <p:cNvPr id="39" name="Text Box 195">
                  <a:extLst>
                    <a:ext uri="{FF2B5EF4-FFF2-40B4-BE49-F238E27FC236}">
                      <a16:creationId xmlns:a16="http://schemas.microsoft.com/office/drawing/2014/main" id="{20535188-640D-4760-8F9C-103A40E8BEE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2208"/>
                  <a:ext cx="288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X</a:t>
                  </a:r>
                  <a:r>
                    <a:rPr lang="en-GB" sz="1600" b="1" baseline="-25000">
                      <a:latin typeface="Times New Roman" pitchFamily="18" charset="0"/>
                    </a:rPr>
                    <a:t>4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X</a:t>
                  </a:r>
                  <a:r>
                    <a:rPr lang="en-GB" sz="1600" b="1" baseline="-25000">
                      <a:latin typeface="Times New Roman" pitchFamily="18" charset="0"/>
                    </a:rPr>
                    <a:t>3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X</a:t>
                  </a:r>
                  <a:r>
                    <a:rPr lang="en-GB" sz="1600" b="1" baseline="-25000">
                      <a:latin typeface="Times New Roman" pitchFamily="18" charset="0"/>
                    </a:rPr>
                    <a:t>2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X</a:t>
                  </a:r>
                  <a:r>
                    <a:rPr lang="en-GB" sz="1600" b="1" baseline="-25000"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40" name="Text Box 196">
                  <a:extLst>
                    <a:ext uri="{FF2B5EF4-FFF2-40B4-BE49-F238E27FC236}">
                      <a16:creationId xmlns:a16="http://schemas.microsoft.com/office/drawing/2014/main" id="{84D525C0-DD5E-4C2D-B9B1-B0BB997DCAC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2976"/>
                  <a:ext cx="288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Y</a:t>
                  </a:r>
                  <a:r>
                    <a:rPr lang="en-GB" sz="1600" b="1" baseline="-25000">
                      <a:latin typeface="Times New Roman" pitchFamily="18" charset="0"/>
                    </a:rPr>
                    <a:t>4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Y</a:t>
                  </a:r>
                  <a:r>
                    <a:rPr lang="en-GB" sz="1600" b="1" baseline="-25000">
                      <a:latin typeface="Times New Roman" pitchFamily="18" charset="0"/>
                    </a:rPr>
                    <a:t>3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Y</a:t>
                  </a:r>
                  <a:r>
                    <a:rPr lang="en-GB" sz="1600" b="1" baseline="-25000">
                      <a:latin typeface="Times New Roman" pitchFamily="18" charset="0"/>
                    </a:rPr>
                    <a:t>2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Y</a:t>
                  </a:r>
                  <a:r>
                    <a:rPr lang="en-GB" sz="1600" b="1" baseline="-25000">
                      <a:latin typeface="Times New Roman" pitchFamily="18" charset="0"/>
                    </a:rPr>
                    <a:t>1</a:t>
                  </a:r>
                </a:p>
              </p:txBody>
            </p:sp>
          </p:grpSp>
          <p:sp>
            <p:nvSpPr>
              <p:cNvPr id="17" name="Line 197">
                <a:extLst>
                  <a:ext uri="{FF2B5EF4-FFF2-40B4-BE49-F238E27FC236}">
                    <a16:creationId xmlns:a16="http://schemas.microsoft.com/office/drawing/2014/main" id="{7637D4D6-7B55-4ADA-AC48-EC874A5C7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19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98">
                <a:extLst>
                  <a:ext uri="{FF2B5EF4-FFF2-40B4-BE49-F238E27FC236}">
                    <a16:creationId xmlns:a16="http://schemas.microsoft.com/office/drawing/2014/main" id="{0AB1CC41-F834-4D67-98D1-8D70A0B9A6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064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99">
                <a:extLst>
                  <a:ext uri="{FF2B5EF4-FFF2-40B4-BE49-F238E27FC236}">
                    <a16:creationId xmlns:a16="http://schemas.microsoft.com/office/drawing/2014/main" id="{0720E309-C969-493F-9750-6AF30EC84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208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200">
                <a:extLst>
                  <a:ext uri="{FF2B5EF4-FFF2-40B4-BE49-F238E27FC236}">
                    <a16:creationId xmlns:a16="http://schemas.microsoft.com/office/drawing/2014/main" id="{4579EF34-74D5-42EB-9F09-E27D95D6AA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352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01">
                <a:extLst>
                  <a:ext uri="{FF2B5EF4-FFF2-40B4-BE49-F238E27FC236}">
                    <a16:creationId xmlns:a16="http://schemas.microsoft.com/office/drawing/2014/main" id="{08902C8A-9EF4-4B5B-A3E9-7EB0FD6AA3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711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02">
                <a:extLst>
                  <a:ext uri="{FF2B5EF4-FFF2-40B4-BE49-F238E27FC236}">
                    <a16:creationId xmlns:a16="http://schemas.microsoft.com/office/drawing/2014/main" id="{2DF027CA-16CE-4AC5-A010-32FBB72A30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855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03">
                <a:extLst>
                  <a:ext uri="{FF2B5EF4-FFF2-40B4-BE49-F238E27FC236}">
                    <a16:creationId xmlns:a16="http://schemas.microsoft.com/office/drawing/2014/main" id="{5BA9BB5F-109B-49A6-A415-9768BF78EE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999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204">
                <a:extLst>
                  <a:ext uri="{FF2B5EF4-FFF2-40B4-BE49-F238E27FC236}">
                    <a16:creationId xmlns:a16="http://schemas.microsoft.com/office/drawing/2014/main" id="{E0027964-71BB-483E-A40D-D51DEDF323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3143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205">
                <a:extLst>
                  <a:ext uri="{FF2B5EF4-FFF2-40B4-BE49-F238E27FC236}">
                    <a16:creationId xmlns:a16="http://schemas.microsoft.com/office/drawing/2014/main" id="{2CA3A17F-186E-463A-9B0D-F55C4EB70D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2592"/>
                <a:ext cx="192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ts val="1800"/>
                  </a:lnSpc>
                </a:pPr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0</a:t>
                </a:r>
                <a:endParaRPr lang="en-GB" b="1" baseline="-25000" dirty="0">
                  <a:solidFill>
                    <a:srgbClr val="7030A0"/>
                  </a:solidFill>
                  <a:latin typeface="Times New Roman" pitchFamily="18" charset="0"/>
                </a:endParaRPr>
              </a:p>
              <a:p>
                <a:pPr eaLnBrk="0" hangingPunct="0">
                  <a:lnSpc>
                    <a:spcPts val="1800"/>
                  </a:lnSpc>
                </a:pPr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0</a:t>
                </a:r>
                <a:endParaRPr lang="en-GB" b="1" baseline="-25000" dirty="0">
                  <a:solidFill>
                    <a:srgbClr val="7030A0"/>
                  </a:solidFill>
                  <a:latin typeface="Times New Roman" pitchFamily="18" charset="0"/>
                </a:endParaRPr>
              </a:p>
              <a:p>
                <a:pPr eaLnBrk="0" hangingPunct="0">
                  <a:lnSpc>
                    <a:spcPts val="1800"/>
                  </a:lnSpc>
                </a:pPr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1</a:t>
                </a:r>
                <a:endParaRPr lang="en-GB" b="1" baseline="-25000" dirty="0">
                  <a:solidFill>
                    <a:srgbClr val="7030A0"/>
                  </a:solidFill>
                  <a:latin typeface="Times New Roman" pitchFamily="18" charset="0"/>
                </a:endParaRPr>
              </a:p>
              <a:p>
                <a:pPr eaLnBrk="0" hangingPunct="0">
                  <a:lnSpc>
                    <a:spcPts val="1800"/>
                  </a:lnSpc>
                </a:pPr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1</a:t>
                </a:r>
                <a:endParaRPr lang="en-GB" sz="1600" b="1" baseline="-25000" dirty="0">
                  <a:solidFill>
                    <a:srgbClr val="7030A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" name="Line 206">
                <a:extLst>
                  <a:ext uri="{FF2B5EF4-FFF2-40B4-BE49-F238E27FC236}">
                    <a16:creationId xmlns:a16="http://schemas.microsoft.com/office/drawing/2014/main" id="{7B69E529-3559-4990-8907-0248D0E593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352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07">
                <a:extLst>
                  <a:ext uri="{FF2B5EF4-FFF2-40B4-BE49-F238E27FC236}">
                    <a16:creationId xmlns:a16="http://schemas.microsoft.com/office/drawing/2014/main" id="{C5BB3995-EB8A-42A4-B1E4-AA58B58D49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496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08">
                <a:extLst>
                  <a:ext uri="{FF2B5EF4-FFF2-40B4-BE49-F238E27FC236}">
                    <a16:creationId xmlns:a16="http://schemas.microsoft.com/office/drawing/2014/main" id="{2E7855D4-E163-454E-91B0-D1405B1C91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64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09">
                <a:extLst>
                  <a:ext uri="{FF2B5EF4-FFF2-40B4-BE49-F238E27FC236}">
                    <a16:creationId xmlns:a16="http://schemas.microsoft.com/office/drawing/2014/main" id="{B865485A-1A25-4E63-AA38-25B75F8D7A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784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Text Box 210">
                <a:extLst>
                  <a:ext uri="{FF2B5EF4-FFF2-40B4-BE49-F238E27FC236}">
                    <a16:creationId xmlns:a16="http://schemas.microsoft.com/office/drawing/2014/main" id="{695E4D16-3BA8-4B81-B5E1-065EA23DD0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" y="2208"/>
                <a:ext cx="288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S</a:t>
                </a:r>
                <a:r>
                  <a:rPr lang="en-GB" sz="1600" b="1" baseline="-25000">
                    <a:latin typeface="Times New Roman" pitchFamily="18" charset="0"/>
                  </a:rPr>
                  <a:t>4</a:t>
                </a:r>
              </a:p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S</a:t>
                </a:r>
                <a:r>
                  <a:rPr lang="en-GB" sz="1600" b="1" baseline="-25000">
                    <a:latin typeface="Times New Roman" pitchFamily="18" charset="0"/>
                  </a:rPr>
                  <a:t>3</a:t>
                </a:r>
              </a:p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S</a:t>
                </a:r>
                <a:r>
                  <a:rPr lang="en-GB" sz="1600" b="1" baseline="-25000">
                    <a:latin typeface="Times New Roman" pitchFamily="18" charset="0"/>
                  </a:rPr>
                  <a:t>2</a:t>
                </a:r>
              </a:p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S</a:t>
                </a:r>
                <a:r>
                  <a:rPr lang="en-GB" sz="1600" b="1" baseline="-25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1" name="Text Box 211">
                <a:extLst>
                  <a:ext uri="{FF2B5EF4-FFF2-40B4-BE49-F238E27FC236}">
                    <a16:creationId xmlns:a16="http://schemas.microsoft.com/office/drawing/2014/main" id="{EA1AAF31-B8BA-4880-B25F-76C741C04A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7" y="1900"/>
                <a:ext cx="48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b="1" dirty="0">
                    <a:latin typeface="Times New Roman" pitchFamily="18" charset="0"/>
                  </a:rPr>
                  <a:t>BCD</a:t>
                </a:r>
              </a:p>
              <a:p>
                <a:pPr algn="ctr" eaLnBrk="0" hangingPunct="0"/>
                <a:r>
                  <a:rPr lang="en-GB" b="1" dirty="0">
                    <a:latin typeface="Times New Roman" pitchFamily="18" charset="0"/>
                  </a:rPr>
                  <a:t>code</a:t>
                </a:r>
              </a:p>
            </p:txBody>
          </p:sp>
          <p:sp>
            <p:nvSpPr>
              <p:cNvPr id="32" name="Text Box 212">
                <a:extLst>
                  <a:ext uri="{FF2B5EF4-FFF2-40B4-BE49-F238E27FC236}">
                    <a16:creationId xmlns:a16="http://schemas.microsoft.com/office/drawing/2014/main" id="{DBCA1E59-DE65-4031-B15A-6DDBE70D10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2400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b="1">
                    <a:latin typeface="Times New Roman" pitchFamily="18" charset="0"/>
                  </a:rPr>
                  <a:t>Excess-3</a:t>
                </a:r>
              </a:p>
              <a:p>
                <a:pPr algn="ctr" eaLnBrk="0" hangingPunct="0"/>
                <a:r>
                  <a:rPr lang="en-GB" b="1">
                    <a:latin typeface="Times New Roman" pitchFamily="18" charset="0"/>
                  </a:rPr>
                  <a:t>code</a:t>
                </a:r>
              </a:p>
            </p:txBody>
          </p:sp>
          <p:sp>
            <p:nvSpPr>
              <p:cNvPr id="33" name="Line 213">
                <a:extLst>
                  <a:ext uri="{FF2B5EF4-FFF2-40B4-BE49-F238E27FC236}">
                    <a16:creationId xmlns:a16="http://schemas.microsoft.com/office/drawing/2014/main" id="{52BC9AAD-1B75-4E1F-AD84-FFCE5363B1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0" y="3312"/>
                <a:ext cx="0" cy="24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214">
                <a:extLst>
                  <a:ext uri="{FF2B5EF4-FFF2-40B4-BE49-F238E27FC236}">
                    <a16:creationId xmlns:a16="http://schemas.microsoft.com/office/drawing/2014/main" id="{73FF45DF-43FC-4CA9-AFFF-9FCE80A70D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0" y="1584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Text Box 215">
                <a:extLst>
                  <a:ext uri="{FF2B5EF4-FFF2-40B4-BE49-F238E27FC236}">
                    <a16:creationId xmlns:a16="http://schemas.microsoft.com/office/drawing/2014/main" id="{7F877A5A-A7A8-4D7F-8001-8215C18F5B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1392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1600" b="1">
                    <a:latin typeface="Times New Roman" pitchFamily="18" charset="0"/>
                  </a:rPr>
                  <a:t>unused</a:t>
                </a:r>
                <a:endParaRPr lang="en-GB" b="1">
                  <a:latin typeface="Times New Roman" pitchFamily="18" charset="0"/>
                </a:endParaRPr>
              </a:p>
            </p:txBody>
          </p:sp>
          <p:sp>
            <p:nvSpPr>
              <p:cNvPr id="36" name="Text Box 216">
                <a:extLst>
                  <a:ext uri="{FF2B5EF4-FFF2-40B4-BE49-F238E27FC236}">
                    <a16:creationId xmlns:a16="http://schemas.microsoft.com/office/drawing/2014/main" id="{0D14BBBA-AEE2-47A8-9098-6B475A26FC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4" y="3552"/>
                <a:ext cx="24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0</a:t>
                </a:r>
                <a:endParaRPr lang="en-GB" sz="2000" b="1" dirty="0">
                  <a:solidFill>
                    <a:srgbClr val="7030A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" name="Text Box 217">
                <a:extLst>
                  <a:ext uri="{FF2B5EF4-FFF2-40B4-BE49-F238E27FC236}">
                    <a16:creationId xmlns:a16="http://schemas.microsoft.com/office/drawing/2014/main" id="{CB432EF3-9787-4AA2-9E16-58B01A960C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3120"/>
                <a:ext cx="38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1600" b="1">
                    <a:latin typeface="Times New Roman" pitchFamily="18" charset="0"/>
                  </a:rPr>
                  <a:t>Cin</a:t>
                </a:r>
                <a:endParaRPr lang="en-GB" b="1">
                  <a:latin typeface="Times New Roman" pitchFamily="18" charset="0"/>
                </a:endParaRPr>
              </a:p>
            </p:txBody>
          </p:sp>
          <p:sp>
            <p:nvSpPr>
              <p:cNvPr id="38" name="Text Box 218">
                <a:extLst>
                  <a:ext uri="{FF2B5EF4-FFF2-40B4-BE49-F238E27FC236}">
                    <a16:creationId xmlns:a16="http://schemas.microsoft.com/office/drawing/2014/main" id="{E28B26D7-3E4E-48FE-9B95-5E37483111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1750"/>
                <a:ext cx="43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1600" b="1">
                    <a:latin typeface="Times New Roman" pitchFamily="18" charset="0"/>
                  </a:rPr>
                  <a:t>Cout</a:t>
                </a:r>
                <a:endParaRPr lang="en-GB" b="1">
                  <a:latin typeface="Times New Roman" pitchFamily="18" charset="0"/>
                </a:endParaRPr>
              </a:p>
            </p:txBody>
          </p:sp>
        </p:grpSp>
        <p:sp>
          <p:nvSpPr>
            <p:cNvPr id="13" name="Text Box 219">
              <a:extLst>
                <a:ext uri="{FF2B5EF4-FFF2-40B4-BE49-F238E27FC236}">
                  <a16:creationId xmlns:a16="http://schemas.microsoft.com/office/drawing/2014/main" id="{DABF407D-D15B-48BA-AB97-830B7F380B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" y="1841"/>
              <a:ext cx="168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2000" b="1" dirty="0">
                  <a:solidFill>
                    <a:srgbClr val="3333FF"/>
                  </a:solidFill>
                </a:rPr>
                <a:t>A BCD to Excess-3 Code Converter</a:t>
              </a:r>
              <a:endParaRPr lang="en-GB" sz="2000" b="1" dirty="0">
                <a:solidFill>
                  <a:srgbClr val="3333FF"/>
                </a:solidFill>
                <a:latin typeface="Times New Roman" pitchFamily="18" charset="0"/>
              </a:endParaRPr>
            </a:p>
          </p:txBody>
        </p:sp>
      </p:grpSp>
      <p:sp>
        <p:nvSpPr>
          <p:cNvPr id="41" name="Rectangle 3">
            <a:extLst>
              <a:ext uri="{FF2B5EF4-FFF2-40B4-BE49-F238E27FC236}">
                <a16:creationId xmlns:a16="http://schemas.microsoft.com/office/drawing/2014/main" id="{1B65D65F-2510-4991-ABD6-EDE548C86260}"/>
              </a:ext>
            </a:extLst>
          </p:cNvPr>
          <p:cNvSpPr txBox="1">
            <a:spLocks noChangeArrowheads="1"/>
          </p:cNvSpPr>
          <p:nvPr/>
        </p:nvSpPr>
        <p:spPr>
          <a:xfrm>
            <a:off x="2451205" y="5541962"/>
            <a:ext cx="6006996" cy="648456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2313" indent="-722313" fontAlgn="auto">
              <a:spcAft>
                <a:spcPts val="0"/>
              </a:spcAft>
              <a:buSzPct val="100000"/>
              <a:buNone/>
            </a:pPr>
            <a:r>
              <a:rPr lang="en-US" sz="2000" dirty="0"/>
              <a:t>Note:	In the lab, input 0 (low) is connected to GND, 1 (high) to </a:t>
            </a:r>
            <a:r>
              <a:rPr lang="en-US" sz="2000" dirty="0" err="1"/>
              <a:t>Vcc</a:t>
            </a:r>
            <a:r>
              <a:rPr lang="en-US" sz="2000" dirty="0"/>
              <a:t>.</a:t>
            </a:r>
          </a:p>
        </p:txBody>
      </p:sp>
      <p:sp>
        <p:nvSpPr>
          <p:cNvPr id="42" name="Footer Placeholder 5">
            <a:extLst>
              <a:ext uri="{FF2B5EF4-FFF2-40B4-BE49-F238E27FC236}">
                <a16:creationId xmlns:a16="http://schemas.microsoft.com/office/drawing/2014/main" id="{57056E2E-C747-46FA-A616-2DF2696FA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43" name="[Date Placeholder 3]">
            <a:extLst>
              <a:ext uri="{FF2B5EF4-FFF2-40B4-BE49-F238E27FC236}">
                <a16:creationId xmlns:a16="http://schemas.microsoft.com/office/drawing/2014/main" id="{082F6E57-60BB-4328-86F7-B2A6FA3C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44" name="Slide Number Placeholder 6">
            <a:extLst>
              <a:ext uri="{FF2B5EF4-FFF2-40B4-BE49-F238E27FC236}">
                <a16:creationId xmlns:a16="http://schemas.microsoft.com/office/drawing/2014/main" id="{BEE10A3E-B1FC-4340-A69C-2CA75A59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1555593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Example: 6-Person Voting System</a:t>
            </a:r>
          </a:p>
        </p:txBody>
      </p:sp>
      <p:sp>
        <p:nvSpPr>
          <p:cNvPr id="96" name="Rectangle 3">
            <a:extLst>
              <a:ext uri="{FF2B5EF4-FFF2-40B4-BE49-F238E27FC236}">
                <a16:creationId xmlns:a16="http://schemas.microsoft.com/office/drawing/2014/main" id="{9CFCD4E5-4501-4B8F-8864-0A7E97D5A721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60476"/>
            <a:ext cx="8229600" cy="1390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Application: </a:t>
            </a:r>
            <a:r>
              <a:rPr lang="en-US" dirty="0">
                <a:solidFill>
                  <a:srgbClr val="800000"/>
                </a:solidFill>
              </a:rPr>
              <a:t>6-person voting system</a:t>
            </a:r>
            <a:r>
              <a:rPr lang="en-US" dirty="0"/>
              <a:t>.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 FAs and a 4-bit parallel adder.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FA can sum up to 3 votes.</a:t>
            </a:r>
          </a:p>
          <a:p>
            <a:pPr fontAlgn="auto">
              <a:spcAft>
                <a:spcPts val="0"/>
              </a:spcAft>
            </a:pPr>
            <a:endParaRPr lang="en-US" sz="2000" dirty="0"/>
          </a:p>
        </p:txBody>
      </p:sp>
      <p:grpSp>
        <p:nvGrpSpPr>
          <p:cNvPr id="97" name="Group 4">
            <a:extLst>
              <a:ext uri="{FF2B5EF4-FFF2-40B4-BE49-F238E27FC236}">
                <a16:creationId xmlns:a16="http://schemas.microsoft.com/office/drawing/2014/main" id="{C6AA90E2-8485-441D-9298-2D5B09930EE1}"/>
              </a:ext>
            </a:extLst>
          </p:cNvPr>
          <p:cNvGrpSpPr>
            <a:grpSpLocks/>
          </p:cNvGrpSpPr>
          <p:nvPr/>
        </p:nvGrpSpPr>
        <p:grpSpPr bwMode="auto">
          <a:xfrm>
            <a:off x="3276601" y="2743200"/>
            <a:ext cx="5770563" cy="3265488"/>
            <a:chOff x="1392" y="1776"/>
            <a:chExt cx="3635" cy="2057"/>
          </a:xfrm>
        </p:grpSpPr>
        <p:sp>
          <p:nvSpPr>
            <p:cNvPr id="98" name="Line 5">
              <a:extLst>
                <a:ext uri="{FF2B5EF4-FFF2-40B4-BE49-F238E27FC236}">
                  <a16:creationId xmlns:a16="http://schemas.microsoft.com/office/drawing/2014/main" id="{065177EF-E201-4B2E-8AA4-2494D4D17A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06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6">
              <a:extLst>
                <a:ext uri="{FF2B5EF4-FFF2-40B4-BE49-F238E27FC236}">
                  <a16:creationId xmlns:a16="http://schemas.microsoft.com/office/drawing/2014/main" id="{F6CD9F55-FB46-4169-A016-697D0F4E58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25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7">
              <a:extLst>
                <a:ext uri="{FF2B5EF4-FFF2-40B4-BE49-F238E27FC236}">
                  <a16:creationId xmlns:a16="http://schemas.microsoft.com/office/drawing/2014/main" id="{CE1B4624-004E-4CA8-A8CE-D69BF7B94D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064"/>
              <a:ext cx="57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8">
              <a:extLst>
                <a:ext uri="{FF2B5EF4-FFF2-40B4-BE49-F238E27FC236}">
                  <a16:creationId xmlns:a16="http://schemas.microsoft.com/office/drawing/2014/main" id="{CD17C005-194D-4B9B-82E6-E5CD605E87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352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Text Box 9">
              <a:extLst>
                <a:ext uri="{FF2B5EF4-FFF2-40B4-BE49-F238E27FC236}">
                  <a16:creationId xmlns:a16="http://schemas.microsoft.com/office/drawing/2014/main" id="{C197C094-76D1-4617-A145-C17D3A89A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968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1</a:t>
              </a:r>
              <a:endParaRPr lang="en-GB"/>
            </a:p>
          </p:txBody>
        </p:sp>
        <p:sp>
          <p:nvSpPr>
            <p:cNvPr id="188" name="AutoShape 10">
              <a:extLst>
                <a:ext uri="{FF2B5EF4-FFF2-40B4-BE49-F238E27FC236}">
                  <a16:creationId xmlns:a16="http://schemas.microsoft.com/office/drawing/2014/main" id="{90BE7CA3-DC73-4EC4-8325-14588C41C42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16" y="2256"/>
              <a:ext cx="48" cy="255"/>
            </a:xfrm>
            <a:prstGeom prst="leftBrace">
              <a:avLst>
                <a:gd name="adj1" fmla="val 4427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Text Box 11">
              <a:extLst>
                <a:ext uri="{FF2B5EF4-FFF2-40B4-BE49-F238E27FC236}">
                  <a16:creationId xmlns:a16="http://schemas.microsoft.com/office/drawing/2014/main" id="{81437580-18B9-495D-AF5E-FBDEFF54DE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9" y="2193"/>
              <a:ext cx="52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3-bit Output</a:t>
              </a:r>
              <a:endParaRPr lang="en-GB"/>
            </a:p>
          </p:txBody>
        </p:sp>
        <p:grpSp>
          <p:nvGrpSpPr>
            <p:cNvPr id="190" name="Group 12">
              <a:extLst>
                <a:ext uri="{FF2B5EF4-FFF2-40B4-BE49-F238E27FC236}">
                  <a16:creationId xmlns:a16="http://schemas.microsoft.com/office/drawing/2014/main" id="{54B024B2-BDCA-43EC-A245-EDF0E3790C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1776"/>
              <a:ext cx="624" cy="816"/>
              <a:chOff x="3312" y="912"/>
              <a:chExt cx="624" cy="816"/>
            </a:xfrm>
          </p:grpSpPr>
          <p:sp>
            <p:nvSpPr>
              <p:cNvPr id="252" name="Rectangle 13">
                <a:extLst>
                  <a:ext uri="{FF2B5EF4-FFF2-40B4-BE49-F238E27FC236}">
                    <a16:creationId xmlns:a16="http://schemas.microsoft.com/office/drawing/2014/main" id="{D5A421F2-1468-4287-BB07-92EAE7616B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960"/>
                <a:ext cx="528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Text Box 14">
                <a:extLst>
                  <a:ext uri="{FF2B5EF4-FFF2-40B4-BE49-F238E27FC236}">
                    <a16:creationId xmlns:a16="http://schemas.microsoft.com/office/drawing/2014/main" id="{DA5C4AD6-4759-4B86-9394-708B49ED7D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</a:t>
                </a:r>
                <a:endParaRPr lang="en-GB" sz="1600"/>
              </a:p>
            </p:txBody>
          </p:sp>
          <p:sp>
            <p:nvSpPr>
              <p:cNvPr id="254" name="Text Box 15">
                <a:extLst>
                  <a:ext uri="{FF2B5EF4-FFF2-40B4-BE49-F238E27FC236}">
                    <a16:creationId xmlns:a16="http://schemas.microsoft.com/office/drawing/2014/main" id="{2746F894-2BD0-42C7-BA24-D79835BE54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29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255" name="Text Box 16">
                <a:extLst>
                  <a:ext uri="{FF2B5EF4-FFF2-40B4-BE49-F238E27FC236}">
                    <a16:creationId xmlns:a16="http://schemas.microsoft.com/office/drawing/2014/main" id="{A94308F5-C880-4A28-9333-2D542F2D5F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912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>
                    <a:latin typeface="Symbol" pitchFamily="18" charset="2"/>
                  </a:rPr>
                  <a:t>S</a:t>
                </a:r>
                <a:endParaRPr lang="en-GB" sz="1600"/>
              </a:p>
            </p:txBody>
          </p:sp>
          <p:sp>
            <p:nvSpPr>
              <p:cNvPr id="256" name="Text Box 17">
                <a:extLst>
                  <a:ext uri="{FF2B5EF4-FFF2-40B4-BE49-F238E27FC236}">
                    <a16:creationId xmlns:a16="http://schemas.microsoft.com/office/drawing/2014/main" id="{61078976-246F-40CA-B45C-BEF7870E27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1392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Cout</a:t>
                </a:r>
              </a:p>
            </p:txBody>
          </p:sp>
          <p:sp>
            <p:nvSpPr>
              <p:cNvPr id="257" name="Text Box 18">
                <a:extLst>
                  <a:ext uri="{FF2B5EF4-FFF2-40B4-BE49-F238E27FC236}">
                    <a16:creationId xmlns:a16="http://schemas.microsoft.com/office/drawing/2014/main" id="{926C8652-6502-4FFF-BC52-3EE6907E56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8" name="Text Box 19">
                <a:extLst>
                  <a:ext uri="{FF2B5EF4-FFF2-40B4-BE49-F238E27FC236}">
                    <a16:creationId xmlns:a16="http://schemas.microsoft.com/office/drawing/2014/main" id="{1B8765C4-0DF7-48D9-8B01-4BFCDCFA2D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48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Cin</a:t>
                </a:r>
                <a:endParaRPr lang="en-GB" sz="1600"/>
              </a:p>
            </p:txBody>
          </p:sp>
        </p:grpSp>
        <p:sp>
          <p:nvSpPr>
            <p:cNvPr id="191" name="Line 20">
              <a:extLst>
                <a:ext uri="{FF2B5EF4-FFF2-40B4-BE49-F238E27FC236}">
                  <a16:creationId xmlns:a16="http://schemas.microsoft.com/office/drawing/2014/main" id="{A8B6F3A0-8ECA-42CD-9CAC-48CD101571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448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" name="Text Box 21">
              <a:extLst>
                <a:ext uri="{FF2B5EF4-FFF2-40B4-BE49-F238E27FC236}">
                  <a16:creationId xmlns:a16="http://schemas.microsoft.com/office/drawing/2014/main" id="{45591228-60D3-4D36-A632-FFDB04C7B1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160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2</a:t>
              </a:r>
              <a:endParaRPr lang="en-GB"/>
            </a:p>
          </p:txBody>
        </p:sp>
        <p:sp>
          <p:nvSpPr>
            <p:cNvPr id="193" name="Text Box 22">
              <a:extLst>
                <a:ext uri="{FF2B5EF4-FFF2-40B4-BE49-F238E27FC236}">
                  <a16:creationId xmlns:a16="http://schemas.microsoft.com/office/drawing/2014/main" id="{DD83E4B6-797F-4C0E-95C2-8091E665E2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352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3</a:t>
              </a:r>
              <a:endParaRPr lang="en-GB"/>
            </a:p>
          </p:txBody>
        </p:sp>
        <p:sp>
          <p:nvSpPr>
            <p:cNvPr id="194" name="Line 23">
              <a:extLst>
                <a:ext uri="{FF2B5EF4-FFF2-40B4-BE49-F238E27FC236}">
                  <a16:creationId xmlns:a16="http://schemas.microsoft.com/office/drawing/2014/main" id="{D26E2711-B6CA-4528-8925-01BAABBECA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120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Line 24">
              <a:extLst>
                <a:ext uri="{FF2B5EF4-FFF2-40B4-BE49-F238E27FC236}">
                  <a16:creationId xmlns:a16="http://schemas.microsoft.com/office/drawing/2014/main" id="{65A63F47-5CFD-42E3-92FC-299AB4BA11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312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Line 25">
              <a:extLst>
                <a:ext uri="{FF2B5EF4-FFF2-40B4-BE49-F238E27FC236}">
                  <a16:creationId xmlns:a16="http://schemas.microsoft.com/office/drawing/2014/main" id="{97F7B817-8539-4042-ADBE-4EA71D2CCE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8" y="3120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Line 26">
              <a:extLst>
                <a:ext uri="{FF2B5EF4-FFF2-40B4-BE49-F238E27FC236}">
                  <a16:creationId xmlns:a16="http://schemas.microsoft.com/office/drawing/2014/main" id="{C1CC9AE1-AABC-46DC-BB5D-2C8FE33D00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40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Text Box 27">
              <a:extLst>
                <a:ext uri="{FF2B5EF4-FFF2-40B4-BE49-F238E27FC236}">
                  <a16:creationId xmlns:a16="http://schemas.microsoft.com/office/drawing/2014/main" id="{6D73A9C7-5B42-46E9-A817-4AB1976BC3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024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4</a:t>
              </a:r>
              <a:endParaRPr lang="en-GB"/>
            </a:p>
          </p:txBody>
        </p:sp>
        <p:grpSp>
          <p:nvGrpSpPr>
            <p:cNvPr id="199" name="Group 28">
              <a:extLst>
                <a:ext uri="{FF2B5EF4-FFF2-40B4-BE49-F238E27FC236}">
                  <a16:creationId xmlns:a16="http://schemas.microsoft.com/office/drawing/2014/main" id="{C274D0D9-9768-4208-920D-A8C90DABA5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2832"/>
              <a:ext cx="624" cy="816"/>
              <a:chOff x="3312" y="912"/>
              <a:chExt cx="624" cy="816"/>
            </a:xfrm>
          </p:grpSpPr>
          <p:sp>
            <p:nvSpPr>
              <p:cNvPr id="245" name="Rectangle 29">
                <a:extLst>
                  <a:ext uri="{FF2B5EF4-FFF2-40B4-BE49-F238E27FC236}">
                    <a16:creationId xmlns:a16="http://schemas.microsoft.com/office/drawing/2014/main" id="{ABFC757E-AF80-4B85-94A1-F197D6AEBA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960"/>
                <a:ext cx="528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" name="Text Box 30">
                <a:extLst>
                  <a:ext uri="{FF2B5EF4-FFF2-40B4-BE49-F238E27FC236}">
                    <a16:creationId xmlns:a16="http://schemas.microsoft.com/office/drawing/2014/main" id="{3A8D26FC-8B9B-4733-8AA8-80433A3853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</a:t>
                </a:r>
                <a:endParaRPr lang="en-GB" sz="1600"/>
              </a:p>
            </p:txBody>
          </p:sp>
          <p:sp>
            <p:nvSpPr>
              <p:cNvPr id="247" name="Text Box 31">
                <a:extLst>
                  <a:ext uri="{FF2B5EF4-FFF2-40B4-BE49-F238E27FC236}">
                    <a16:creationId xmlns:a16="http://schemas.microsoft.com/office/drawing/2014/main" id="{A6E8F12C-F8D8-43A1-A692-60B2378DC3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29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248" name="Text Box 32">
                <a:extLst>
                  <a:ext uri="{FF2B5EF4-FFF2-40B4-BE49-F238E27FC236}">
                    <a16:creationId xmlns:a16="http://schemas.microsoft.com/office/drawing/2014/main" id="{5DDAB91A-1C25-43B4-A566-A9E7D480B9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912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>
                    <a:latin typeface="Symbol" pitchFamily="18" charset="2"/>
                  </a:rPr>
                  <a:t>S</a:t>
                </a:r>
                <a:endParaRPr lang="en-GB" sz="1600"/>
              </a:p>
            </p:txBody>
          </p:sp>
          <p:sp>
            <p:nvSpPr>
              <p:cNvPr id="249" name="Text Box 33">
                <a:extLst>
                  <a:ext uri="{FF2B5EF4-FFF2-40B4-BE49-F238E27FC236}">
                    <a16:creationId xmlns:a16="http://schemas.microsoft.com/office/drawing/2014/main" id="{DECF8F59-8FA7-4D92-AA95-584D9624D3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1392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Cout</a:t>
                </a:r>
              </a:p>
            </p:txBody>
          </p:sp>
          <p:sp>
            <p:nvSpPr>
              <p:cNvPr id="250" name="Text Box 34">
                <a:extLst>
                  <a:ext uri="{FF2B5EF4-FFF2-40B4-BE49-F238E27FC236}">
                    <a16:creationId xmlns:a16="http://schemas.microsoft.com/office/drawing/2014/main" id="{0EFCB420-3BEE-4E03-B934-B81546044D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1" name="Text Box 35">
                <a:extLst>
                  <a:ext uri="{FF2B5EF4-FFF2-40B4-BE49-F238E27FC236}">
                    <a16:creationId xmlns:a16="http://schemas.microsoft.com/office/drawing/2014/main" id="{C7B6C033-A9D7-4AC3-957C-29E5D580F3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48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Cin</a:t>
                </a:r>
                <a:endParaRPr lang="en-GB" sz="1600"/>
              </a:p>
            </p:txBody>
          </p:sp>
        </p:grpSp>
        <p:sp>
          <p:nvSpPr>
            <p:cNvPr id="200" name="Line 36">
              <a:extLst>
                <a:ext uri="{FF2B5EF4-FFF2-40B4-BE49-F238E27FC236}">
                  <a16:creationId xmlns:a16="http://schemas.microsoft.com/office/drawing/2014/main" id="{962760DB-80E3-48E3-BA51-D150AC9B09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50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Text Box 37">
              <a:extLst>
                <a:ext uri="{FF2B5EF4-FFF2-40B4-BE49-F238E27FC236}">
                  <a16:creationId xmlns:a16="http://schemas.microsoft.com/office/drawing/2014/main" id="{D4464A27-3EC0-435B-913D-9DE05A1EB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216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5</a:t>
              </a:r>
              <a:endParaRPr lang="en-GB"/>
            </a:p>
          </p:txBody>
        </p:sp>
        <p:sp>
          <p:nvSpPr>
            <p:cNvPr id="202" name="Text Box 38">
              <a:extLst>
                <a:ext uri="{FF2B5EF4-FFF2-40B4-BE49-F238E27FC236}">
                  <a16:creationId xmlns:a16="http://schemas.microsoft.com/office/drawing/2014/main" id="{BB205193-9B80-478F-9843-74974DD818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408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6</a:t>
              </a:r>
              <a:endParaRPr lang="en-GB"/>
            </a:p>
          </p:txBody>
        </p:sp>
        <p:sp>
          <p:nvSpPr>
            <p:cNvPr id="203" name="Text Box 39">
              <a:extLst>
                <a:ext uri="{FF2B5EF4-FFF2-40B4-BE49-F238E27FC236}">
                  <a16:creationId xmlns:a16="http://schemas.microsoft.com/office/drawing/2014/main" id="{C8477591-7BCF-4399-B84D-0C4ADE9EEC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553"/>
              <a:ext cx="8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Full-adder 1</a:t>
              </a:r>
              <a:endParaRPr lang="en-GB"/>
            </a:p>
          </p:txBody>
        </p:sp>
        <p:sp>
          <p:nvSpPr>
            <p:cNvPr id="204" name="Text Box 40">
              <a:extLst>
                <a:ext uri="{FF2B5EF4-FFF2-40B4-BE49-F238E27FC236}">
                  <a16:creationId xmlns:a16="http://schemas.microsoft.com/office/drawing/2014/main" id="{1C953995-91C7-4B69-8285-6F120AC349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621"/>
              <a:ext cx="8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Full-adder 2</a:t>
              </a:r>
              <a:endParaRPr lang="en-GB"/>
            </a:p>
          </p:txBody>
        </p:sp>
        <p:sp>
          <p:nvSpPr>
            <p:cNvPr id="205" name="Line 41">
              <a:extLst>
                <a:ext uri="{FF2B5EF4-FFF2-40B4-BE49-F238E27FC236}">
                  <a16:creationId xmlns:a16="http://schemas.microsoft.com/office/drawing/2014/main" id="{92A2EB35-6148-434D-9E8A-2C67F627DC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160"/>
              <a:ext cx="43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Line 42">
              <a:extLst>
                <a:ext uri="{FF2B5EF4-FFF2-40B4-BE49-F238E27FC236}">
                  <a16:creationId xmlns:a16="http://schemas.microsoft.com/office/drawing/2014/main" id="{DB49C2FD-C658-4208-B2B4-79B70335B8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25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43">
              <a:extLst>
                <a:ext uri="{FF2B5EF4-FFF2-40B4-BE49-F238E27FC236}">
                  <a16:creationId xmlns:a16="http://schemas.microsoft.com/office/drawing/2014/main" id="{038B0956-964B-4CCC-9471-967AE7DCE1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35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Line 44">
              <a:extLst>
                <a:ext uri="{FF2B5EF4-FFF2-40B4-BE49-F238E27FC236}">
                  <a16:creationId xmlns:a16="http://schemas.microsoft.com/office/drawing/2014/main" id="{50D932CB-D1BC-46C5-B467-A9098FDAD7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544"/>
              <a:ext cx="43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Line 45">
              <a:extLst>
                <a:ext uri="{FF2B5EF4-FFF2-40B4-BE49-F238E27FC236}">
                  <a16:creationId xmlns:a16="http://schemas.microsoft.com/office/drawing/2014/main" id="{F55E5841-38C0-445C-9CBC-B48E95DC96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640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Line 46">
              <a:extLst>
                <a:ext uri="{FF2B5EF4-FFF2-40B4-BE49-F238E27FC236}">
                  <a16:creationId xmlns:a16="http://schemas.microsoft.com/office/drawing/2014/main" id="{E03AD587-020A-4D08-991F-C8F218C14A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Line 47">
              <a:extLst>
                <a:ext uri="{FF2B5EF4-FFF2-40B4-BE49-F238E27FC236}">
                  <a16:creationId xmlns:a16="http://schemas.microsoft.com/office/drawing/2014/main" id="{921751EF-503F-4B04-8D0E-A7F43D0E92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83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Line 48">
              <a:extLst>
                <a:ext uri="{FF2B5EF4-FFF2-40B4-BE49-F238E27FC236}">
                  <a16:creationId xmlns:a16="http://schemas.microsoft.com/office/drawing/2014/main" id="{AE4CA37B-4E78-4B44-8EC5-0F1586F7CE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02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Line 49">
              <a:extLst>
                <a:ext uri="{FF2B5EF4-FFF2-40B4-BE49-F238E27FC236}">
                  <a16:creationId xmlns:a16="http://schemas.microsoft.com/office/drawing/2014/main" id="{FB0CBA5C-15D9-4613-ADCE-9035A93C86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271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Line 50">
              <a:extLst>
                <a:ext uri="{FF2B5EF4-FFF2-40B4-BE49-F238E27FC236}">
                  <a16:creationId xmlns:a16="http://schemas.microsoft.com/office/drawing/2014/main" id="{4C6F1785-5ED9-4126-AEFF-6868895B7B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367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Line 51">
              <a:extLst>
                <a:ext uri="{FF2B5EF4-FFF2-40B4-BE49-F238E27FC236}">
                  <a16:creationId xmlns:a16="http://schemas.microsoft.com/office/drawing/2014/main" id="{9F0D9EED-786D-4DE9-A9C0-08FA34310D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463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" name="Group 52">
              <a:extLst>
                <a:ext uri="{FF2B5EF4-FFF2-40B4-BE49-F238E27FC236}">
                  <a16:creationId xmlns:a16="http://schemas.microsoft.com/office/drawing/2014/main" id="{71BDB7B4-AEC4-4EA2-9A99-FA2AFF8CF4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6" y="1920"/>
              <a:ext cx="706" cy="1200"/>
              <a:chOff x="4196" y="2160"/>
              <a:chExt cx="706" cy="1200"/>
            </a:xfrm>
          </p:grpSpPr>
          <p:sp>
            <p:nvSpPr>
              <p:cNvPr id="229" name="Rectangle 53">
                <a:extLst>
                  <a:ext uri="{FF2B5EF4-FFF2-40B4-BE49-F238E27FC236}">
                    <a16:creationId xmlns:a16="http://schemas.microsoft.com/office/drawing/2014/main" id="{D2336D40-DEF0-4459-A348-5E04FBACAE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2160"/>
                <a:ext cx="624" cy="12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Text Box 54">
                <a:extLst>
                  <a:ext uri="{FF2B5EF4-FFF2-40B4-BE49-F238E27FC236}">
                    <a16:creationId xmlns:a16="http://schemas.microsoft.com/office/drawing/2014/main" id="{754AFA44-0C50-4846-A6A2-7AC4EFF586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6" y="2160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>
                    <a:latin typeface="Symbol" pitchFamily="18" charset="2"/>
                  </a:rPr>
                  <a:t>S</a:t>
                </a:r>
                <a:endParaRPr lang="en-GB" sz="1600"/>
              </a:p>
            </p:txBody>
          </p:sp>
          <p:sp>
            <p:nvSpPr>
              <p:cNvPr id="231" name="Text Box 55">
                <a:extLst>
                  <a:ext uri="{FF2B5EF4-FFF2-40B4-BE49-F238E27FC236}">
                    <a16:creationId xmlns:a16="http://schemas.microsoft.com/office/drawing/2014/main" id="{7532F097-99A1-4A49-B127-86285EC960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2976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Cout</a:t>
                </a:r>
              </a:p>
            </p:txBody>
          </p:sp>
          <p:sp>
            <p:nvSpPr>
              <p:cNvPr id="232" name="Text Box 56">
                <a:extLst>
                  <a:ext uri="{FF2B5EF4-FFF2-40B4-BE49-F238E27FC236}">
                    <a16:creationId xmlns:a16="http://schemas.microsoft.com/office/drawing/2014/main" id="{E265EDEA-8991-4865-A9AB-FE9B4DDFDC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4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Cin</a:t>
                </a:r>
                <a:endParaRPr lang="en-GB" sz="1600"/>
              </a:p>
            </p:txBody>
          </p:sp>
          <p:grpSp>
            <p:nvGrpSpPr>
              <p:cNvPr id="233" name="Group 57">
                <a:extLst>
                  <a:ext uri="{FF2B5EF4-FFF2-40B4-BE49-F238E27FC236}">
                    <a16:creationId xmlns:a16="http://schemas.microsoft.com/office/drawing/2014/main" id="{EE9D28D3-4F89-456E-92ED-12A127E93F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96" y="2256"/>
                <a:ext cx="301" cy="430"/>
                <a:chOff x="3552" y="3072"/>
                <a:chExt cx="301" cy="430"/>
              </a:xfrm>
            </p:grpSpPr>
            <p:sp>
              <p:nvSpPr>
                <p:cNvPr id="242" name="AutoShape 58">
                  <a:extLst>
                    <a:ext uri="{FF2B5EF4-FFF2-40B4-BE49-F238E27FC236}">
                      <a16:creationId xmlns:a16="http://schemas.microsoft.com/office/drawing/2014/main" id="{0F10DD1C-13E5-4ECF-8DC7-DEF3CC154C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696" y="3120"/>
                  <a:ext cx="48" cy="336"/>
                </a:xfrm>
                <a:prstGeom prst="leftBrace">
                  <a:avLst>
                    <a:gd name="adj1" fmla="val 58333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" name="Text Box 59">
                  <a:extLst>
                    <a:ext uri="{FF2B5EF4-FFF2-40B4-BE49-F238E27FC236}">
                      <a16:creationId xmlns:a16="http://schemas.microsoft.com/office/drawing/2014/main" id="{DBD82509-A427-431F-93D9-1B79210922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09" y="3201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A</a:t>
                  </a:r>
                  <a:endParaRPr lang="en-GB" sz="1600"/>
                </a:p>
              </p:txBody>
            </p:sp>
            <p:sp>
              <p:nvSpPr>
                <p:cNvPr id="244" name="Text Box 60">
                  <a:extLst>
                    <a:ext uri="{FF2B5EF4-FFF2-40B4-BE49-F238E27FC236}">
                      <a16:creationId xmlns:a16="http://schemas.microsoft.com/office/drawing/2014/main" id="{B448721D-6BA6-4D11-839E-B0AC9EA5488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52" y="3072"/>
                  <a:ext cx="202" cy="4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1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2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3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4</a:t>
                  </a:r>
                  <a:endParaRPr lang="en-GB" sz="1600"/>
                </a:p>
              </p:txBody>
            </p:sp>
          </p:grpSp>
          <p:grpSp>
            <p:nvGrpSpPr>
              <p:cNvPr id="234" name="Group 61">
                <a:extLst>
                  <a:ext uri="{FF2B5EF4-FFF2-40B4-BE49-F238E27FC236}">
                    <a16:creationId xmlns:a16="http://schemas.microsoft.com/office/drawing/2014/main" id="{C840A7B4-0D30-4173-B332-44AD9B6B0D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04" y="2736"/>
                <a:ext cx="301" cy="430"/>
                <a:chOff x="3552" y="3072"/>
                <a:chExt cx="301" cy="430"/>
              </a:xfrm>
            </p:grpSpPr>
            <p:sp>
              <p:nvSpPr>
                <p:cNvPr id="239" name="AutoShape 62">
                  <a:extLst>
                    <a:ext uri="{FF2B5EF4-FFF2-40B4-BE49-F238E27FC236}">
                      <a16:creationId xmlns:a16="http://schemas.microsoft.com/office/drawing/2014/main" id="{2289043B-94DF-4852-97C3-223EFF9BBD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696" y="3120"/>
                  <a:ext cx="48" cy="336"/>
                </a:xfrm>
                <a:prstGeom prst="leftBrace">
                  <a:avLst>
                    <a:gd name="adj1" fmla="val 58333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" name="Text Box 63">
                  <a:extLst>
                    <a:ext uri="{FF2B5EF4-FFF2-40B4-BE49-F238E27FC236}">
                      <a16:creationId xmlns:a16="http://schemas.microsoft.com/office/drawing/2014/main" id="{0D4CFDD3-7AE9-46FF-B2E5-81BF5B5CF0E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09" y="3201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B</a:t>
                  </a:r>
                  <a:endParaRPr lang="en-GB" sz="1600"/>
                </a:p>
              </p:txBody>
            </p:sp>
            <p:sp>
              <p:nvSpPr>
                <p:cNvPr id="241" name="Text Box 64">
                  <a:extLst>
                    <a:ext uri="{FF2B5EF4-FFF2-40B4-BE49-F238E27FC236}">
                      <a16:creationId xmlns:a16="http://schemas.microsoft.com/office/drawing/2014/main" id="{06AEFF98-9D51-4242-B952-FD69CAB446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52" y="3072"/>
                  <a:ext cx="202" cy="4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1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2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3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4</a:t>
                  </a:r>
                  <a:endParaRPr lang="en-GB" sz="1600"/>
                </a:p>
              </p:txBody>
            </p:sp>
          </p:grpSp>
          <p:grpSp>
            <p:nvGrpSpPr>
              <p:cNvPr id="235" name="Group 65">
                <a:extLst>
                  <a:ext uri="{FF2B5EF4-FFF2-40B4-BE49-F238E27FC236}">
                    <a16:creationId xmlns:a16="http://schemas.microsoft.com/office/drawing/2014/main" id="{658FD528-55C2-428A-A2D6-1C7C28EAA4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40" y="2448"/>
                <a:ext cx="362" cy="430"/>
                <a:chOff x="3392" y="3312"/>
                <a:chExt cx="362" cy="430"/>
              </a:xfrm>
            </p:grpSpPr>
            <p:sp>
              <p:nvSpPr>
                <p:cNvPr id="236" name="AutoShape 66">
                  <a:extLst>
                    <a:ext uri="{FF2B5EF4-FFF2-40B4-BE49-F238E27FC236}">
                      <a16:creationId xmlns:a16="http://schemas.microsoft.com/office/drawing/2014/main" id="{8D07446C-BE6F-4049-946B-8B9731F57A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38" y="3346"/>
                  <a:ext cx="48" cy="336"/>
                </a:xfrm>
                <a:prstGeom prst="leftBrace">
                  <a:avLst>
                    <a:gd name="adj1" fmla="val 58333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" name="Text Box 67">
                  <a:extLst>
                    <a:ext uri="{FF2B5EF4-FFF2-40B4-BE49-F238E27FC236}">
                      <a16:creationId xmlns:a16="http://schemas.microsoft.com/office/drawing/2014/main" id="{4CE2827D-5C5F-4AC8-94B4-753FFCF82F3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92" y="3441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S</a:t>
                  </a:r>
                  <a:endParaRPr lang="en-GB" sz="1600"/>
                </a:p>
              </p:txBody>
            </p:sp>
            <p:sp>
              <p:nvSpPr>
                <p:cNvPr id="238" name="Text Box 68">
                  <a:extLst>
                    <a:ext uri="{FF2B5EF4-FFF2-40B4-BE49-F238E27FC236}">
                      <a16:creationId xmlns:a16="http://schemas.microsoft.com/office/drawing/2014/main" id="{0E1A1F77-A719-4531-BF69-EE42B558DD9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52" y="3312"/>
                  <a:ext cx="202" cy="4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1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2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3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4</a:t>
                  </a:r>
                  <a:endParaRPr lang="en-GB" sz="1600"/>
                </a:p>
              </p:txBody>
            </p:sp>
          </p:grpSp>
        </p:grpSp>
        <p:sp>
          <p:nvSpPr>
            <p:cNvPr id="217" name="Line 69">
              <a:extLst>
                <a:ext uri="{FF2B5EF4-FFF2-40B4-BE49-F238E27FC236}">
                  <a16:creationId xmlns:a16="http://schemas.microsoft.com/office/drawing/2014/main" id="{BF02D045-0F73-4DC2-BACB-14DBE54972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160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Line 70">
              <a:extLst>
                <a:ext uri="{FF2B5EF4-FFF2-40B4-BE49-F238E27FC236}">
                  <a16:creationId xmlns:a16="http://schemas.microsoft.com/office/drawing/2014/main" id="{1D7BDC0F-0F46-4BA3-8E8A-036A32259E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544"/>
              <a:ext cx="0" cy="5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" name="Line 71">
              <a:extLst>
                <a:ext uri="{FF2B5EF4-FFF2-40B4-BE49-F238E27FC236}">
                  <a16:creationId xmlns:a16="http://schemas.microsoft.com/office/drawing/2014/main" id="{C2BB0471-271D-412C-AF7E-BF074EC43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640"/>
              <a:ext cx="0" cy="7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" name="Line 72">
              <a:extLst>
                <a:ext uri="{FF2B5EF4-FFF2-40B4-BE49-F238E27FC236}">
                  <a16:creationId xmlns:a16="http://schemas.microsoft.com/office/drawing/2014/main" id="{D4091FE1-676D-4410-9596-F23FFE0F05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256"/>
              <a:ext cx="0" cy="12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Line 73">
              <a:extLst>
                <a:ext uri="{FF2B5EF4-FFF2-40B4-BE49-F238E27FC236}">
                  <a16:creationId xmlns:a16="http://schemas.microsoft.com/office/drawing/2014/main" id="{193702BD-794D-4B89-B8EB-377D53477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50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Line 74">
              <a:extLst>
                <a:ext uri="{FF2B5EF4-FFF2-40B4-BE49-F238E27FC236}">
                  <a16:creationId xmlns:a16="http://schemas.microsoft.com/office/drawing/2014/main" id="{3321B17D-0DA6-425D-9569-307BE26B50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4" y="3533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Line 75">
              <a:extLst>
                <a:ext uri="{FF2B5EF4-FFF2-40B4-BE49-F238E27FC236}">
                  <a16:creationId xmlns:a16="http://schemas.microsoft.com/office/drawing/2014/main" id="{08254FC9-17EA-43BD-ACD2-E7F17015E8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3567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" name="Oval 76">
              <a:extLst>
                <a:ext uri="{FF2B5EF4-FFF2-40B4-BE49-F238E27FC236}">
                  <a16:creationId xmlns:a16="http://schemas.microsoft.com/office/drawing/2014/main" id="{F2B9C726-B0DD-4B10-AE3B-17F40EF79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270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" name="Oval 77">
              <a:extLst>
                <a:ext uri="{FF2B5EF4-FFF2-40B4-BE49-F238E27FC236}">
                  <a16:creationId xmlns:a16="http://schemas.microsoft.com/office/drawing/2014/main" id="{D187EFF0-F90A-4773-BE2E-DF8D7013F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281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Oval 78">
              <a:extLst>
                <a:ext uri="{FF2B5EF4-FFF2-40B4-BE49-F238E27FC236}">
                  <a16:creationId xmlns:a16="http://schemas.microsoft.com/office/drawing/2014/main" id="{235020A3-841F-4A1B-B918-8AC99BA72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299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" name="Oval 79">
              <a:extLst>
                <a:ext uri="{FF2B5EF4-FFF2-40B4-BE49-F238E27FC236}">
                  <a16:creationId xmlns:a16="http://schemas.microsoft.com/office/drawing/2014/main" id="{2778CC6E-E59B-42AF-9E9E-FD9072360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232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" name="Text Box 80">
              <a:extLst>
                <a:ext uri="{FF2B5EF4-FFF2-40B4-BE49-F238E27FC236}">
                  <a16:creationId xmlns:a16="http://schemas.microsoft.com/office/drawing/2014/main" id="{814F05EB-DF8D-4E8B-A5FE-4403439D5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092"/>
              <a:ext cx="9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Parallel adder</a:t>
              </a:r>
              <a:endParaRPr lang="en-GB"/>
            </a:p>
          </p:txBody>
        </p:sp>
      </p:grpSp>
      <p:grpSp>
        <p:nvGrpSpPr>
          <p:cNvPr id="259" name="Group 93">
            <a:extLst>
              <a:ext uri="{FF2B5EF4-FFF2-40B4-BE49-F238E27FC236}">
                <a16:creationId xmlns:a16="http://schemas.microsoft.com/office/drawing/2014/main" id="{6AF42494-DC64-43FC-A016-C6591847F2B6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971800"/>
            <a:ext cx="228600" cy="2527300"/>
            <a:chOff x="1680" y="1872"/>
            <a:chExt cx="144" cy="1592"/>
          </a:xfrm>
        </p:grpSpPr>
        <p:sp>
          <p:nvSpPr>
            <p:cNvPr id="260" name="Text Box 82">
              <a:extLst>
                <a:ext uri="{FF2B5EF4-FFF2-40B4-BE49-F238E27FC236}">
                  <a16:creationId xmlns:a16="http://schemas.microsoft.com/office/drawing/2014/main" id="{35EC9FED-2EBC-45F0-A464-5141A9EBB1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872"/>
              <a:ext cx="144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</p:txBody>
        </p:sp>
        <p:sp>
          <p:nvSpPr>
            <p:cNvPr id="261" name="Text Box 84">
              <a:extLst>
                <a:ext uri="{FF2B5EF4-FFF2-40B4-BE49-F238E27FC236}">
                  <a16:creationId xmlns:a16="http://schemas.microsoft.com/office/drawing/2014/main" id="{7A945CD8-9D48-4234-99BF-66300FD4C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2928"/>
              <a:ext cx="144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</p:txBody>
        </p:sp>
      </p:grpSp>
      <p:grpSp>
        <p:nvGrpSpPr>
          <p:cNvPr id="262" name="Group 94">
            <a:extLst>
              <a:ext uri="{FF2B5EF4-FFF2-40B4-BE49-F238E27FC236}">
                <a16:creationId xmlns:a16="http://schemas.microsoft.com/office/drawing/2014/main" id="{AC3D213C-2BE3-43A1-AFD8-481529FDCAC4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2971800"/>
            <a:ext cx="228600" cy="2355850"/>
            <a:chOff x="2640" y="1872"/>
            <a:chExt cx="144" cy="1484"/>
          </a:xfrm>
        </p:grpSpPr>
        <p:sp>
          <p:nvSpPr>
            <p:cNvPr id="263" name="Text Box 85">
              <a:extLst>
                <a:ext uri="{FF2B5EF4-FFF2-40B4-BE49-F238E27FC236}">
                  <a16:creationId xmlns:a16="http://schemas.microsoft.com/office/drawing/2014/main" id="{B95A0A3D-501F-46BE-878D-C6BB59EDE9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872"/>
              <a:ext cx="14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</p:txBody>
        </p:sp>
        <p:sp>
          <p:nvSpPr>
            <p:cNvPr id="264" name="Text Box 86">
              <a:extLst>
                <a:ext uri="{FF2B5EF4-FFF2-40B4-BE49-F238E27FC236}">
                  <a16:creationId xmlns:a16="http://schemas.microsoft.com/office/drawing/2014/main" id="{60DB34E9-FA8B-4440-A972-62E0F275E9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928"/>
              <a:ext cx="14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</p:txBody>
        </p:sp>
      </p:grpSp>
      <p:sp>
        <p:nvSpPr>
          <p:cNvPr id="265" name="Text Box 87">
            <a:extLst>
              <a:ext uri="{FF2B5EF4-FFF2-40B4-BE49-F238E27FC236}">
                <a16:creationId xmlns:a16="http://schemas.microsoft.com/office/drawing/2014/main" id="{304B1906-C2DC-4847-BA1C-25990613B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3352801"/>
            <a:ext cx="2286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/>
            <a:r>
              <a:rPr lang="en-US" sz="1600" b="1">
                <a:solidFill>
                  <a:srgbClr val="0000CC"/>
                </a:solidFill>
              </a:rPr>
              <a:t>1</a:t>
            </a:r>
          </a:p>
          <a:p>
            <a:pPr algn="ctr"/>
            <a:r>
              <a:rPr lang="en-US" sz="1600" b="1">
                <a:solidFill>
                  <a:srgbClr val="0000CC"/>
                </a:solidFill>
              </a:rPr>
              <a:t>1</a:t>
            </a:r>
          </a:p>
          <a:p>
            <a:pPr algn="ctr"/>
            <a:r>
              <a:rPr lang="en-US" sz="1600" b="1">
                <a:solidFill>
                  <a:srgbClr val="0000CC"/>
                </a:solidFill>
              </a:rPr>
              <a:t>0</a:t>
            </a:r>
          </a:p>
        </p:txBody>
      </p:sp>
      <p:grpSp>
        <p:nvGrpSpPr>
          <p:cNvPr id="266" name="Group 95">
            <a:extLst>
              <a:ext uri="{FF2B5EF4-FFF2-40B4-BE49-F238E27FC236}">
                <a16:creationId xmlns:a16="http://schemas.microsoft.com/office/drawing/2014/main" id="{2D29ED63-9A3F-4423-B9A0-A61EBBB11A38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971800"/>
            <a:ext cx="228600" cy="2527300"/>
            <a:chOff x="1824" y="1872"/>
            <a:chExt cx="144" cy="1592"/>
          </a:xfrm>
        </p:grpSpPr>
        <p:sp>
          <p:nvSpPr>
            <p:cNvPr id="267" name="Text Box 88">
              <a:extLst>
                <a:ext uri="{FF2B5EF4-FFF2-40B4-BE49-F238E27FC236}">
                  <a16:creationId xmlns:a16="http://schemas.microsoft.com/office/drawing/2014/main" id="{78968E9D-9604-4466-B430-1397377E76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872"/>
              <a:ext cx="144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0</a:t>
              </a:r>
            </a:p>
          </p:txBody>
        </p:sp>
        <p:sp>
          <p:nvSpPr>
            <p:cNvPr id="268" name="Text Box 89">
              <a:extLst>
                <a:ext uri="{FF2B5EF4-FFF2-40B4-BE49-F238E27FC236}">
                  <a16:creationId xmlns:a16="http://schemas.microsoft.com/office/drawing/2014/main" id="{494CFBE9-6C7B-4E40-8D25-7C4C1ADA81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928"/>
              <a:ext cx="144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</p:txBody>
        </p:sp>
      </p:grpSp>
      <p:grpSp>
        <p:nvGrpSpPr>
          <p:cNvPr id="269" name="Group 96">
            <a:extLst>
              <a:ext uri="{FF2B5EF4-FFF2-40B4-BE49-F238E27FC236}">
                <a16:creationId xmlns:a16="http://schemas.microsoft.com/office/drawing/2014/main" id="{80DBFBB0-E978-46F0-8D44-416FC0DE8CF2}"/>
              </a:ext>
            </a:extLst>
          </p:cNvPr>
          <p:cNvGrpSpPr>
            <a:grpSpLocks/>
          </p:cNvGrpSpPr>
          <p:nvPr/>
        </p:nvGrpSpPr>
        <p:grpSpPr bwMode="auto">
          <a:xfrm>
            <a:off x="5922963" y="2957513"/>
            <a:ext cx="228600" cy="2355850"/>
            <a:chOff x="2784" y="1872"/>
            <a:chExt cx="144" cy="1484"/>
          </a:xfrm>
        </p:grpSpPr>
        <p:sp>
          <p:nvSpPr>
            <p:cNvPr id="270" name="Text Box 90">
              <a:extLst>
                <a:ext uri="{FF2B5EF4-FFF2-40B4-BE49-F238E27FC236}">
                  <a16:creationId xmlns:a16="http://schemas.microsoft.com/office/drawing/2014/main" id="{61DF579F-30EA-4C9B-AF0F-F667C92B6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1872"/>
              <a:ext cx="14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0</a:t>
              </a:r>
            </a:p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</p:txBody>
        </p:sp>
        <p:sp>
          <p:nvSpPr>
            <p:cNvPr id="271" name="Text Box 91">
              <a:extLst>
                <a:ext uri="{FF2B5EF4-FFF2-40B4-BE49-F238E27FC236}">
                  <a16:creationId xmlns:a16="http://schemas.microsoft.com/office/drawing/2014/main" id="{5E3008D7-7404-43D2-81A3-3F8C19CD94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2928"/>
              <a:ext cx="14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</p:txBody>
        </p:sp>
      </p:grpSp>
      <p:sp>
        <p:nvSpPr>
          <p:cNvPr id="272" name="Text Box 92">
            <a:extLst>
              <a:ext uri="{FF2B5EF4-FFF2-40B4-BE49-F238E27FC236}">
                <a16:creationId xmlns:a16="http://schemas.microsoft.com/office/drawing/2014/main" id="{207F95B0-5842-4916-A04E-11C98FC46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3352801"/>
            <a:ext cx="2286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/>
            <a:r>
              <a:rPr lang="en-US" sz="1600" b="1">
                <a:solidFill>
                  <a:srgbClr val="CC3300"/>
                </a:solidFill>
              </a:rPr>
              <a:t>1</a:t>
            </a:r>
          </a:p>
          <a:p>
            <a:pPr algn="ctr"/>
            <a:r>
              <a:rPr lang="en-US" sz="1600" b="1">
                <a:solidFill>
                  <a:srgbClr val="CC3300"/>
                </a:solidFill>
              </a:rPr>
              <a:t>0</a:t>
            </a:r>
          </a:p>
          <a:p>
            <a:pPr algn="ctr"/>
            <a:r>
              <a:rPr lang="en-US" sz="1600" b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273" name="Text Box 81">
            <a:extLst>
              <a:ext uri="{FF2B5EF4-FFF2-40B4-BE49-F238E27FC236}">
                <a16:creationId xmlns:a16="http://schemas.microsoft.com/office/drawing/2014/main" id="{E3AE0BA9-FB92-4627-AB60-0632351FC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400801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102" name="Footer Placeholder 5">
            <a:extLst>
              <a:ext uri="{FF2B5EF4-FFF2-40B4-BE49-F238E27FC236}">
                <a16:creationId xmlns:a16="http://schemas.microsoft.com/office/drawing/2014/main" id="{1CB5A994-5711-4B96-8B82-B52628C30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103" name="[Date Placeholder 3]">
            <a:extLst>
              <a:ext uri="{FF2B5EF4-FFF2-40B4-BE49-F238E27FC236}">
                <a16:creationId xmlns:a16="http://schemas.microsoft.com/office/drawing/2014/main" id="{B600CAAB-2CBD-4644-AE2F-AF1D3ACE31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104" name="Slide Number Placeholder 6">
            <a:extLst>
              <a:ext uri="{FF2B5EF4-FFF2-40B4-BE49-F238E27FC236}">
                <a16:creationId xmlns:a16="http://schemas.microsoft.com/office/drawing/2014/main" id="{08DB9D62-A027-45E3-BE15-B45938225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814120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" grpId="0"/>
      <p:bldP spid="27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Magnitude Comparator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1E5EE173-37E2-45CF-89C9-76A5E2349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5" name="[Date Placeholder 3]">
            <a:extLst>
              <a:ext uri="{FF2B5EF4-FFF2-40B4-BE49-F238E27FC236}">
                <a16:creationId xmlns:a16="http://schemas.microsoft.com/office/drawing/2014/main" id="{CA0EAFCB-CF0F-4720-8A23-F6E68BE6EC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75F84115-A323-4C13-94E0-20CC78B4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1010516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8. Magnitude Comparator (1/4)</a:t>
            </a:r>
          </a:p>
        </p:txBody>
      </p:sp>
      <p:sp>
        <p:nvSpPr>
          <p:cNvPr id="102" name="Rectangle 3">
            <a:extLst>
              <a:ext uri="{FF2B5EF4-FFF2-40B4-BE49-F238E27FC236}">
                <a16:creationId xmlns:a16="http://schemas.microsoft.com/office/drawing/2014/main" id="{3FE24910-A2D2-4CC3-A80E-CDA9F19837D6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95401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Magnitude comparator</a:t>
            </a:r>
            <a:r>
              <a:rPr lang="en-US" dirty="0"/>
              <a:t>: compares 2 unsigned values A and B, to check if A&gt;B, A=B, or A&lt;B.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design an </a:t>
            </a:r>
            <a:r>
              <a:rPr lang="en-US" i="1" dirty="0"/>
              <a:t>n</a:t>
            </a:r>
            <a:r>
              <a:rPr lang="en-US" dirty="0"/>
              <a:t>-bit magnitude comparator using classical method, it would require 2</a:t>
            </a:r>
            <a:r>
              <a:rPr lang="en-US" baseline="30000" dirty="0"/>
              <a:t>2</a:t>
            </a:r>
            <a:r>
              <a:rPr lang="en-US" i="1" baseline="30000" dirty="0"/>
              <a:t>n</a:t>
            </a:r>
            <a:r>
              <a:rPr lang="en-US" dirty="0"/>
              <a:t> rows in truth table!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shall exploit regularity in our design.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Question: How do we compare two 4-bit unsigned values A (a</a:t>
            </a:r>
            <a:r>
              <a:rPr lang="en-US" baseline="-25000" dirty="0"/>
              <a:t>3</a:t>
            </a:r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a</a:t>
            </a:r>
            <a:r>
              <a:rPr lang="en-US" baseline="-25000" dirty="0"/>
              <a:t>0</a:t>
            </a:r>
            <a:r>
              <a:rPr lang="en-US" dirty="0"/>
              <a:t>) and B (b</a:t>
            </a:r>
            <a:r>
              <a:rPr lang="en-US" baseline="-25000" dirty="0"/>
              <a:t>3</a:t>
            </a:r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b</a:t>
            </a:r>
            <a:r>
              <a:rPr lang="en-US" baseline="-25000" dirty="0"/>
              <a:t>1</a:t>
            </a:r>
            <a:r>
              <a:rPr lang="en-US" dirty="0"/>
              <a:t>b</a:t>
            </a:r>
            <a:r>
              <a:rPr lang="en-US" baseline="-25000" dirty="0"/>
              <a:t>0</a:t>
            </a:r>
            <a:r>
              <a:rPr lang="en-US" dirty="0"/>
              <a:t>)?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CC"/>
                </a:solidFill>
              </a:rPr>
              <a:t>If (a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 &gt; b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) then A &gt; B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CC"/>
                </a:solidFill>
              </a:rPr>
              <a:t>	If (a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 &lt; b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) then A &lt; B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CC"/>
                </a:solidFill>
              </a:rPr>
              <a:t>	If (a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 = b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) then if (a</a:t>
            </a:r>
            <a:r>
              <a:rPr lang="en-US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 &gt; b</a:t>
            </a:r>
            <a:r>
              <a:rPr lang="en-US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) … 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6E9FD97-B9B8-4E81-A436-6589520B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9" name="[Date Placeholder 3]">
            <a:extLst>
              <a:ext uri="{FF2B5EF4-FFF2-40B4-BE49-F238E27FC236}">
                <a16:creationId xmlns:a16="http://schemas.microsoft.com/office/drawing/2014/main" id="{C82FF61A-7D45-4C02-AA57-1AD2905F13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DB244745-4150-4DAD-B83C-23AFAA54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03807475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8. Magnitude Comparator (2/4)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126AE83-B2CE-440F-B93A-C0CBDA7566C3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143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None/>
            </a:pPr>
            <a:r>
              <a:rPr lang="en-US" dirty="0"/>
              <a:t>Let A = A</a:t>
            </a:r>
            <a:r>
              <a:rPr lang="en-US" baseline="-25000" dirty="0"/>
              <a:t>3</a:t>
            </a:r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A</a:t>
            </a:r>
            <a:r>
              <a:rPr lang="en-US" baseline="-25000" dirty="0"/>
              <a:t>0 </a:t>
            </a:r>
            <a:r>
              <a:rPr lang="en-US" dirty="0"/>
              <a:t>,  B = B</a:t>
            </a:r>
            <a:r>
              <a:rPr lang="en-US" baseline="-25000" dirty="0"/>
              <a:t>3</a:t>
            </a:r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B</a:t>
            </a:r>
            <a:r>
              <a:rPr lang="en-US" baseline="-25000" dirty="0"/>
              <a:t>1</a:t>
            </a:r>
            <a:r>
              <a:rPr lang="en-US" dirty="0"/>
              <a:t>B</a:t>
            </a:r>
            <a:r>
              <a:rPr lang="en-US" baseline="-25000" dirty="0"/>
              <a:t>0</a:t>
            </a:r>
            <a:r>
              <a:rPr lang="en-US" dirty="0"/>
              <a:t>; 	x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 err="1">
                <a:sym typeface="Symbol" pitchFamily="18" charset="2"/>
              </a:rPr>
              <a:t></a:t>
            </a:r>
            <a:r>
              <a:rPr lang="en-US" dirty="0" err="1"/>
              <a:t>B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 err="1"/>
              <a:t>'</a:t>
            </a:r>
            <a:r>
              <a:rPr lang="en-US" dirty="0" err="1">
                <a:sym typeface="Symbol" pitchFamily="18" charset="2"/>
              </a:rPr>
              <a:t></a:t>
            </a:r>
            <a:r>
              <a:rPr lang="en-US" dirty="0" err="1"/>
              <a:t>B</a:t>
            </a:r>
            <a:r>
              <a:rPr lang="en-US" baseline="-25000" dirty="0" err="1"/>
              <a:t>i</a:t>
            </a:r>
            <a:r>
              <a:rPr lang="en-US" dirty="0"/>
              <a:t>' </a:t>
            </a:r>
          </a:p>
        </p:txBody>
      </p:sp>
      <p:grpSp>
        <p:nvGrpSpPr>
          <p:cNvPr id="9" name="Group 5">
            <a:extLst>
              <a:ext uri="{FF2B5EF4-FFF2-40B4-BE49-F238E27FC236}">
                <a16:creationId xmlns:a16="http://schemas.microsoft.com/office/drawing/2014/main" id="{55C3FEBF-3CBA-418E-A7AD-1AEB6E3DFAFD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1752600"/>
            <a:ext cx="6248400" cy="4306888"/>
            <a:chOff x="1056" y="1104"/>
            <a:chExt cx="3936" cy="2713"/>
          </a:xfrm>
        </p:grpSpPr>
        <p:sp>
          <p:nvSpPr>
            <p:cNvPr id="10" name="AutoShape 6">
              <a:extLst>
                <a:ext uri="{FF2B5EF4-FFF2-40B4-BE49-F238E27FC236}">
                  <a16:creationId xmlns:a16="http://schemas.microsoft.com/office/drawing/2014/main" id="{15CB3E60-3AE1-4329-A14E-FE0D13C55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584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7">
              <a:extLst>
                <a:ext uri="{FF2B5EF4-FFF2-40B4-BE49-F238E27FC236}">
                  <a16:creationId xmlns:a16="http://schemas.microsoft.com/office/drawing/2014/main" id="{80F1DE95-83A0-4098-8CC8-E3C9B369DD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4" y="2208"/>
              <a:ext cx="275" cy="218"/>
              <a:chOff x="6768" y="11808"/>
              <a:chExt cx="1008" cy="792"/>
            </a:xfrm>
          </p:grpSpPr>
          <p:sp>
            <p:nvSpPr>
              <p:cNvPr id="246" name="Freeform 8">
                <a:extLst>
                  <a:ext uri="{FF2B5EF4-FFF2-40B4-BE49-F238E27FC236}">
                    <a16:creationId xmlns:a16="http://schemas.microsoft.com/office/drawing/2014/main" id="{A00018B7-D8C3-494C-989E-75BF7179DE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Line 9">
                <a:extLst>
                  <a:ext uri="{FF2B5EF4-FFF2-40B4-BE49-F238E27FC236}">
                    <a16:creationId xmlns:a16="http://schemas.microsoft.com/office/drawing/2014/main" id="{6D04FB2B-5F59-45EE-A3F8-E95FE65EF4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Line 10">
                <a:extLst>
                  <a:ext uri="{FF2B5EF4-FFF2-40B4-BE49-F238E27FC236}">
                    <a16:creationId xmlns:a16="http://schemas.microsoft.com/office/drawing/2014/main" id="{F9D8136F-EA8B-445A-97F9-A11D7C28A0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Freeform 11">
                <a:extLst>
                  <a:ext uri="{FF2B5EF4-FFF2-40B4-BE49-F238E27FC236}">
                    <a16:creationId xmlns:a16="http://schemas.microsoft.com/office/drawing/2014/main" id="{8AF2F294-62EC-40AA-911F-27875DC741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Freeform 12">
                <a:extLst>
                  <a:ext uri="{FF2B5EF4-FFF2-40B4-BE49-F238E27FC236}">
                    <a16:creationId xmlns:a16="http://schemas.microsoft.com/office/drawing/2014/main" id="{495992B0-D9DD-47FC-AA59-1752BF044776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13">
              <a:extLst>
                <a:ext uri="{FF2B5EF4-FFF2-40B4-BE49-F238E27FC236}">
                  <a16:creationId xmlns:a16="http://schemas.microsoft.com/office/drawing/2014/main" id="{73CB490C-E2AA-4AB6-B9E7-3934CEC07F65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1725"/>
              <a:ext cx="87" cy="86"/>
              <a:chOff x="3096" y="3240"/>
              <a:chExt cx="792" cy="792"/>
            </a:xfrm>
          </p:grpSpPr>
          <p:sp>
            <p:nvSpPr>
              <p:cNvPr id="244" name="AutoShape 14">
                <a:extLst>
                  <a:ext uri="{FF2B5EF4-FFF2-40B4-BE49-F238E27FC236}">
                    <a16:creationId xmlns:a16="http://schemas.microsoft.com/office/drawing/2014/main" id="{D1044022-C72B-4923-8DA6-58C45C3B55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Oval 15">
                <a:extLst>
                  <a:ext uri="{FF2B5EF4-FFF2-40B4-BE49-F238E27FC236}">
                    <a16:creationId xmlns:a16="http://schemas.microsoft.com/office/drawing/2014/main" id="{7FB8E0AA-2B83-4A37-AAC0-5E5E1BEEFB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" name="AutoShape 16">
              <a:extLst>
                <a:ext uri="{FF2B5EF4-FFF2-40B4-BE49-F238E27FC236}">
                  <a16:creationId xmlns:a16="http://schemas.microsoft.com/office/drawing/2014/main" id="{8CE5CFA4-9982-41A4-9547-CA647AEB5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1724"/>
              <a:ext cx="188" cy="17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id="{CDB0F6EA-1B7A-4669-AAB0-E8C1705E82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0" y="1855"/>
              <a:ext cx="226" cy="174"/>
              <a:chOff x="2208" y="2688"/>
              <a:chExt cx="268" cy="218"/>
            </a:xfrm>
          </p:grpSpPr>
          <p:grpSp>
            <p:nvGrpSpPr>
              <p:cNvPr id="237" name="Group 18">
                <a:extLst>
                  <a:ext uri="{FF2B5EF4-FFF2-40B4-BE49-F238E27FC236}">
                    <a16:creationId xmlns:a16="http://schemas.microsoft.com/office/drawing/2014/main" id="{24FD6820-9ECC-4E74-AA10-688B1ABB60F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8" y="2688"/>
                <a:ext cx="224" cy="218"/>
                <a:chOff x="6768" y="11808"/>
                <a:chExt cx="1008" cy="792"/>
              </a:xfrm>
            </p:grpSpPr>
            <p:sp>
              <p:nvSpPr>
                <p:cNvPr id="239" name="Freeform 19">
                  <a:extLst>
                    <a:ext uri="{FF2B5EF4-FFF2-40B4-BE49-F238E27FC236}">
                      <a16:creationId xmlns:a16="http://schemas.microsoft.com/office/drawing/2014/main" id="{F35C3F6A-A78E-481A-B6F2-080553C9F8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0" name="Line 20">
                  <a:extLst>
                    <a:ext uri="{FF2B5EF4-FFF2-40B4-BE49-F238E27FC236}">
                      <a16:creationId xmlns:a16="http://schemas.microsoft.com/office/drawing/2014/main" id="{99B54774-60D9-4A5F-A71C-4E03838AF9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1" name="Line 21">
                  <a:extLst>
                    <a:ext uri="{FF2B5EF4-FFF2-40B4-BE49-F238E27FC236}">
                      <a16:creationId xmlns:a16="http://schemas.microsoft.com/office/drawing/2014/main" id="{4E3AD1D6-B756-4A81-A712-C5568F9A1C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2" name="Freeform 22">
                  <a:extLst>
                    <a:ext uri="{FF2B5EF4-FFF2-40B4-BE49-F238E27FC236}">
                      <a16:creationId xmlns:a16="http://schemas.microsoft.com/office/drawing/2014/main" id="{E5D20954-7ACA-41DB-AFB1-BCAA137017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3" name="Freeform 23">
                  <a:extLst>
                    <a:ext uri="{FF2B5EF4-FFF2-40B4-BE49-F238E27FC236}">
                      <a16:creationId xmlns:a16="http://schemas.microsoft.com/office/drawing/2014/main" id="{8B92B844-C7FF-47E5-9596-E5B909D7A1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8" name="Oval 24">
                <a:extLst>
                  <a:ext uri="{FF2B5EF4-FFF2-40B4-BE49-F238E27FC236}">
                    <a16:creationId xmlns:a16="http://schemas.microsoft.com/office/drawing/2014/main" id="{D918DBDC-B498-4958-8236-F2BCB4B396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776"/>
                <a:ext cx="48" cy="4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" name="Line 25">
              <a:extLst>
                <a:ext uri="{FF2B5EF4-FFF2-40B4-BE49-F238E27FC236}">
                  <a16:creationId xmlns:a16="http://schemas.microsoft.com/office/drawing/2014/main" id="{F7D5756A-F71E-44F3-86DD-CB5E8151A5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76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26">
              <a:extLst>
                <a:ext uri="{FF2B5EF4-FFF2-40B4-BE49-F238E27FC236}">
                  <a16:creationId xmlns:a16="http://schemas.microsoft.com/office/drawing/2014/main" id="{B407B322-CF16-432D-B3FC-A6679D224BC6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2030"/>
              <a:ext cx="88" cy="86"/>
              <a:chOff x="3096" y="3240"/>
              <a:chExt cx="792" cy="792"/>
            </a:xfrm>
          </p:grpSpPr>
          <p:sp>
            <p:nvSpPr>
              <p:cNvPr id="235" name="AutoShape 27">
                <a:extLst>
                  <a:ext uri="{FF2B5EF4-FFF2-40B4-BE49-F238E27FC236}">
                    <a16:creationId xmlns:a16="http://schemas.microsoft.com/office/drawing/2014/main" id="{1C668708-6DB9-4F2C-A34D-A96DEAA082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Oval 28">
                <a:extLst>
                  <a:ext uri="{FF2B5EF4-FFF2-40B4-BE49-F238E27FC236}">
                    <a16:creationId xmlns:a16="http://schemas.microsoft.com/office/drawing/2014/main" id="{80BB8FDA-8098-490E-B671-ACB90CA77A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" name="Line 29">
              <a:extLst>
                <a:ext uri="{FF2B5EF4-FFF2-40B4-BE49-F238E27FC236}">
                  <a16:creationId xmlns:a16="http://schemas.microsoft.com/office/drawing/2014/main" id="{3ED4F042-6D13-4EC0-8498-28FBE4F49F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073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30">
              <a:extLst>
                <a:ext uri="{FF2B5EF4-FFF2-40B4-BE49-F238E27FC236}">
                  <a16:creationId xmlns:a16="http://schemas.microsoft.com/office/drawing/2014/main" id="{CC9B5D13-6031-46D2-85A4-67D6CCD408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85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31">
              <a:extLst>
                <a:ext uri="{FF2B5EF4-FFF2-40B4-BE49-F238E27FC236}">
                  <a16:creationId xmlns:a16="http://schemas.microsoft.com/office/drawing/2014/main" id="{A57B2744-F9C7-4FD5-8BF3-B48233973B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986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32">
              <a:extLst>
                <a:ext uri="{FF2B5EF4-FFF2-40B4-BE49-F238E27FC236}">
                  <a16:creationId xmlns:a16="http://schemas.microsoft.com/office/drawing/2014/main" id="{69274876-F094-4C71-B087-78D7C924C4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2073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33">
              <a:extLst>
                <a:ext uri="{FF2B5EF4-FFF2-40B4-BE49-F238E27FC236}">
                  <a16:creationId xmlns:a16="http://schemas.microsoft.com/office/drawing/2014/main" id="{B604C686-EB6D-49DF-BBA0-85F33F2E92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176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34">
              <a:extLst>
                <a:ext uri="{FF2B5EF4-FFF2-40B4-BE49-F238E27FC236}">
                  <a16:creationId xmlns:a16="http://schemas.microsoft.com/office/drawing/2014/main" id="{73B614BE-74BA-4CEC-8C48-5C6F3B7B5B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0" y="1767"/>
              <a:ext cx="15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35">
              <a:extLst>
                <a:ext uri="{FF2B5EF4-FFF2-40B4-BE49-F238E27FC236}">
                  <a16:creationId xmlns:a16="http://schemas.microsoft.com/office/drawing/2014/main" id="{D8097C11-723A-4331-8A4C-35F5FAD526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0" y="1855"/>
              <a:ext cx="15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36">
              <a:extLst>
                <a:ext uri="{FF2B5EF4-FFF2-40B4-BE49-F238E27FC236}">
                  <a16:creationId xmlns:a16="http://schemas.microsoft.com/office/drawing/2014/main" id="{D0D2BAD5-B373-45B4-B5F9-1FA8FBA10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1942"/>
              <a:ext cx="188" cy="175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7">
              <a:extLst>
                <a:ext uri="{FF2B5EF4-FFF2-40B4-BE49-F238E27FC236}">
                  <a16:creationId xmlns:a16="http://schemas.microsoft.com/office/drawing/2014/main" id="{34EBFA49-1FCB-4BC6-8347-CA3B6B174C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898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38">
              <a:extLst>
                <a:ext uri="{FF2B5EF4-FFF2-40B4-BE49-F238E27FC236}">
                  <a16:creationId xmlns:a16="http://schemas.microsoft.com/office/drawing/2014/main" id="{E2946A1F-C88C-4AC9-8DD7-E8D72F4E81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986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39">
              <a:extLst>
                <a:ext uri="{FF2B5EF4-FFF2-40B4-BE49-F238E27FC236}">
                  <a16:creationId xmlns:a16="http://schemas.microsoft.com/office/drawing/2014/main" id="{67F5E486-0648-4A85-B102-D30EEB0F4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1811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40">
              <a:extLst>
                <a:ext uri="{FF2B5EF4-FFF2-40B4-BE49-F238E27FC236}">
                  <a16:creationId xmlns:a16="http://schemas.microsoft.com/office/drawing/2014/main" id="{A5C421CA-B00B-4089-B52A-F4F95073D7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724"/>
              <a:ext cx="0" cy="17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41">
              <a:extLst>
                <a:ext uri="{FF2B5EF4-FFF2-40B4-BE49-F238E27FC236}">
                  <a16:creationId xmlns:a16="http://schemas.microsoft.com/office/drawing/2014/main" id="{3DEFF480-2B79-4F4B-BD92-A410F977A0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80" y="1938"/>
              <a:ext cx="368" cy="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42">
              <a:extLst>
                <a:ext uri="{FF2B5EF4-FFF2-40B4-BE49-F238E27FC236}">
                  <a16:creationId xmlns:a16="http://schemas.microsoft.com/office/drawing/2014/main" id="{76E63508-FA4C-4F16-8978-44E65E5E5B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2029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43">
              <a:extLst>
                <a:ext uri="{FF2B5EF4-FFF2-40B4-BE49-F238E27FC236}">
                  <a16:creationId xmlns:a16="http://schemas.microsoft.com/office/drawing/2014/main" id="{045F549D-DC72-487B-B6D7-690D703289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1986"/>
              <a:ext cx="12" cy="12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44">
              <a:extLst>
                <a:ext uri="{FF2B5EF4-FFF2-40B4-BE49-F238E27FC236}">
                  <a16:creationId xmlns:a16="http://schemas.microsoft.com/office/drawing/2014/main" id="{4C22B4A3-776D-4106-A201-117282D5A2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680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2</a:t>
              </a:r>
              <a:endParaRPr lang="en-GB" sz="1600" b="1"/>
            </a:p>
          </p:txBody>
        </p:sp>
        <p:sp>
          <p:nvSpPr>
            <p:cNvPr id="34" name="Text Box 45">
              <a:extLst>
                <a:ext uri="{FF2B5EF4-FFF2-40B4-BE49-F238E27FC236}">
                  <a16:creationId xmlns:a16="http://schemas.microsoft.com/office/drawing/2014/main" id="{6A3B3B8F-C14E-489B-85B1-DDEA6B2EE1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986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</a:t>
              </a:r>
              <a:r>
                <a:rPr lang="en-GB" sz="1400" b="1" baseline="-25000"/>
                <a:t>2</a:t>
              </a:r>
              <a:endParaRPr lang="en-GB" sz="1600" b="1"/>
            </a:p>
          </p:txBody>
        </p:sp>
        <p:sp>
          <p:nvSpPr>
            <p:cNvPr id="35" name="Oval 46">
              <a:extLst>
                <a:ext uri="{FF2B5EF4-FFF2-40B4-BE49-F238E27FC236}">
                  <a16:creationId xmlns:a16="http://schemas.microsoft.com/office/drawing/2014/main" id="{C68B1CEB-B656-4A81-9D5F-CF437F516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2007"/>
              <a:ext cx="37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47">
              <a:extLst>
                <a:ext uri="{FF2B5EF4-FFF2-40B4-BE49-F238E27FC236}">
                  <a16:creationId xmlns:a16="http://schemas.microsoft.com/office/drawing/2014/main" id="{D0F30FA9-D3BA-4EF6-AD0A-7991CD74B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1786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48">
              <a:extLst>
                <a:ext uri="{FF2B5EF4-FFF2-40B4-BE49-F238E27FC236}">
                  <a16:creationId xmlns:a16="http://schemas.microsoft.com/office/drawing/2014/main" id="{2D8F2E0E-5A72-4922-B414-26675931F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2051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49">
              <a:extLst>
                <a:ext uri="{FF2B5EF4-FFF2-40B4-BE49-F238E27FC236}">
                  <a16:creationId xmlns:a16="http://schemas.microsoft.com/office/drawing/2014/main" id="{4DC90820-667B-4081-A7EA-F757A095B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" y="1745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" name="Group 50">
              <a:extLst>
                <a:ext uri="{FF2B5EF4-FFF2-40B4-BE49-F238E27FC236}">
                  <a16:creationId xmlns:a16="http://schemas.microsoft.com/office/drawing/2014/main" id="{0B087DEC-9678-4F1B-B39F-CCBE2987003E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1149"/>
              <a:ext cx="87" cy="86"/>
              <a:chOff x="3096" y="3240"/>
              <a:chExt cx="792" cy="792"/>
            </a:xfrm>
          </p:grpSpPr>
          <p:sp>
            <p:nvSpPr>
              <p:cNvPr id="233" name="AutoShape 51">
                <a:extLst>
                  <a:ext uri="{FF2B5EF4-FFF2-40B4-BE49-F238E27FC236}">
                    <a16:creationId xmlns:a16="http://schemas.microsoft.com/office/drawing/2014/main" id="{50912B95-62EE-4330-98C7-362337FA5C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4" name="Oval 52">
                <a:extLst>
                  <a:ext uri="{FF2B5EF4-FFF2-40B4-BE49-F238E27FC236}">
                    <a16:creationId xmlns:a16="http://schemas.microsoft.com/office/drawing/2014/main" id="{73F34FDB-32B1-4C8F-AF6D-21FB84D28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AutoShape 53">
              <a:extLst>
                <a:ext uri="{FF2B5EF4-FFF2-40B4-BE49-F238E27FC236}">
                  <a16:creationId xmlns:a16="http://schemas.microsoft.com/office/drawing/2014/main" id="{D4019661-25D3-457E-AFEB-7EA376B9D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1148"/>
              <a:ext cx="188" cy="17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" name="Group 54">
              <a:extLst>
                <a:ext uri="{FF2B5EF4-FFF2-40B4-BE49-F238E27FC236}">
                  <a16:creationId xmlns:a16="http://schemas.microsoft.com/office/drawing/2014/main" id="{E34556D3-3784-4CA5-BC34-F207DA970B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0" y="1279"/>
              <a:ext cx="226" cy="174"/>
              <a:chOff x="2208" y="2688"/>
              <a:chExt cx="268" cy="218"/>
            </a:xfrm>
          </p:grpSpPr>
          <p:grpSp>
            <p:nvGrpSpPr>
              <p:cNvPr id="226" name="Group 55">
                <a:extLst>
                  <a:ext uri="{FF2B5EF4-FFF2-40B4-BE49-F238E27FC236}">
                    <a16:creationId xmlns:a16="http://schemas.microsoft.com/office/drawing/2014/main" id="{CA1898BB-9F79-47F9-80BB-ACA5D061F8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8" y="2688"/>
                <a:ext cx="224" cy="218"/>
                <a:chOff x="6768" y="11808"/>
                <a:chExt cx="1008" cy="792"/>
              </a:xfrm>
            </p:grpSpPr>
            <p:sp>
              <p:nvSpPr>
                <p:cNvPr id="228" name="Freeform 56">
                  <a:extLst>
                    <a:ext uri="{FF2B5EF4-FFF2-40B4-BE49-F238E27FC236}">
                      <a16:creationId xmlns:a16="http://schemas.microsoft.com/office/drawing/2014/main" id="{617CDD97-D745-4B33-8D80-6363CDD6F6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" name="Line 57">
                  <a:extLst>
                    <a:ext uri="{FF2B5EF4-FFF2-40B4-BE49-F238E27FC236}">
                      <a16:creationId xmlns:a16="http://schemas.microsoft.com/office/drawing/2014/main" id="{D01A1533-8C3B-4156-9836-1D541B70DA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0" name="Line 58">
                  <a:extLst>
                    <a:ext uri="{FF2B5EF4-FFF2-40B4-BE49-F238E27FC236}">
                      <a16:creationId xmlns:a16="http://schemas.microsoft.com/office/drawing/2014/main" id="{D44116F0-6620-4583-B168-630EB188DD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1" name="Freeform 59">
                  <a:extLst>
                    <a:ext uri="{FF2B5EF4-FFF2-40B4-BE49-F238E27FC236}">
                      <a16:creationId xmlns:a16="http://schemas.microsoft.com/office/drawing/2014/main" id="{9DF90F23-9C6A-41A2-9DC5-F447DF1FFA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" name="Freeform 60">
                  <a:extLst>
                    <a:ext uri="{FF2B5EF4-FFF2-40B4-BE49-F238E27FC236}">
                      <a16:creationId xmlns:a16="http://schemas.microsoft.com/office/drawing/2014/main" id="{985A8F69-3909-4BCC-96CC-9FBABCD443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7" name="Oval 61">
                <a:extLst>
                  <a:ext uri="{FF2B5EF4-FFF2-40B4-BE49-F238E27FC236}">
                    <a16:creationId xmlns:a16="http://schemas.microsoft.com/office/drawing/2014/main" id="{B7E20894-32EB-446F-A1F1-E965A2916B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776"/>
                <a:ext cx="48" cy="4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" name="Line 62">
              <a:extLst>
                <a:ext uri="{FF2B5EF4-FFF2-40B4-BE49-F238E27FC236}">
                  <a16:creationId xmlns:a16="http://schemas.microsoft.com/office/drawing/2014/main" id="{66D61AE1-7093-43C9-AFB2-4F205AC0B2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191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" name="Group 63">
              <a:extLst>
                <a:ext uri="{FF2B5EF4-FFF2-40B4-BE49-F238E27FC236}">
                  <a16:creationId xmlns:a16="http://schemas.microsoft.com/office/drawing/2014/main" id="{5D831716-8EE7-4983-AF9D-17657C5588E8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1454"/>
              <a:ext cx="88" cy="86"/>
              <a:chOff x="3096" y="3240"/>
              <a:chExt cx="792" cy="792"/>
            </a:xfrm>
          </p:grpSpPr>
          <p:sp>
            <p:nvSpPr>
              <p:cNvPr id="224" name="AutoShape 64">
                <a:extLst>
                  <a:ext uri="{FF2B5EF4-FFF2-40B4-BE49-F238E27FC236}">
                    <a16:creationId xmlns:a16="http://schemas.microsoft.com/office/drawing/2014/main" id="{060F37B9-1B32-41EB-A730-24F4F86F6C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Oval 65">
                <a:extLst>
                  <a:ext uri="{FF2B5EF4-FFF2-40B4-BE49-F238E27FC236}">
                    <a16:creationId xmlns:a16="http://schemas.microsoft.com/office/drawing/2014/main" id="{8132704D-DCAF-4350-B559-15D10DACFD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" name="Line 66">
              <a:extLst>
                <a:ext uri="{FF2B5EF4-FFF2-40B4-BE49-F238E27FC236}">
                  <a16:creationId xmlns:a16="http://schemas.microsoft.com/office/drawing/2014/main" id="{4CBA5220-9D00-4F61-A5EB-27680CE461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49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67">
              <a:extLst>
                <a:ext uri="{FF2B5EF4-FFF2-40B4-BE49-F238E27FC236}">
                  <a16:creationId xmlns:a16="http://schemas.microsoft.com/office/drawing/2014/main" id="{AED37403-D246-45FF-AA77-3F243B5843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27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68">
              <a:extLst>
                <a:ext uri="{FF2B5EF4-FFF2-40B4-BE49-F238E27FC236}">
                  <a16:creationId xmlns:a16="http://schemas.microsoft.com/office/drawing/2014/main" id="{946D6BD9-3266-455C-B09F-392D1F3313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410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69">
              <a:extLst>
                <a:ext uri="{FF2B5EF4-FFF2-40B4-BE49-F238E27FC236}">
                  <a16:creationId xmlns:a16="http://schemas.microsoft.com/office/drawing/2014/main" id="{DE242D2F-C8C3-4528-B883-B3A3B6F3AB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149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70">
              <a:extLst>
                <a:ext uri="{FF2B5EF4-FFF2-40B4-BE49-F238E27FC236}">
                  <a16:creationId xmlns:a16="http://schemas.microsoft.com/office/drawing/2014/main" id="{A67BE4D3-03DE-45B4-858D-F9A908C0A8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1191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71">
              <a:extLst>
                <a:ext uri="{FF2B5EF4-FFF2-40B4-BE49-F238E27FC236}">
                  <a16:creationId xmlns:a16="http://schemas.microsoft.com/office/drawing/2014/main" id="{D1963454-381B-4360-A0AA-CF3C2494CA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0" y="1191"/>
              <a:ext cx="15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72">
              <a:extLst>
                <a:ext uri="{FF2B5EF4-FFF2-40B4-BE49-F238E27FC236}">
                  <a16:creationId xmlns:a16="http://schemas.microsoft.com/office/drawing/2014/main" id="{33E26E44-0070-462C-8DC0-F72AE52774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0" y="1279"/>
              <a:ext cx="15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AutoShape 73">
              <a:extLst>
                <a:ext uri="{FF2B5EF4-FFF2-40B4-BE49-F238E27FC236}">
                  <a16:creationId xmlns:a16="http://schemas.microsoft.com/office/drawing/2014/main" id="{CCAE6397-0FE1-4C7A-9ADD-0889FC11C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1366"/>
              <a:ext cx="188" cy="175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74">
              <a:extLst>
                <a:ext uri="{FF2B5EF4-FFF2-40B4-BE49-F238E27FC236}">
                  <a16:creationId xmlns:a16="http://schemas.microsoft.com/office/drawing/2014/main" id="{17ECE128-3730-42A1-B0E9-E73F52D293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322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75">
              <a:extLst>
                <a:ext uri="{FF2B5EF4-FFF2-40B4-BE49-F238E27FC236}">
                  <a16:creationId xmlns:a16="http://schemas.microsoft.com/office/drawing/2014/main" id="{4FF2D243-97EA-4A9F-80DD-5BA2F4C6A8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410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76">
              <a:extLst>
                <a:ext uri="{FF2B5EF4-FFF2-40B4-BE49-F238E27FC236}">
                  <a16:creationId xmlns:a16="http://schemas.microsoft.com/office/drawing/2014/main" id="{B2E6C146-8ED6-4FE5-B685-EB32BA57CA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1235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77">
              <a:extLst>
                <a:ext uri="{FF2B5EF4-FFF2-40B4-BE49-F238E27FC236}">
                  <a16:creationId xmlns:a16="http://schemas.microsoft.com/office/drawing/2014/main" id="{DA880EED-50C8-403B-A66B-76E2390726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148"/>
              <a:ext cx="0" cy="17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78">
              <a:extLst>
                <a:ext uri="{FF2B5EF4-FFF2-40B4-BE49-F238E27FC236}">
                  <a16:creationId xmlns:a16="http://schemas.microsoft.com/office/drawing/2014/main" id="{5991007D-2AC4-467C-BE68-5C186B282F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79" y="1356"/>
              <a:ext cx="454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79">
              <a:extLst>
                <a:ext uri="{FF2B5EF4-FFF2-40B4-BE49-F238E27FC236}">
                  <a16:creationId xmlns:a16="http://schemas.microsoft.com/office/drawing/2014/main" id="{87DE7600-F253-40B4-9C28-CE1AF62E0B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1453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80">
              <a:extLst>
                <a:ext uri="{FF2B5EF4-FFF2-40B4-BE49-F238E27FC236}">
                  <a16:creationId xmlns:a16="http://schemas.microsoft.com/office/drawing/2014/main" id="{E68B7077-0EF9-46A1-966A-E6FA561481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5" y="1410"/>
              <a:ext cx="7" cy="12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Text Box 81">
              <a:extLst>
                <a:ext uri="{FF2B5EF4-FFF2-40B4-BE49-F238E27FC236}">
                  <a16:creationId xmlns:a16="http://schemas.microsoft.com/office/drawing/2014/main" id="{69DA5D70-AFD0-43BB-BD85-998BFE41AD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104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  <a:endParaRPr lang="en-GB" sz="1600" b="1"/>
            </a:p>
          </p:txBody>
        </p:sp>
        <p:sp>
          <p:nvSpPr>
            <p:cNvPr id="60" name="Text Box 82">
              <a:extLst>
                <a:ext uri="{FF2B5EF4-FFF2-40B4-BE49-F238E27FC236}">
                  <a16:creationId xmlns:a16="http://schemas.microsoft.com/office/drawing/2014/main" id="{6BDE1810-B7AD-48B9-AA63-EA91491464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410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  <a:endParaRPr lang="en-GB" sz="1600" b="1"/>
            </a:p>
          </p:txBody>
        </p:sp>
        <p:sp>
          <p:nvSpPr>
            <p:cNvPr id="61" name="Oval 83">
              <a:extLst>
                <a:ext uri="{FF2B5EF4-FFF2-40B4-BE49-F238E27FC236}">
                  <a16:creationId xmlns:a16="http://schemas.microsoft.com/office/drawing/2014/main" id="{3CB58B39-AA8B-4C1B-A57B-9B20F6DF1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1431"/>
              <a:ext cx="37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84">
              <a:extLst>
                <a:ext uri="{FF2B5EF4-FFF2-40B4-BE49-F238E27FC236}">
                  <a16:creationId xmlns:a16="http://schemas.microsoft.com/office/drawing/2014/main" id="{A1379D01-B567-4BE7-9D78-A27324082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121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85">
              <a:extLst>
                <a:ext uri="{FF2B5EF4-FFF2-40B4-BE49-F238E27FC236}">
                  <a16:creationId xmlns:a16="http://schemas.microsoft.com/office/drawing/2014/main" id="{D3D6B8C0-CBE2-4E5A-8D1E-DD1F1A76D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1475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86">
              <a:extLst>
                <a:ext uri="{FF2B5EF4-FFF2-40B4-BE49-F238E27FC236}">
                  <a16:creationId xmlns:a16="http://schemas.microsoft.com/office/drawing/2014/main" id="{894DC2AD-B030-446C-ABD1-108FE6EBB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" y="1169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5" name="Group 87">
              <a:extLst>
                <a:ext uri="{FF2B5EF4-FFF2-40B4-BE49-F238E27FC236}">
                  <a16:creationId xmlns:a16="http://schemas.microsoft.com/office/drawing/2014/main" id="{9E6654D5-C3B1-4550-A03B-2EA58CCF61AF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3117"/>
              <a:ext cx="87" cy="86"/>
              <a:chOff x="3096" y="3240"/>
              <a:chExt cx="792" cy="792"/>
            </a:xfrm>
          </p:grpSpPr>
          <p:sp>
            <p:nvSpPr>
              <p:cNvPr id="222" name="AutoShape 88">
                <a:extLst>
                  <a:ext uri="{FF2B5EF4-FFF2-40B4-BE49-F238E27FC236}">
                    <a16:creationId xmlns:a16="http://schemas.microsoft.com/office/drawing/2014/main" id="{873F75A1-93D8-4E5A-BD64-32174A5BA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Oval 89">
                <a:extLst>
                  <a:ext uri="{FF2B5EF4-FFF2-40B4-BE49-F238E27FC236}">
                    <a16:creationId xmlns:a16="http://schemas.microsoft.com/office/drawing/2014/main" id="{88A84C4C-B1AC-4B60-B46B-46A9002149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" name="AutoShape 90">
              <a:extLst>
                <a:ext uri="{FF2B5EF4-FFF2-40B4-BE49-F238E27FC236}">
                  <a16:creationId xmlns:a16="http://schemas.microsoft.com/office/drawing/2014/main" id="{2569A904-D8BD-461D-9360-D5D527A87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3116"/>
              <a:ext cx="188" cy="17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7" name="Group 91">
              <a:extLst>
                <a:ext uri="{FF2B5EF4-FFF2-40B4-BE49-F238E27FC236}">
                  <a16:creationId xmlns:a16="http://schemas.microsoft.com/office/drawing/2014/main" id="{533EF78E-2080-45D3-B5A2-A54D1614A1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0" y="3247"/>
              <a:ext cx="226" cy="174"/>
              <a:chOff x="2208" y="2688"/>
              <a:chExt cx="268" cy="218"/>
            </a:xfrm>
          </p:grpSpPr>
          <p:grpSp>
            <p:nvGrpSpPr>
              <p:cNvPr id="215" name="Group 92">
                <a:extLst>
                  <a:ext uri="{FF2B5EF4-FFF2-40B4-BE49-F238E27FC236}">
                    <a16:creationId xmlns:a16="http://schemas.microsoft.com/office/drawing/2014/main" id="{7B34CB37-67F2-4338-A4FB-B23E492D8E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8" y="2688"/>
                <a:ext cx="224" cy="218"/>
                <a:chOff x="6768" y="11808"/>
                <a:chExt cx="1008" cy="792"/>
              </a:xfrm>
            </p:grpSpPr>
            <p:sp>
              <p:nvSpPr>
                <p:cNvPr id="217" name="Freeform 93">
                  <a:extLst>
                    <a:ext uri="{FF2B5EF4-FFF2-40B4-BE49-F238E27FC236}">
                      <a16:creationId xmlns:a16="http://schemas.microsoft.com/office/drawing/2014/main" id="{7069EF38-0230-4CFF-84C9-FED2474C44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" name="Line 94">
                  <a:extLst>
                    <a:ext uri="{FF2B5EF4-FFF2-40B4-BE49-F238E27FC236}">
                      <a16:creationId xmlns:a16="http://schemas.microsoft.com/office/drawing/2014/main" id="{7BC00DDF-556C-4B57-97EF-5F32F9319A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" name="Line 95">
                  <a:extLst>
                    <a:ext uri="{FF2B5EF4-FFF2-40B4-BE49-F238E27FC236}">
                      <a16:creationId xmlns:a16="http://schemas.microsoft.com/office/drawing/2014/main" id="{E30CC881-84EF-4419-858F-94FC1B028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" name="Freeform 96">
                  <a:extLst>
                    <a:ext uri="{FF2B5EF4-FFF2-40B4-BE49-F238E27FC236}">
                      <a16:creationId xmlns:a16="http://schemas.microsoft.com/office/drawing/2014/main" id="{26A2CC51-CC34-4532-B618-969ED8157B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1" name="Freeform 97">
                  <a:extLst>
                    <a:ext uri="{FF2B5EF4-FFF2-40B4-BE49-F238E27FC236}">
                      <a16:creationId xmlns:a16="http://schemas.microsoft.com/office/drawing/2014/main" id="{873ACBA6-62FE-4D11-82F3-F5A03C21EA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6" name="Oval 98">
                <a:extLst>
                  <a:ext uri="{FF2B5EF4-FFF2-40B4-BE49-F238E27FC236}">
                    <a16:creationId xmlns:a16="http://schemas.microsoft.com/office/drawing/2014/main" id="{EEE37678-0EB2-407A-9D89-4BC8E33B38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776"/>
                <a:ext cx="48" cy="4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" name="Line 99">
              <a:extLst>
                <a:ext uri="{FF2B5EF4-FFF2-40B4-BE49-F238E27FC236}">
                  <a16:creationId xmlns:a16="http://schemas.microsoft.com/office/drawing/2014/main" id="{A1740EFA-8B2A-45EB-9714-22D5B82E6C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315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" name="Group 100">
              <a:extLst>
                <a:ext uri="{FF2B5EF4-FFF2-40B4-BE49-F238E27FC236}">
                  <a16:creationId xmlns:a16="http://schemas.microsoft.com/office/drawing/2014/main" id="{7F018BA6-7FBB-46E1-A74A-E0837C2E1048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3422"/>
              <a:ext cx="88" cy="86"/>
              <a:chOff x="3096" y="3240"/>
              <a:chExt cx="792" cy="792"/>
            </a:xfrm>
          </p:grpSpPr>
          <p:sp>
            <p:nvSpPr>
              <p:cNvPr id="213" name="AutoShape 101">
                <a:extLst>
                  <a:ext uri="{FF2B5EF4-FFF2-40B4-BE49-F238E27FC236}">
                    <a16:creationId xmlns:a16="http://schemas.microsoft.com/office/drawing/2014/main" id="{721F49FB-F517-4B11-81FD-1338344C1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Oval 102">
                <a:extLst>
                  <a:ext uri="{FF2B5EF4-FFF2-40B4-BE49-F238E27FC236}">
                    <a16:creationId xmlns:a16="http://schemas.microsoft.com/office/drawing/2014/main" id="{55A8A95C-0442-4C85-9161-CF51120AC9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" name="Line 103">
              <a:extLst>
                <a:ext uri="{FF2B5EF4-FFF2-40B4-BE49-F238E27FC236}">
                  <a16:creationId xmlns:a16="http://schemas.microsoft.com/office/drawing/2014/main" id="{5F822C3D-9DEE-4CDC-B586-1B99390519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346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104">
              <a:extLst>
                <a:ext uri="{FF2B5EF4-FFF2-40B4-BE49-F238E27FC236}">
                  <a16:creationId xmlns:a16="http://schemas.microsoft.com/office/drawing/2014/main" id="{2FEB837A-CE75-4694-B68C-270C0D3FC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324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105">
              <a:extLst>
                <a:ext uri="{FF2B5EF4-FFF2-40B4-BE49-F238E27FC236}">
                  <a16:creationId xmlns:a16="http://schemas.microsoft.com/office/drawing/2014/main" id="{5E4B0318-D554-4C53-99D1-5577264BA8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3378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Line 106">
              <a:extLst>
                <a:ext uri="{FF2B5EF4-FFF2-40B4-BE49-F238E27FC236}">
                  <a16:creationId xmlns:a16="http://schemas.microsoft.com/office/drawing/2014/main" id="{58A04719-189B-45AA-B4BA-D85F30A508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346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107">
              <a:extLst>
                <a:ext uri="{FF2B5EF4-FFF2-40B4-BE49-F238E27FC236}">
                  <a16:creationId xmlns:a16="http://schemas.microsoft.com/office/drawing/2014/main" id="{6EABA058-E2EC-4950-85C7-18EE064824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315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108">
              <a:extLst>
                <a:ext uri="{FF2B5EF4-FFF2-40B4-BE49-F238E27FC236}">
                  <a16:creationId xmlns:a16="http://schemas.microsoft.com/office/drawing/2014/main" id="{064B7DEA-8DA7-4D6D-A181-3B0A71FE52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0" y="3159"/>
              <a:ext cx="15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109">
              <a:extLst>
                <a:ext uri="{FF2B5EF4-FFF2-40B4-BE49-F238E27FC236}">
                  <a16:creationId xmlns:a16="http://schemas.microsoft.com/office/drawing/2014/main" id="{C58889EF-DDCC-4FD9-9B96-A0ECD1B102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0" y="3247"/>
              <a:ext cx="15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AutoShape 110">
              <a:extLst>
                <a:ext uri="{FF2B5EF4-FFF2-40B4-BE49-F238E27FC236}">
                  <a16:creationId xmlns:a16="http://schemas.microsoft.com/office/drawing/2014/main" id="{37EFB157-54B1-4420-A530-5327B1665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3334"/>
              <a:ext cx="188" cy="175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111">
              <a:extLst>
                <a:ext uri="{FF2B5EF4-FFF2-40B4-BE49-F238E27FC236}">
                  <a16:creationId xmlns:a16="http://schemas.microsoft.com/office/drawing/2014/main" id="{BA0A2FDA-5ED9-49A6-ABC0-96DA786D92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290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112">
              <a:extLst>
                <a:ext uri="{FF2B5EF4-FFF2-40B4-BE49-F238E27FC236}">
                  <a16:creationId xmlns:a16="http://schemas.microsoft.com/office/drawing/2014/main" id="{ED543A39-86D6-4254-B877-64418C14BB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378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13">
              <a:extLst>
                <a:ext uri="{FF2B5EF4-FFF2-40B4-BE49-F238E27FC236}">
                  <a16:creationId xmlns:a16="http://schemas.microsoft.com/office/drawing/2014/main" id="{B9CD3426-539B-4D6F-A10F-1D238C1038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3203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114">
              <a:extLst>
                <a:ext uri="{FF2B5EF4-FFF2-40B4-BE49-F238E27FC236}">
                  <a16:creationId xmlns:a16="http://schemas.microsoft.com/office/drawing/2014/main" id="{161E5304-1B41-47C1-BE6F-541AB859F5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116"/>
              <a:ext cx="0" cy="17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115">
              <a:extLst>
                <a:ext uri="{FF2B5EF4-FFF2-40B4-BE49-F238E27FC236}">
                  <a16:creationId xmlns:a16="http://schemas.microsoft.com/office/drawing/2014/main" id="{A81C7FAA-1DEF-4860-80CB-AB119B3A06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80" y="3330"/>
              <a:ext cx="160" cy="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116">
              <a:extLst>
                <a:ext uri="{FF2B5EF4-FFF2-40B4-BE49-F238E27FC236}">
                  <a16:creationId xmlns:a16="http://schemas.microsoft.com/office/drawing/2014/main" id="{1847ED7D-0BF5-48BB-8394-901816CAA9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3421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117">
              <a:extLst>
                <a:ext uri="{FF2B5EF4-FFF2-40B4-BE49-F238E27FC236}">
                  <a16:creationId xmlns:a16="http://schemas.microsoft.com/office/drawing/2014/main" id="{D3051064-4EF8-419E-9EF1-7292034AE9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378"/>
              <a:ext cx="6" cy="11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Text Box 118">
              <a:extLst>
                <a:ext uri="{FF2B5EF4-FFF2-40B4-BE49-F238E27FC236}">
                  <a16:creationId xmlns:a16="http://schemas.microsoft.com/office/drawing/2014/main" id="{2759F58F-27F5-4FAD-A58C-E728750F5C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072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0</a:t>
              </a:r>
              <a:endParaRPr lang="en-GB" sz="1600" b="1"/>
            </a:p>
          </p:txBody>
        </p:sp>
        <p:sp>
          <p:nvSpPr>
            <p:cNvPr id="86" name="Text Box 119">
              <a:extLst>
                <a:ext uri="{FF2B5EF4-FFF2-40B4-BE49-F238E27FC236}">
                  <a16:creationId xmlns:a16="http://schemas.microsoft.com/office/drawing/2014/main" id="{3A0E4F2E-3B7A-4019-8BA8-267DAC7A28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378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</a:t>
              </a:r>
              <a:r>
                <a:rPr lang="en-GB" sz="1400" b="1" baseline="-25000"/>
                <a:t>0</a:t>
              </a:r>
              <a:endParaRPr lang="en-GB" sz="1600" b="1"/>
            </a:p>
          </p:txBody>
        </p:sp>
        <p:sp>
          <p:nvSpPr>
            <p:cNvPr id="87" name="Oval 120">
              <a:extLst>
                <a:ext uri="{FF2B5EF4-FFF2-40B4-BE49-F238E27FC236}">
                  <a16:creationId xmlns:a16="http://schemas.microsoft.com/office/drawing/2014/main" id="{C9426442-46BF-4EDC-99B4-24682B5E3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3399"/>
              <a:ext cx="37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121">
              <a:extLst>
                <a:ext uri="{FF2B5EF4-FFF2-40B4-BE49-F238E27FC236}">
                  <a16:creationId xmlns:a16="http://schemas.microsoft.com/office/drawing/2014/main" id="{48B3D268-B8A0-48A3-8CE2-0B6475E7E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3178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122">
              <a:extLst>
                <a:ext uri="{FF2B5EF4-FFF2-40B4-BE49-F238E27FC236}">
                  <a16:creationId xmlns:a16="http://schemas.microsoft.com/office/drawing/2014/main" id="{F3693240-E8D2-447B-AD9F-E41A88796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3443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123">
              <a:extLst>
                <a:ext uri="{FF2B5EF4-FFF2-40B4-BE49-F238E27FC236}">
                  <a16:creationId xmlns:a16="http://schemas.microsoft.com/office/drawing/2014/main" id="{BCFDE924-B937-440A-8E2C-A79499557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" y="3137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" name="Group 124">
              <a:extLst>
                <a:ext uri="{FF2B5EF4-FFF2-40B4-BE49-F238E27FC236}">
                  <a16:creationId xmlns:a16="http://schemas.microsoft.com/office/drawing/2014/main" id="{B4C1206C-9A93-4BBD-B8A9-05F9F54403AB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2397"/>
              <a:ext cx="87" cy="86"/>
              <a:chOff x="3096" y="3240"/>
              <a:chExt cx="792" cy="792"/>
            </a:xfrm>
          </p:grpSpPr>
          <p:sp>
            <p:nvSpPr>
              <p:cNvPr id="211" name="AutoShape 125">
                <a:extLst>
                  <a:ext uri="{FF2B5EF4-FFF2-40B4-BE49-F238E27FC236}">
                    <a16:creationId xmlns:a16="http://schemas.microsoft.com/office/drawing/2014/main" id="{4F84A944-45EA-42CD-9414-A053115A85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Oval 126">
                <a:extLst>
                  <a:ext uri="{FF2B5EF4-FFF2-40B4-BE49-F238E27FC236}">
                    <a16:creationId xmlns:a16="http://schemas.microsoft.com/office/drawing/2014/main" id="{FD7EFCFC-5EC3-4F25-B0C9-4F8F90A87D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" name="AutoShape 127">
              <a:extLst>
                <a:ext uri="{FF2B5EF4-FFF2-40B4-BE49-F238E27FC236}">
                  <a16:creationId xmlns:a16="http://schemas.microsoft.com/office/drawing/2014/main" id="{A90695E6-105F-40E8-8895-138C178E4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2396"/>
              <a:ext cx="188" cy="17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3" name="Group 128">
              <a:extLst>
                <a:ext uri="{FF2B5EF4-FFF2-40B4-BE49-F238E27FC236}">
                  <a16:creationId xmlns:a16="http://schemas.microsoft.com/office/drawing/2014/main" id="{071897D1-95B9-4881-865B-54776FD10C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0" y="2527"/>
              <a:ext cx="226" cy="174"/>
              <a:chOff x="2208" y="2688"/>
              <a:chExt cx="268" cy="218"/>
            </a:xfrm>
          </p:grpSpPr>
          <p:grpSp>
            <p:nvGrpSpPr>
              <p:cNvPr id="204" name="Group 129">
                <a:extLst>
                  <a:ext uri="{FF2B5EF4-FFF2-40B4-BE49-F238E27FC236}">
                    <a16:creationId xmlns:a16="http://schemas.microsoft.com/office/drawing/2014/main" id="{4B0C8752-F0DD-4EE0-A193-EBC8929821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8" y="2688"/>
                <a:ext cx="224" cy="218"/>
                <a:chOff x="6768" y="11808"/>
                <a:chExt cx="1008" cy="792"/>
              </a:xfrm>
            </p:grpSpPr>
            <p:sp>
              <p:nvSpPr>
                <p:cNvPr id="206" name="Freeform 130">
                  <a:extLst>
                    <a:ext uri="{FF2B5EF4-FFF2-40B4-BE49-F238E27FC236}">
                      <a16:creationId xmlns:a16="http://schemas.microsoft.com/office/drawing/2014/main" id="{3ED49375-6F89-4F73-870F-6B5E09F5D0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" name="Line 131">
                  <a:extLst>
                    <a:ext uri="{FF2B5EF4-FFF2-40B4-BE49-F238E27FC236}">
                      <a16:creationId xmlns:a16="http://schemas.microsoft.com/office/drawing/2014/main" id="{BE781FAB-9B49-41B7-9DD7-74CE9FA15B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" name="Line 132">
                  <a:extLst>
                    <a:ext uri="{FF2B5EF4-FFF2-40B4-BE49-F238E27FC236}">
                      <a16:creationId xmlns:a16="http://schemas.microsoft.com/office/drawing/2014/main" id="{9E004937-9D53-4410-8B8C-1CE63DD213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" name="Freeform 133">
                  <a:extLst>
                    <a:ext uri="{FF2B5EF4-FFF2-40B4-BE49-F238E27FC236}">
                      <a16:creationId xmlns:a16="http://schemas.microsoft.com/office/drawing/2014/main" id="{7031754F-8DAD-409C-B4C9-33DBADAC30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" name="Freeform 134">
                  <a:extLst>
                    <a:ext uri="{FF2B5EF4-FFF2-40B4-BE49-F238E27FC236}">
                      <a16:creationId xmlns:a16="http://schemas.microsoft.com/office/drawing/2014/main" id="{787517F6-4B05-4017-93CD-7CF7C37E16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" name="Oval 135">
                <a:extLst>
                  <a:ext uri="{FF2B5EF4-FFF2-40B4-BE49-F238E27FC236}">
                    <a16:creationId xmlns:a16="http://schemas.microsoft.com/office/drawing/2014/main" id="{66AE0DFA-4FAB-4AE0-B532-B84BE1C858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776"/>
                <a:ext cx="48" cy="4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" name="Line 136">
              <a:extLst>
                <a:ext uri="{FF2B5EF4-FFF2-40B4-BE49-F238E27FC236}">
                  <a16:creationId xmlns:a16="http://schemas.microsoft.com/office/drawing/2014/main" id="{D2E54A0E-4B07-434B-8F73-E138C30F24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43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" name="Group 137">
              <a:extLst>
                <a:ext uri="{FF2B5EF4-FFF2-40B4-BE49-F238E27FC236}">
                  <a16:creationId xmlns:a16="http://schemas.microsoft.com/office/drawing/2014/main" id="{9910EDB4-023C-4826-9C39-20A58E0AC304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2702"/>
              <a:ext cx="88" cy="86"/>
              <a:chOff x="3096" y="3240"/>
              <a:chExt cx="792" cy="792"/>
            </a:xfrm>
          </p:grpSpPr>
          <p:sp>
            <p:nvSpPr>
              <p:cNvPr id="202" name="AutoShape 138">
                <a:extLst>
                  <a:ext uri="{FF2B5EF4-FFF2-40B4-BE49-F238E27FC236}">
                    <a16:creationId xmlns:a16="http://schemas.microsoft.com/office/drawing/2014/main" id="{CCC6A8C9-6412-48BB-AA18-3FB168D542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Oval 139">
                <a:extLst>
                  <a:ext uri="{FF2B5EF4-FFF2-40B4-BE49-F238E27FC236}">
                    <a16:creationId xmlns:a16="http://schemas.microsoft.com/office/drawing/2014/main" id="{8C7EB7FE-F546-4813-8860-42B54F5054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6" name="Line 140">
              <a:extLst>
                <a:ext uri="{FF2B5EF4-FFF2-40B4-BE49-F238E27FC236}">
                  <a16:creationId xmlns:a16="http://schemas.microsoft.com/office/drawing/2014/main" id="{D95CD8A8-DE87-4B50-B25F-4859EB0D82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74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141">
              <a:extLst>
                <a:ext uri="{FF2B5EF4-FFF2-40B4-BE49-F238E27FC236}">
                  <a16:creationId xmlns:a16="http://schemas.microsoft.com/office/drawing/2014/main" id="{C7C66186-30E0-456A-82A0-A9B7ACD04E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52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142">
              <a:extLst>
                <a:ext uri="{FF2B5EF4-FFF2-40B4-BE49-F238E27FC236}">
                  <a16:creationId xmlns:a16="http://schemas.microsoft.com/office/drawing/2014/main" id="{6B63CFB1-7F85-49CF-852E-9F033268B1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658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143">
              <a:extLst>
                <a:ext uri="{FF2B5EF4-FFF2-40B4-BE49-F238E27FC236}">
                  <a16:creationId xmlns:a16="http://schemas.microsoft.com/office/drawing/2014/main" id="{1DFB9870-EB14-4963-B4DA-A1929461D3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274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144">
              <a:extLst>
                <a:ext uri="{FF2B5EF4-FFF2-40B4-BE49-F238E27FC236}">
                  <a16:creationId xmlns:a16="http://schemas.microsoft.com/office/drawing/2014/main" id="{E8150490-5E3F-4517-85A0-76088C21BE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243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145">
              <a:extLst>
                <a:ext uri="{FF2B5EF4-FFF2-40B4-BE49-F238E27FC236}">
                  <a16:creationId xmlns:a16="http://schemas.microsoft.com/office/drawing/2014/main" id="{4DF8844D-2956-415D-B434-5C9DA8FC3C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0" y="2439"/>
              <a:ext cx="15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146">
              <a:extLst>
                <a:ext uri="{FF2B5EF4-FFF2-40B4-BE49-F238E27FC236}">
                  <a16:creationId xmlns:a16="http://schemas.microsoft.com/office/drawing/2014/main" id="{84D2502F-8B35-47E0-9AC9-073E0EE2BE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0" y="2527"/>
              <a:ext cx="15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AutoShape 147">
              <a:extLst>
                <a:ext uri="{FF2B5EF4-FFF2-40B4-BE49-F238E27FC236}">
                  <a16:creationId xmlns:a16="http://schemas.microsoft.com/office/drawing/2014/main" id="{96629BD7-1026-4EF1-801E-BA5F586C7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2614"/>
              <a:ext cx="188" cy="175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148">
              <a:extLst>
                <a:ext uri="{FF2B5EF4-FFF2-40B4-BE49-F238E27FC236}">
                  <a16:creationId xmlns:a16="http://schemas.microsoft.com/office/drawing/2014/main" id="{CF79A648-5BAE-40DA-AE48-A1DE7EDCEE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2570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149">
              <a:extLst>
                <a:ext uri="{FF2B5EF4-FFF2-40B4-BE49-F238E27FC236}">
                  <a16:creationId xmlns:a16="http://schemas.microsoft.com/office/drawing/2014/main" id="{13729B12-EA89-4FFD-9044-530C87D1B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2658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Line 150">
              <a:extLst>
                <a:ext uri="{FF2B5EF4-FFF2-40B4-BE49-F238E27FC236}">
                  <a16:creationId xmlns:a16="http://schemas.microsoft.com/office/drawing/2014/main" id="{B56489D7-16AB-468F-B1F9-6D11A71564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2483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151">
              <a:extLst>
                <a:ext uri="{FF2B5EF4-FFF2-40B4-BE49-F238E27FC236}">
                  <a16:creationId xmlns:a16="http://schemas.microsoft.com/office/drawing/2014/main" id="{BE2E671E-2072-483E-BFC7-3F3385586F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2396"/>
              <a:ext cx="0" cy="17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152">
              <a:extLst>
                <a:ext uri="{FF2B5EF4-FFF2-40B4-BE49-F238E27FC236}">
                  <a16:creationId xmlns:a16="http://schemas.microsoft.com/office/drawing/2014/main" id="{F66F9756-737D-46D2-90E5-F57927A665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80" y="2613"/>
              <a:ext cx="27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153">
              <a:extLst>
                <a:ext uri="{FF2B5EF4-FFF2-40B4-BE49-F238E27FC236}">
                  <a16:creationId xmlns:a16="http://schemas.microsoft.com/office/drawing/2014/main" id="{724E78CA-C4AC-4075-8818-3E5EE19BA5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2701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154">
              <a:extLst>
                <a:ext uri="{FF2B5EF4-FFF2-40B4-BE49-F238E27FC236}">
                  <a16:creationId xmlns:a16="http://schemas.microsoft.com/office/drawing/2014/main" id="{7C1D6408-C58C-45A9-A88B-E11685C0EA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2658"/>
              <a:ext cx="12" cy="12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Text Box 155">
              <a:extLst>
                <a:ext uri="{FF2B5EF4-FFF2-40B4-BE49-F238E27FC236}">
                  <a16:creationId xmlns:a16="http://schemas.microsoft.com/office/drawing/2014/main" id="{E66DAC3D-E125-4B5B-9E40-74339A875D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352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1</a:t>
              </a:r>
              <a:endParaRPr lang="en-GB" sz="1600" b="1"/>
            </a:p>
          </p:txBody>
        </p:sp>
        <p:sp>
          <p:nvSpPr>
            <p:cNvPr id="113" name="Text Box 156">
              <a:extLst>
                <a:ext uri="{FF2B5EF4-FFF2-40B4-BE49-F238E27FC236}">
                  <a16:creationId xmlns:a16="http://schemas.microsoft.com/office/drawing/2014/main" id="{FDF2B0E2-76A9-4D53-9F01-F482D3357D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658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</a:t>
              </a:r>
              <a:r>
                <a:rPr lang="en-GB" sz="1400" b="1" baseline="-25000"/>
                <a:t>1</a:t>
              </a:r>
              <a:endParaRPr lang="en-GB" sz="1600" b="1"/>
            </a:p>
          </p:txBody>
        </p:sp>
        <p:sp>
          <p:nvSpPr>
            <p:cNvPr id="114" name="Oval 157">
              <a:extLst>
                <a:ext uri="{FF2B5EF4-FFF2-40B4-BE49-F238E27FC236}">
                  <a16:creationId xmlns:a16="http://schemas.microsoft.com/office/drawing/2014/main" id="{CE83416B-556B-4D2F-B7A8-25CC62B23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2679"/>
              <a:ext cx="37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Oval 158">
              <a:extLst>
                <a:ext uri="{FF2B5EF4-FFF2-40B4-BE49-F238E27FC236}">
                  <a16:creationId xmlns:a16="http://schemas.microsoft.com/office/drawing/2014/main" id="{A064D418-FC41-45A5-86A0-A197CF6BD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2458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Oval 159">
              <a:extLst>
                <a:ext uri="{FF2B5EF4-FFF2-40B4-BE49-F238E27FC236}">
                  <a16:creationId xmlns:a16="http://schemas.microsoft.com/office/drawing/2014/main" id="{27DC98A5-3494-4376-9615-BC93CCD47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2723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Oval 160">
              <a:extLst>
                <a:ext uri="{FF2B5EF4-FFF2-40B4-BE49-F238E27FC236}">
                  <a16:creationId xmlns:a16="http://schemas.microsoft.com/office/drawing/2014/main" id="{406B42CE-EEB8-447E-BC22-B9E8408AC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" y="2417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161">
              <a:extLst>
                <a:ext uri="{FF2B5EF4-FFF2-40B4-BE49-F238E27FC236}">
                  <a16:creationId xmlns:a16="http://schemas.microsoft.com/office/drawing/2014/main" id="{60F5B7E4-C9BC-47B3-8D37-50C56F933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728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162">
              <a:extLst>
                <a:ext uri="{FF2B5EF4-FFF2-40B4-BE49-F238E27FC236}">
                  <a16:creationId xmlns:a16="http://schemas.microsoft.com/office/drawing/2014/main" id="{DD40F0D9-0B5E-4BA7-9DF5-197C4FA30B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1357"/>
              <a:ext cx="0" cy="229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163">
              <a:extLst>
                <a:ext uri="{FF2B5EF4-FFF2-40B4-BE49-F238E27FC236}">
                  <a16:creationId xmlns:a16="http://schemas.microsoft.com/office/drawing/2014/main" id="{8F98F70D-620C-4B15-B7ED-AE83C8EF36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1628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AutoShape 164">
              <a:extLst>
                <a:ext uri="{FF2B5EF4-FFF2-40B4-BE49-F238E27FC236}">
                  <a16:creationId xmlns:a16="http://schemas.microsoft.com/office/drawing/2014/main" id="{65B65B2D-7AAC-4BF8-88C1-F95FE6633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968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Oval 165">
              <a:extLst>
                <a:ext uri="{FF2B5EF4-FFF2-40B4-BE49-F238E27FC236}">
                  <a16:creationId xmlns:a16="http://schemas.microsoft.com/office/drawing/2014/main" id="{9A0BF71A-7AA1-4D53-9CE6-ABE1E2648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9" y="1592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166">
              <a:extLst>
                <a:ext uri="{FF2B5EF4-FFF2-40B4-BE49-F238E27FC236}">
                  <a16:creationId xmlns:a16="http://schemas.microsoft.com/office/drawing/2014/main" id="{6FD49431-0809-4F02-AB20-65DCA4CB5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112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167">
              <a:extLst>
                <a:ext uri="{FF2B5EF4-FFF2-40B4-BE49-F238E27FC236}">
                  <a16:creationId xmlns:a16="http://schemas.microsoft.com/office/drawing/2014/main" id="{DBACE07F-D534-4615-9224-107894824E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016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Oval 168">
              <a:extLst>
                <a:ext uri="{FF2B5EF4-FFF2-40B4-BE49-F238E27FC236}">
                  <a16:creationId xmlns:a16="http://schemas.microsoft.com/office/drawing/2014/main" id="{DEFCB651-611E-4C6B-A0A7-68F817C6E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198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utoShape 169">
              <a:extLst>
                <a:ext uri="{FF2B5EF4-FFF2-40B4-BE49-F238E27FC236}">
                  <a16:creationId xmlns:a16="http://schemas.microsoft.com/office/drawing/2014/main" id="{56AF8FAE-A667-46E7-AE1D-09A60EEC3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256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170">
              <a:extLst>
                <a:ext uri="{FF2B5EF4-FFF2-40B4-BE49-F238E27FC236}">
                  <a16:creationId xmlns:a16="http://schemas.microsoft.com/office/drawing/2014/main" id="{E1FBD3E1-E4C7-484B-AA24-4DA0F81033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400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171">
              <a:extLst>
                <a:ext uri="{FF2B5EF4-FFF2-40B4-BE49-F238E27FC236}">
                  <a16:creationId xmlns:a16="http://schemas.microsoft.com/office/drawing/2014/main" id="{9B834E12-66BC-457B-9B30-D91741A550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40" y="1935"/>
              <a:ext cx="0" cy="176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Line 172">
              <a:extLst>
                <a:ext uri="{FF2B5EF4-FFF2-40B4-BE49-F238E27FC236}">
                  <a16:creationId xmlns:a16="http://schemas.microsoft.com/office/drawing/2014/main" id="{0C1D2697-B769-43F9-BF2F-4052AB6693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304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Oval 173">
              <a:extLst>
                <a:ext uri="{FF2B5EF4-FFF2-40B4-BE49-F238E27FC236}">
                  <a16:creationId xmlns:a16="http://schemas.microsoft.com/office/drawing/2014/main" id="{2AA51F3A-0791-41EF-A8BF-C3F2E9413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2268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Line 174">
              <a:extLst>
                <a:ext uri="{FF2B5EF4-FFF2-40B4-BE49-F238E27FC236}">
                  <a16:creationId xmlns:a16="http://schemas.microsoft.com/office/drawing/2014/main" id="{ED5F97C4-2BFA-4933-AA4B-6633DAD7C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235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Oval 175">
              <a:extLst>
                <a:ext uri="{FF2B5EF4-FFF2-40B4-BE49-F238E27FC236}">
                  <a16:creationId xmlns:a16="http://schemas.microsoft.com/office/drawing/2014/main" id="{6B37FC27-A272-452E-929E-701C86B17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4" y="2316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AutoShape 176">
              <a:extLst>
                <a:ext uri="{FF2B5EF4-FFF2-40B4-BE49-F238E27FC236}">
                  <a16:creationId xmlns:a16="http://schemas.microsoft.com/office/drawing/2014/main" id="{43A4ADFA-28F0-428C-8251-56C881C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640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Line 177">
              <a:extLst>
                <a:ext uri="{FF2B5EF4-FFF2-40B4-BE49-F238E27FC236}">
                  <a16:creationId xmlns:a16="http://schemas.microsoft.com/office/drawing/2014/main" id="{071C2BA1-8676-4949-9097-10B2301550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784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Line 178">
              <a:extLst>
                <a:ext uri="{FF2B5EF4-FFF2-40B4-BE49-F238E27FC236}">
                  <a16:creationId xmlns:a16="http://schemas.microsoft.com/office/drawing/2014/main" id="{C6A7C36C-7DCA-47FE-9D2F-D9378889FE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688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Oval 179">
              <a:extLst>
                <a:ext uri="{FF2B5EF4-FFF2-40B4-BE49-F238E27FC236}">
                  <a16:creationId xmlns:a16="http://schemas.microsoft.com/office/drawing/2014/main" id="{CDC8E47D-BD39-4404-B99E-9E0A71E46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2652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Line 180">
              <a:extLst>
                <a:ext uri="{FF2B5EF4-FFF2-40B4-BE49-F238E27FC236}">
                  <a16:creationId xmlns:a16="http://schemas.microsoft.com/office/drawing/2014/main" id="{B298B5C6-52EA-4860-BAB7-A0FB96D6AD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Oval 181">
              <a:extLst>
                <a:ext uri="{FF2B5EF4-FFF2-40B4-BE49-F238E27FC236}">
                  <a16:creationId xmlns:a16="http://schemas.microsoft.com/office/drawing/2014/main" id="{0076E276-F425-4362-915F-18EF869C4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4" y="270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Line 182">
              <a:extLst>
                <a:ext uri="{FF2B5EF4-FFF2-40B4-BE49-F238E27FC236}">
                  <a16:creationId xmlns:a16="http://schemas.microsoft.com/office/drawing/2014/main" id="{8829289C-1E95-443B-9B3C-4860CCA43C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4" y="2606"/>
              <a:ext cx="0" cy="113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AutoShape 183">
              <a:extLst>
                <a:ext uri="{FF2B5EF4-FFF2-40B4-BE49-F238E27FC236}">
                  <a16:creationId xmlns:a16="http://schemas.microsoft.com/office/drawing/2014/main" id="{B2524917-7894-4927-94DA-C37375A8F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928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Line 184">
              <a:extLst>
                <a:ext uri="{FF2B5EF4-FFF2-40B4-BE49-F238E27FC236}">
                  <a16:creationId xmlns:a16="http://schemas.microsoft.com/office/drawing/2014/main" id="{590EDD39-E7D5-4AA2-97F4-9AAD502D8D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976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Oval 185">
              <a:extLst>
                <a:ext uri="{FF2B5EF4-FFF2-40B4-BE49-F238E27FC236}">
                  <a16:creationId xmlns:a16="http://schemas.microsoft.com/office/drawing/2014/main" id="{AA3EAD43-A174-4495-A188-0B02CC8AA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294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Line 186">
              <a:extLst>
                <a:ext uri="{FF2B5EF4-FFF2-40B4-BE49-F238E27FC236}">
                  <a16:creationId xmlns:a16="http://schemas.microsoft.com/office/drawing/2014/main" id="{B886ED8F-DE3C-4FE4-BC1E-ECFB82FEDB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02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Oval 187">
              <a:extLst>
                <a:ext uri="{FF2B5EF4-FFF2-40B4-BE49-F238E27FC236}">
                  <a16:creationId xmlns:a16="http://schemas.microsoft.com/office/drawing/2014/main" id="{00DF2605-6E1A-45A4-87F1-75598435B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4" y="2988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Line 188">
              <a:extLst>
                <a:ext uri="{FF2B5EF4-FFF2-40B4-BE49-F238E27FC236}">
                  <a16:creationId xmlns:a16="http://schemas.microsoft.com/office/drawing/2014/main" id="{2DF79899-6E39-4382-BE0A-DE3D75A1CF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120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89">
              <a:extLst>
                <a:ext uri="{FF2B5EF4-FFF2-40B4-BE49-F238E27FC236}">
                  <a16:creationId xmlns:a16="http://schemas.microsoft.com/office/drawing/2014/main" id="{61136785-C487-41A1-AA5A-7CD15DA55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072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Oval 190">
              <a:extLst>
                <a:ext uri="{FF2B5EF4-FFF2-40B4-BE49-F238E27FC236}">
                  <a16:creationId xmlns:a16="http://schemas.microsoft.com/office/drawing/2014/main" id="{67D1AE84-F2C6-43B2-9370-283DAA5E3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8" y="3036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AutoShape 191">
              <a:extLst>
                <a:ext uri="{FF2B5EF4-FFF2-40B4-BE49-F238E27FC236}">
                  <a16:creationId xmlns:a16="http://schemas.microsoft.com/office/drawing/2014/main" id="{EB032B96-5844-412E-8272-2C8160F6E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312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Line 192">
              <a:extLst>
                <a:ext uri="{FF2B5EF4-FFF2-40B4-BE49-F238E27FC236}">
                  <a16:creationId xmlns:a16="http://schemas.microsoft.com/office/drawing/2014/main" id="{1295D1B8-5184-4F16-9AC7-502923B26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360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Oval 193">
              <a:extLst>
                <a:ext uri="{FF2B5EF4-FFF2-40B4-BE49-F238E27FC236}">
                  <a16:creationId xmlns:a16="http://schemas.microsoft.com/office/drawing/2014/main" id="{5EE1F4F7-3836-4C13-9E54-4D7C696FC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3324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Line 194">
              <a:extLst>
                <a:ext uri="{FF2B5EF4-FFF2-40B4-BE49-F238E27FC236}">
                  <a16:creationId xmlns:a16="http://schemas.microsoft.com/office/drawing/2014/main" id="{55F72FD7-897E-4599-B89D-057055CCF8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40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Oval 195">
              <a:extLst>
                <a:ext uri="{FF2B5EF4-FFF2-40B4-BE49-F238E27FC236}">
                  <a16:creationId xmlns:a16="http://schemas.microsoft.com/office/drawing/2014/main" id="{02806C37-1254-4AA0-85FE-323216162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4" y="3372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Line 196">
              <a:extLst>
                <a:ext uri="{FF2B5EF4-FFF2-40B4-BE49-F238E27FC236}">
                  <a16:creationId xmlns:a16="http://schemas.microsoft.com/office/drawing/2014/main" id="{E265993F-BD10-455C-90A3-B5FA327CFB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456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Oval 197">
              <a:extLst>
                <a:ext uri="{FF2B5EF4-FFF2-40B4-BE49-F238E27FC236}">
                  <a16:creationId xmlns:a16="http://schemas.microsoft.com/office/drawing/2014/main" id="{B3A7B1BC-3B0C-44CB-8C92-960575663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8" y="342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98">
              <a:extLst>
                <a:ext uri="{FF2B5EF4-FFF2-40B4-BE49-F238E27FC236}">
                  <a16:creationId xmlns:a16="http://schemas.microsoft.com/office/drawing/2014/main" id="{53BF7614-153D-44B2-94BD-490D085150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3" y="3504"/>
              <a:ext cx="89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AutoShape 199">
              <a:extLst>
                <a:ext uri="{FF2B5EF4-FFF2-40B4-BE49-F238E27FC236}">
                  <a16:creationId xmlns:a16="http://schemas.microsoft.com/office/drawing/2014/main" id="{D540FD42-E8DE-4624-B319-F2B85F823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600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Line 200">
              <a:extLst>
                <a:ext uri="{FF2B5EF4-FFF2-40B4-BE49-F238E27FC236}">
                  <a16:creationId xmlns:a16="http://schemas.microsoft.com/office/drawing/2014/main" id="{5DCC79A1-7E32-46BE-96B7-2389D91ED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648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Line 201">
              <a:extLst>
                <a:ext uri="{FF2B5EF4-FFF2-40B4-BE49-F238E27FC236}">
                  <a16:creationId xmlns:a16="http://schemas.microsoft.com/office/drawing/2014/main" id="{91D454CF-C43D-442E-AA4B-92AD03E40E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69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Line 202">
              <a:extLst>
                <a:ext uri="{FF2B5EF4-FFF2-40B4-BE49-F238E27FC236}">
                  <a16:creationId xmlns:a16="http://schemas.microsoft.com/office/drawing/2014/main" id="{6F3E2065-1207-4F89-A697-1DFCB4EEFA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744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Line 203">
              <a:extLst>
                <a:ext uri="{FF2B5EF4-FFF2-40B4-BE49-F238E27FC236}">
                  <a16:creationId xmlns:a16="http://schemas.microsoft.com/office/drawing/2014/main" id="{F08A421C-319B-4161-AD98-BF49EF8347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792"/>
              <a:ext cx="38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Line 204">
              <a:extLst>
                <a:ext uri="{FF2B5EF4-FFF2-40B4-BE49-F238E27FC236}">
                  <a16:creationId xmlns:a16="http://schemas.microsoft.com/office/drawing/2014/main" id="{6F704219-91D0-416F-AE3A-5350E0D5EA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48" y="3326"/>
              <a:ext cx="0" cy="46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Line 205">
              <a:extLst>
                <a:ext uri="{FF2B5EF4-FFF2-40B4-BE49-F238E27FC236}">
                  <a16:creationId xmlns:a16="http://schemas.microsoft.com/office/drawing/2014/main" id="{5CF2C15D-03F6-4A2B-A1CE-F78B7D716A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536"/>
              <a:ext cx="1680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Line 206">
              <a:extLst>
                <a:ext uri="{FF2B5EF4-FFF2-40B4-BE49-F238E27FC236}">
                  <a16:creationId xmlns:a16="http://schemas.microsoft.com/office/drawing/2014/main" id="{782D2BBC-9CE2-4284-AA7B-87B14F8BBE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152"/>
              <a:ext cx="1872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Line 207">
              <a:extLst>
                <a:ext uri="{FF2B5EF4-FFF2-40B4-BE49-F238E27FC236}">
                  <a16:creationId xmlns:a16="http://schemas.microsoft.com/office/drawing/2014/main" id="{49D6EED2-2266-41E3-90A1-D56B927D55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352"/>
              <a:ext cx="912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Line 208">
              <a:extLst>
                <a:ext uri="{FF2B5EF4-FFF2-40B4-BE49-F238E27FC236}">
                  <a16:creationId xmlns:a16="http://schemas.microsoft.com/office/drawing/2014/main" id="{F4B1C3E5-AD27-4A59-A383-93F55A016B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064"/>
              <a:ext cx="432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Line 209">
              <a:extLst>
                <a:ext uri="{FF2B5EF4-FFF2-40B4-BE49-F238E27FC236}">
                  <a16:creationId xmlns:a16="http://schemas.microsoft.com/office/drawing/2014/main" id="{7F6C436C-46DA-421D-B82D-D7840128C3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1680"/>
              <a:ext cx="624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Line 210">
              <a:extLst>
                <a:ext uri="{FF2B5EF4-FFF2-40B4-BE49-F238E27FC236}">
                  <a16:creationId xmlns:a16="http://schemas.microsoft.com/office/drawing/2014/main" id="{8EAECB33-BE1A-4B2E-84D3-9C235ECFDF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225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Line 211">
              <a:extLst>
                <a:ext uri="{FF2B5EF4-FFF2-40B4-BE49-F238E27FC236}">
                  <a16:creationId xmlns:a16="http://schemas.microsoft.com/office/drawing/2014/main" id="{C8910F57-079D-4764-8CE4-B2D905CB4C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1152"/>
              <a:ext cx="0" cy="110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" name="Line 212">
              <a:extLst>
                <a:ext uri="{FF2B5EF4-FFF2-40B4-BE49-F238E27FC236}">
                  <a16:creationId xmlns:a16="http://schemas.microsoft.com/office/drawing/2014/main" id="{F5CBCAF1-0FBC-4671-A2DF-CC1A9D7658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1680"/>
              <a:ext cx="0" cy="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" name="Line 213">
              <a:extLst>
                <a:ext uri="{FF2B5EF4-FFF2-40B4-BE49-F238E27FC236}">
                  <a16:creationId xmlns:a16="http://schemas.microsoft.com/office/drawing/2014/main" id="{2C7FBB01-419E-40C1-BCD1-5FC073E2CD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6" y="2304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Line 214">
              <a:extLst>
                <a:ext uri="{FF2B5EF4-FFF2-40B4-BE49-F238E27FC236}">
                  <a16:creationId xmlns:a16="http://schemas.microsoft.com/office/drawing/2014/main" id="{B6F2C7E3-3174-45F6-8F46-8EBF8E014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3024"/>
              <a:ext cx="720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Line 215">
              <a:extLst>
                <a:ext uri="{FF2B5EF4-FFF2-40B4-BE49-F238E27FC236}">
                  <a16:creationId xmlns:a16="http://schemas.microsoft.com/office/drawing/2014/main" id="{E9941906-D9C6-4BFE-AA89-E1F64E35FF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240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Line 216">
              <a:extLst>
                <a:ext uri="{FF2B5EF4-FFF2-40B4-BE49-F238E27FC236}">
                  <a16:creationId xmlns:a16="http://schemas.microsoft.com/office/drawing/2014/main" id="{6504FC16-D906-4237-9F87-F7B26D7426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400"/>
              <a:ext cx="0" cy="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Line 217">
              <a:extLst>
                <a:ext uri="{FF2B5EF4-FFF2-40B4-BE49-F238E27FC236}">
                  <a16:creationId xmlns:a16="http://schemas.microsoft.com/office/drawing/2014/main" id="{1B41DD04-5F4D-48DC-811C-D46BCD5903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37" y="230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5" name="Group 218">
              <a:extLst>
                <a:ext uri="{FF2B5EF4-FFF2-40B4-BE49-F238E27FC236}">
                  <a16:creationId xmlns:a16="http://schemas.microsoft.com/office/drawing/2014/main" id="{616F3A22-0A21-471F-89B6-570E204BA5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4" y="3168"/>
              <a:ext cx="275" cy="218"/>
              <a:chOff x="6768" y="11808"/>
              <a:chExt cx="1008" cy="792"/>
            </a:xfrm>
          </p:grpSpPr>
          <p:sp>
            <p:nvSpPr>
              <p:cNvPr id="197" name="Freeform 219">
                <a:extLst>
                  <a:ext uri="{FF2B5EF4-FFF2-40B4-BE49-F238E27FC236}">
                    <a16:creationId xmlns:a16="http://schemas.microsoft.com/office/drawing/2014/main" id="{A34A6350-2132-4307-8E1D-53081BE85A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Line 220">
                <a:extLst>
                  <a:ext uri="{FF2B5EF4-FFF2-40B4-BE49-F238E27FC236}">
                    <a16:creationId xmlns:a16="http://schemas.microsoft.com/office/drawing/2014/main" id="{FCE2DDAB-05D1-4E7B-A86B-00EFFCEBF4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Line 221">
                <a:extLst>
                  <a:ext uri="{FF2B5EF4-FFF2-40B4-BE49-F238E27FC236}">
                    <a16:creationId xmlns:a16="http://schemas.microsoft.com/office/drawing/2014/main" id="{BA8F5044-E7BB-4943-A9B0-32AC030C96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Freeform 222">
                <a:extLst>
                  <a:ext uri="{FF2B5EF4-FFF2-40B4-BE49-F238E27FC236}">
                    <a16:creationId xmlns:a16="http://schemas.microsoft.com/office/drawing/2014/main" id="{4B0CD314-E429-4F9F-92EB-2298B01EBC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Freeform 223">
                <a:extLst>
                  <a:ext uri="{FF2B5EF4-FFF2-40B4-BE49-F238E27FC236}">
                    <a16:creationId xmlns:a16="http://schemas.microsoft.com/office/drawing/2014/main" id="{B0A0CB3E-8B01-4D32-8756-4712C9079FD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6" name="Line 224">
              <a:extLst>
                <a:ext uri="{FF2B5EF4-FFF2-40B4-BE49-F238E27FC236}">
                  <a16:creationId xmlns:a16="http://schemas.microsoft.com/office/drawing/2014/main" id="{195DD665-DB89-41F4-BDD9-04D5CAF5EF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0" y="3216"/>
              <a:ext cx="40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Line 225">
              <a:extLst>
                <a:ext uri="{FF2B5EF4-FFF2-40B4-BE49-F238E27FC236}">
                  <a16:creationId xmlns:a16="http://schemas.microsoft.com/office/drawing/2014/main" id="{1BB21EE1-FE1C-4D73-9C1C-05E8CCB323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4" y="3264"/>
              <a:ext cx="53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Line 226">
              <a:extLst>
                <a:ext uri="{FF2B5EF4-FFF2-40B4-BE49-F238E27FC236}">
                  <a16:creationId xmlns:a16="http://schemas.microsoft.com/office/drawing/2014/main" id="{FF1BAB1A-8179-4727-BD3C-B89F49A045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3360"/>
              <a:ext cx="5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Line 227">
              <a:extLst>
                <a:ext uri="{FF2B5EF4-FFF2-40B4-BE49-F238E27FC236}">
                  <a16:creationId xmlns:a16="http://schemas.microsoft.com/office/drawing/2014/main" id="{025E7596-F655-4391-9603-E3C7907C19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57" y="326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Line 228">
              <a:extLst>
                <a:ext uri="{FF2B5EF4-FFF2-40B4-BE49-F238E27FC236}">
                  <a16:creationId xmlns:a16="http://schemas.microsoft.com/office/drawing/2014/main" id="{7A54A81C-1473-4AD1-AE2B-15C808E8E8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536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Line 229">
              <a:extLst>
                <a:ext uri="{FF2B5EF4-FFF2-40B4-BE49-F238E27FC236}">
                  <a16:creationId xmlns:a16="http://schemas.microsoft.com/office/drawing/2014/main" id="{44822CBC-5E6A-4756-95BD-4BE7452802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064"/>
              <a:ext cx="0" cy="12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Line 230">
              <a:extLst>
                <a:ext uri="{FF2B5EF4-FFF2-40B4-BE49-F238E27FC236}">
                  <a16:creationId xmlns:a16="http://schemas.microsoft.com/office/drawing/2014/main" id="{F6E8C775-B7D1-4DB6-8997-3556375332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3312"/>
              <a:ext cx="60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Line 231">
              <a:extLst>
                <a:ext uri="{FF2B5EF4-FFF2-40B4-BE49-F238E27FC236}">
                  <a16:creationId xmlns:a16="http://schemas.microsoft.com/office/drawing/2014/main" id="{4F639661-94F3-459D-838C-72827F689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736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Line 232">
              <a:extLst>
                <a:ext uri="{FF2B5EF4-FFF2-40B4-BE49-F238E27FC236}">
                  <a16:creationId xmlns:a16="http://schemas.microsoft.com/office/drawing/2014/main" id="{FEE602B3-E6EB-4EBB-A5CE-004A6A643F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736"/>
              <a:ext cx="0" cy="5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Line 233">
              <a:extLst>
                <a:ext uri="{FF2B5EF4-FFF2-40B4-BE49-F238E27FC236}">
                  <a16:creationId xmlns:a16="http://schemas.microsoft.com/office/drawing/2014/main" id="{F7835258-A70B-4A9E-B195-B594151B33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3408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Line 234">
              <a:extLst>
                <a:ext uri="{FF2B5EF4-FFF2-40B4-BE49-F238E27FC236}">
                  <a16:creationId xmlns:a16="http://schemas.microsoft.com/office/drawing/2014/main" id="{97CED627-5B04-4910-8C46-6143FA608C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3360"/>
              <a:ext cx="0" cy="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Line 235">
              <a:extLst>
                <a:ext uri="{FF2B5EF4-FFF2-40B4-BE49-F238E27FC236}">
                  <a16:creationId xmlns:a16="http://schemas.microsoft.com/office/drawing/2014/main" id="{B235C317-3818-41EC-B529-4127748A7D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3696"/>
              <a:ext cx="13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Text Box 236">
              <a:extLst>
                <a:ext uri="{FF2B5EF4-FFF2-40B4-BE49-F238E27FC236}">
                  <a16:creationId xmlns:a16="http://schemas.microsoft.com/office/drawing/2014/main" id="{71860772-32F2-4DE2-AEE5-55BE895324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208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(A &lt; B)</a:t>
              </a:r>
              <a:endParaRPr lang="en-GB" sz="1600" b="1"/>
            </a:p>
          </p:txBody>
        </p:sp>
        <p:sp>
          <p:nvSpPr>
            <p:cNvPr id="189" name="Text Box 237">
              <a:extLst>
                <a:ext uri="{FF2B5EF4-FFF2-40B4-BE49-F238E27FC236}">
                  <a16:creationId xmlns:a16="http://schemas.microsoft.com/office/drawing/2014/main" id="{5D15B760-B02D-4D6E-8FD7-772A6B7D0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3168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>
                  <a:solidFill>
                    <a:srgbClr val="800000"/>
                  </a:solidFill>
                </a:rPr>
                <a:t>(A &gt; B)</a:t>
              </a:r>
              <a:endParaRPr lang="en-GB" sz="1600" b="1" dirty="0">
                <a:solidFill>
                  <a:srgbClr val="800000"/>
                </a:solidFill>
              </a:endParaRPr>
            </a:p>
          </p:txBody>
        </p:sp>
        <p:sp>
          <p:nvSpPr>
            <p:cNvPr id="190" name="Text Box 238">
              <a:extLst>
                <a:ext uri="{FF2B5EF4-FFF2-40B4-BE49-F238E27FC236}">
                  <a16:creationId xmlns:a16="http://schemas.microsoft.com/office/drawing/2014/main" id="{88DB3E9C-3D3A-4790-AE8A-011AB8F1BC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360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(A = B)</a:t>
              </a:r>
              <a:endParaRPr lang="en-GB" sz="1600" b="1">
                <a:solidFill>
                  <a:srgbClr val="006600"/>
                </a:solidFill>
              </a:endParaRPr>
            </a:p>
          </p:txBody>
        </p:sp>
        <p:sp>
          <p:nvSpPr>
            <p:cNvPr id="191" name="Text Box 239">
              <a:extLst>
                <a:ext uri="{FF2B5EF4-FFF2-40B4-BE49-F238E27FC236}">
                  <a16:creationId xmlns:a16="http://schemas.microsoft.com/office/drawing/2014/main" id="{668BF873-3B06-41A3-81D7-8981D98706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167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r>
                <a:rPr lang="en-GB" sz="1400" b="1" baseline="-25000"/>
                <a:t>3</a:t>
              </a:r>
              <a:endParaRPr lang="en-GB" sz="1600" b="1"/>
            </a:p>
          </p:txBody>
        </p:sp>
        <p:sp>
          <p:nvSpPr>
            <p:cNvPr id="192" name="Text Box 240">
              <a:extLst>
                <a:ext uri="{FF2B5EF4-FFF2-40B4-BE49-F238E27FC236}">
                  <a16:creationId xmlns:a16="http://schemas.microsoft.com/office/drawing/2014/main" id="{87CA3B38-1DF4-4858-90A1-8F77AFB8C7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763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r>
                <a:rPr lang="en-GB" sz="1400" b="1" baseline="-25000"/>
                <a:t>2</a:t>
              </a:r>
              <a:endParaRPr lang="en-GB" sz="1600" b="1"/>
            </a:p>
          </p:txBody>
        </p:sp>
        <p:sp>
          <p:nvSpPr>
            <p:cNvPr id="193" name="Text Box 241">
              <a:extLst>
                <a:ext uri="{FF2B5EF4-FFF2-40B4-BE49-F238E27FC236}">
                  <a16:creationId xmlns:a16="http://schemas.microsoft.com/office/drawing/2014/main" id="{2A21BED6-F839-4806-9931-051A84EB5C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415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r>
                <a:rPr lang="en-GB" sz="1400" b="1" baseline="-25000"/>
                <a:t>1</a:t>
              </a:r>
              <a:endParaRPr lang="en-GB" sz="1600" b="1"/>
            </a:p>
          </p:txBody>
        </p:sp>
        <p:sp>
          <p:nvSpPr>
            <p:cNvPr id="194" name="Text Box 242">
              <a:extLst>
                <a:ext uri="{FF2B5EF4-FFF2-40B4-BE49-F238E27FC236}">
                  <a16:creationId xmlns:a16="http://schemas.microsoft.com/office/drawing/2014/main" id="{C04EB0D2-71B5-4035-8B0D-420FD1BDF8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4" y="3135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r>
                <a:rPr lang="en-GB" sz="1400" b="1" baseline="-25000"/>
                <a:t>0</a:t>
              </a:r>
              <a:endParaRPr lang="en-GB" sz="1600" b="1"/>
            </a:p>
          </p:txBody>
        </p:sp>
        <p:sp>
          <p:nvSpPr>
            <p:cNvPr id="195" name="Text Box 243">
              <a:extLst>
                <a:ext uri="{FF2B5EF4-FFF2-40B4-BE49-F238E27FC236}">
                  <a16:creationId xmlns:a16="http://schemas.microsoft.com/office/drawing/2014/main" id="{FF549E41-3E28-4082-9739-E9ACBDB841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248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  <a:r>
                <a:rPr lang="en-GB" sz="1400" b="1"/>
                <a:t>'</a:t>
              </a:r>
              <a:r>
                <a:rPr lang="en-GB" sz="1400" b="1">
                  <a:sym typeface="Symbol" pitchFamily="18" charset="2"/>
                </a:rPr>
                <a:t></a:t>
              </a:r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</a:p>
          </p:txBody>
        </p:sp>
        <p:sp>
          <p:nvSpPr>
            <p:cNvPr id="196" name="Text Box 244">
              <a:extLst>
                <a:ext uri="{FF2B5EF4-FFF2-40B4-BE49-F238E27FC236}">
                  <a16:creationId xmlns:a16="http://schemas.microsoft.com/office/drawing/2014/main" id="{7CB72A87-6DED-4E8B-967D-5817B31B7C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1344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  <a:r>
                <a:rPr lang="en-GB" sz="1400" b="1">
                  <a:sym typeface="Symbol" pitchFamily="18" charset="2"/>
                </a:rPr>
                <a:t></a:t>
              </a:r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  <a:r>
                <a:rPr lang="en-GB" sz="1400" b="1"/>
                <a:t>'</a:t>
              </a:r>
            </a:p>
          </p:txBody>
        </p:sp>
      </p:grpSp>
      <p:sp>
        <p:nvSpPr>
          <p:cNvPr id="251" name="Text Box 245">
            <a:extLst>
              <a:ext uri="{FF2B5EF4-FFF2-40B4-BE49-F238E27FC236}">
                <a16:creationId xmlns:a16="http://schemas.microsoft.com/office/drawing/2014/main" id="{9728CE85-93ED-4037-A9C9-802C8FC88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590800"/>
            <a:ext cx="1752600" cy="954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"/>
              </a:spcBef>
            </a:pPr>
            <a:r>
              <a:rPr lang="en-GB" sz="1400" b="1">
                <a:solidFill>
                  <a:srgbClr val="0000FF"/>
                </a:solidFill>
              </a:rPr>
              <a:t>A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sz="1400" b="1">
                <a:solidFill>
                  <a:srgbClr val="0000FF"/>
                </a:solidFill>
              </a:rPr>
              <a:t>'</a:t>
            </a:r>
            <a:r>
              <a:rPr lang="en-GB" sz="1400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B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sz="1400" b="1">
                <a:solidFill>
                  <a:srgbClr val="0000FF"/>
                </a:solidFill>
              </a:rPr>
              <a:t> + x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A</a:t>
            </a:r>
            <a:r>
              <a:rPr lang="en-GB" sz="1400" b="1" baseline="-25000">
                <a:solidFill>
                  <a:srgbClr val="0000FF"/>
                </a:solidFill>
              </a:rPr>
              <a:t>2</a:t>
            </a:r>
            <a:r>
              <a:rPr lang="en-GB" sz="1400" b="1">
                <a:solidFill>
                  <a:srgbClr val="0000FF"/>
                </a:solidFill>
              </a:rPr>
              <a:t>'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B</a:t>
            </a:r>
            <a:r>
              <a:rPr lang="en-GB" sz="1400" b="1" baseline="-25000">
                <a:solidFill>
                  <a:srgbClr val="0000FF"/>
                </a:solidFill>
              </a:rPr>
              <a:t>2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 b="1">
                <a:solidFill>
                  <a:srgbClr val="0000FF"/>
                </a:solidFill>
              </a:rPr>
              <a:t>+ x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x</a:t>
            </a:r>
            <a:r>
              <a:rPr lang="en-GB" sz="1400" b="1" baseline="-25000">
                <a:solidFill>
                  <a:srgbClr val="0000FF"/>
                </a:solidFill>
              </a:rPr>
              <a:t>2</a:t>
            </a:r>
            <a:r>
              <a:rPr lang="en-GB" sz="1400" b="1">
                <a:solidFill>
                  <a:srgbClr val="0000FF"/>
                </a:solidFill>
              </a:rPr>
              <a:t>.A</a:t>
            </a:r>
            <a:r>
              <a:rPr lang="en-GB" sz="1400" b="1" baseline="-25000">
                <a:solidFill>
                  <a:srgbClr val="0000FF"/>
                </a:solidFill>
              </a:rPr>
              <a:t>1</a:t>
            </a:r>
            <a:r>
              <a:rPr lang="en-GB" sz="1400" b="1">
                <a:solidFill>
                  <a:srgbClr val="0000FF"/>
                </a:solidFill>
              </a:rPr>
              <a:t>'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B</a:t>
            </a:r>
            <a:r>
              <a:rPr lang="en-GB" sz="1400" b="1" baseline="-25000">
                <a:solidFill>
                  <a:srgbClr val="0000FF"/>
                </a:solidFill>
              </a:rPr>
              <a:t>1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 b="1">
                <a:solidFill>
                  <a:srgbClr val="0000FF"/>
                </a:solidFill>
              </a:rPr>
              <a:t>+ x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x</a:t>
            </a:r>
            <a:r>
              <a:rPr lang="en-GB" sz="1400" b="1" baseline="-25000">
                <a:solidFill>
                  <a:srgbClr val="0000FF"/>
                </a:solidFill>
              </a:rPr>
              <a:t>2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x</a:t>
            </a:r>
            <a:r>
              <a:rPr lang="en-GB" sz="1400" b="1" baseline="-25000">
                <a:solidFill>
                  <a:srgbClr val="0000FF"/>
                </a:solidFill>
              </a:rPr>
              <a:t>1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A</a:t>
            </a:r>
            <a:r>
              <a:rPr lang="en-GB" sz="1400" b="1" baseline="-25000">
                <a:solidFill>
                  <a:srgbClr val="0000FF"/>
                </a:solidFill>
              </a:rPr>
              <a:t>0</a:t>
            </a:r>
            <a:r>
              <a:rPr lang="en-GB" sz="1400" b="1">
                <a:solidFill>
                  <a:srgbClr val="0000FF"/>
                </a:solidFill>
              </a:rPr>
              <a:t>'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B</a:t>
            </a:r>
            <a:r>
              <a:rPr lang="en-GB" sz="1400" b="1" baseline="-250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52" name="Text Box 246">
            <a:extLst>
              <a:ext uri="{FF2B5EF4-FFF2-40B4-BE49-F238E27FC236}">
                <a16:creationId xmlns:a16="http://schemas.microsoft.com/office/drawing/2014/main" id="{B670DC12-7A24-442B-9306-AEEC27312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114800"/>
            <a:ext cx="1752600" cy="954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"/>
              </a:spcBef>
            </a:pPr>
            <a:r>
              <a:rPr lang="en-GB" sz="1400" b="1" dirty="0">
                <a:solidFill>
                  <a:srgbClr val="800000"/>
                </a:solidFill>
              </a:rPr>
              <a:t>A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sz="1400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B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sz="1400" b="1" dirty="0">
                <a:solidFill>
                  <a:srgbClr val="800000"/>
                </a:solidFill>
              </a:rPr>
              <a:t>' + x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A</a:t>
            </a:r>
            <a:r>
              <a:rPr lang="en-GB" sz="1400" b="1" baseline="-25000" dirty="0">
                <a:solidFill>
                  <a:srgbClr val="800000"/>
                </a:solidFill>
              </a:rPr>
              <a:t>2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B</a:t>
            </a:r>
            <a:r>
              <a:rPr lang="en-GB" sz="1400" b="1" baseline="-25000" dirty="0">
                <a:solidFill>
                  <a:srgbClr val="800000"/>
                </a:solidFill>
              </a:rPr>
              <a:t>2</a:t>
            </a:r>
            <a:r>
              <a:rPr lang="en-GB" sz="1400" b="1" dirty="0">
                <a:solidFill>
                  <a:srgbClr val="800000"/>
                </a:solidFill>
              </a:rPr>
              <a:t>'</a:t>
            </a:r>
            <a:endParaRPr lang="en-GB" sz="1400" b="1" baseline="-25000" dirty="0">
              <a:solidFill>
                <a:srgbClr val="800000"/>
              </a:solidFill>
            </a:endParaRPr>
          </a:p>
          <a:p>
            <a:pPr eaLnBrk="0" hangingPunct="0">
              <a:spcBef>
                <a:spcPct val="5000"/>
              </a:spcBef>
            </a:pPr>
            <a:r>
              <a:rPr lang="en-GB" sz="1400" b="1" dirty="0">
                <a:solidFill>
                  <a:srgbClr val="800000"/>
                </a:solidFill>
              </a:rPr>
              <a:t>+ x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x</a:t>
            </a:r>
            <a:r>
              <a:rPr lang="en-GB" sz="1400" b="1" baseline="-25000" dirty="0">
                <a:solidFill>
                  <a:srgbClr val="800000"/>
                </a:solidFill>
              </a:rPr>
              <a:t>2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A</a:t>
            </a:r>
            <a:r>
              <a:rPr lang="en-GB" sz="1400" b="1" baseline="-25000" dirty="0">
                <a:solidFill>
                  <a:srgbClr val="800000"/>
                </a:solidFill>
              </a:rPr>
              <a:t>1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B</a:t>
            </a:r>
            <a:r>
              <a:rPr lang="en-GB" sz="1400" b="1" baseline="-25000" dirty="0">
                <a:solidFill>
                  <a:srgbClr val="800000"/>
                </a:solidFill>
              </a:rPr>
              <a:t>1</a:t>
            </a:r>
            <a:r>
              <a:rPr lang="en-GB" sz="1400" b="1" dirty="0">
                <a:solidFill>
                  <a:srgbClr val="800000"/>
                </a:solidFill>
              </a:rPr>
              <a:t>'</a:t>
            </a:r>
            <a:endParaRPr lang="en-GB" sz="1400" b="1" baseline="-25000" dirty="0">
              <a:solidFill>
                <a:srgbClr val="800000"/>
              </a:solidFill>
            </a:endParaRPr>
          </a:p>
          <a:p>
            <a:pPr eaLnBrk="0" hangingPunct="0">
              <a:spcBef>
                <a:spcPct val="5000"/>
              </a:spcBef>
            </a:pPr>
            <a:r>
              <a:rPr lang="en-GB" sz="1400" b="1" dirty="0">
                <a:solidFill>
                  <a:srgbClr val="800000"/>
                </a:solidFill>
              </a:rPr>
              <a:t>+ x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x</a:t>
            </a:r>
            <a:r>
              <a:rPr lang="en-GB" sz="1400" b="1" baseline="-25000" dirty="0">
                <a:solidFill>
                  <a:srgbClr val="800000"/>
                </a:solidFill>
              </a:rPr>
              <a:t>2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x</a:t>
            </a:r>
            <a:r>
              <a:rPr lang="en-GB" sz="1400" b="1" baseline="-25000" dirty="0">
                <a:solidFill>
                  <a:srgbClr val="800000"/>
                </a:solidFill>
              </a:rPr>
              <a:t>1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A</a:t>
            </a:r>
            <a:r>
              <a:rPr lang="en-GB" sz="1400" b="1" baseline="-25000" dirty="0">
                <a:solidFill>
                  <a:srgbClr val="800000"/>
                </a:solidFill>
              </a:rPr>
              <a:t>0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B</a:t>
            </a:r>
            <a:r>
              <a:rPr lang="en-GB" sz="1400" b="1" baseline="-25000" dirty="0">
                <a:solidFill>
                  <a:srgbClr val="800000"/>
                </a:solidFill>
              </a:rPr>
              <a:t>0</a:t>
            </a:r>
            <a:r>
              <a:rPr lang="en-GB" sz="1400" b="1" dirty="0">
                <a:solidFill>
                  <a:srgbClr val="800000"/>
                </a:solidFill>
              </a:rPr>
              <a:t>'</a:t>
            </a:r>
          </a:p>
        </p:txBody>
      </p:sp>
      <p:sp>
        <p:nvSpPr>
          <p:cNvPr id="253" name="Text Box 247">
            <a:extLst>
              <a:ext uri="{FF2B5EF4-FFF2-40B4-BE49-F238E27FC236}">
                <a16:creationId xmlns:a16="http://schemas.microsoft.com/office/drawing/2014/main" id="{83EFC12B-B927-44C5-A790-67152ABC6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6019800"/>
            <a:ext cx="11430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en-GB" sz="1400" b="1">
                <a:solidFill>
                  <a:srgbClr val="006600"/>
                </a:solidFill>
              </a:rPr>
              <a:t>x</a:t>
            </a:r>
            <a:r>
              <a:rPr lang="en-GB" sz="1400" b="1" baseline="-25000">
                <a:solidFill>
                  <a:srgbClr val="006600"/>
                </a:solidFill>
              </a:rPr>
              <a:t>3</a:t>
            </a:r>
            <a:r>
              <a:rPr lang="en-GB" b="1">
                <a:solidFill>
                  <a:srgbClr val="006600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6600"/>
                </a:solidFill>
              </a:rPr>
              <a:t>x</a:t>
            </a:r>
            <a:r>
              <a:rPr lang="en-GB" sz="1400" b="1" baseline="-25000">
                <a:solidFill>
                  <a:srgbClr val="006600"/>
                </a:solidFill>
              </a:rPr>
              <a:t>2</a:t>
            </a:r>
            <a:r>
              <a:rPr lang="en-GB" b="1">
                <a:solidFill>
                  <a:srgbClr val="006600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6600"/>
                </a:solidFill>
              </a:rPr>
              <a:t>x</a:t>
            </a:r>
            <a:r>
              <a:rPr lang="en-GB" sz="1400" b="1" baseline="-25000">
                <a:solidFill>
                  <a:srgbClr val="006600"/>
                </a:solidFill>
              </a:rPr>
              <a:t>1</a:t>
            </a:r>
            <a:r>
              <a:rPr lang="en-GB" sz="1400" b="1">
                <a:solidFill>
                  <a:srgbClr val="006600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6600"/>
                </a:solidFill>
              </a:rPr>
              <a:t>x</a:t>
            </a:r>
            <a:r>
              <a:rPr lang="en-GB" sz="1400" b="1" baseline="-25000">
                <a:solidFill>
                  <a:srgbClr val="006600"/>
                </a:solidFill>
              </a:rPr>
              <a:t>0</a:t>
            </a:r>
          </a:p>
        </p:txBody>
      </p:sp>
      <p:sp>
        <p:nvSpPr>
          <p:cNvPr id="254" name="Text Box 4">
            <a:extLst>
              <a:ext uri="{FF2B5EF4-FFF2-40B4-BE49-F238E27FC236}">
                <a16:creationId xmlns:a16="http://schemas.microsoft.com/office/drawing/2014/main" id="{24F2F0F1-BB20-4EC3-BDAC-23075A470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400801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255" name="Footer Placeholder 5">
            <a:extLst>
              <a:ext uri="{FF2B5EF4-FFF2-40B4-BE49-F238E27FC236}">
                <a16:creationId xmlns:a16="http://schemas.microsoft.com/office/drawing/2014/main" id="{2B94EF5E-B6D1-4D5A-8326-15063C8EB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256" name="[Date Placeholder 3]">
            <a:extLst>
              <a:ext uri="{FF2B5EF4-FFF2-40B4-BE49-F238E27FC236}">
                <a16:creationId xmlns:a16="http://schemas.microsoft.com/office/drawing/2014/main" id="{537FE51F-0EC3-4F0F-ADFF-C04B79FB2B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257" name="Slide Number Placeholder 6">
            <a:extLst>
              <a:ext uri="{FF2B5EF4-FFF2-40B4-BE49-F238E27FC236}">
                <a16:creationId xmlns:a16="http://schemas.microsoft.com/office/drawing/2014/main" id="{25CC56DC-B02D-410A-871D-F6D355422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55969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0" animBg="1"/>
      <p:bldP spid="252" grpId="0" animBg="1"/>
      <p:bldP spid="25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8. Magnitude Comparator (3/4)</a:t>
            </a:r>
          </a:p>
        </p:txBody>
      </p:sp>
      <p:sp>
        <p:nvSpPr>
          <p:cNvPr id="255" name="Rectangle 3">
            <a:extLst>
              <a:ext uri="{FF2B5EF4-FFF2-40B4-BE49-F238E27FC236}">
                <a16:creationId xmlns:a16="http://schemas.microsoft.com/office/drawing/2014/main" id="{AC4B68A0-597F-4BAC-AE09-7748FF664BFC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95401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Block diagram of a 4-bit magnitude comparator</a:t>
            </a:r>
            <a:endParaRPr lang="en-US" dirty="0">
              <a:solidFill>
                <a:srgbClr val="0000CC"/>
              </a:solidFill>
            </a:endParaRPr>
          </a:p>
        </p:txBody>
      </p:sp>
      <p:grpSp>
        <p:nvGrpSpPr>
          <p:cNvPr id="256" name="Group 27">
            <a:extLst>
              <a:ext uri="{FF2B5EF4-FFF2-40B4-BE49-F238E27FC236}">
                <a16:creationId xmlns:a16="http://schemas.microsoft.com/office/drawing/2014/main" id="{9B1F6C55-DB8A-4B4C-B9EB-116CFF6FED4C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318084"/>
            <a:ext cx="2057400" cy="2438400"/>
            <a:chOff x="2112" y="1536"/>
            <a:chExt cx="1296" cy="1536"/>
          </a:xfrm>
        </p:grpSpPr>
        <p:sp>
          <p:nvSpPr>
            <p:cNvPr id="257" name="Text Box 6">
              <a:extLst>
                <a:ext uri="{FF2B5EF4-FFF2-40B4-BE49-F238E27FC236}">
                  <a16:creationId xmlns:a16="http://schemas.microsoft.com/office/drawing/2014/main" id="{DDF3BD99-705B-4155-B8B7-5429030670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680"/>
              <a:ext cx="27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2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1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0</a:t>
              </a:r>
            </a:p>
          </p:txBody>
        </p:sp>
        <p:sp>
          <p:nvSpPr>
            <p:cNvPr id="258" name="Text Box 7">
              <a:extLst>
                <a:ext uri="{FF2B5EF4-FFF2-40B4-BE49-F238E27FC236}">
                  <a16:creationId xmlns:a16="http://schemas.microsoft.com/office/drawing/2014/main" id="{B494021F-ED2E-43F0-8232-DE38F627B4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632"/>
              <a:ext cx="62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/>
                <a:t>4-bit Comp</a:t>
              </a:r>
            </a:p>
          </p:txBody>
        </p:sp>
        <p:sp>
          <p:nvSpPr>
            <p:cNvPr id="259" name="Line 8">
              <a:extLst>
                <a:ext uri="{FF2B5EF4-FFF2-40B4-BE49-F238E27FC236}">
                  <a16:creationId xmlns:a16="http://schemas.microsoft.com/office/drawing/2014/main" id="{8D4AE87F-BB2E-40E1-8605-F17004C0B3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44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" name="Line 9">
              <a:extLst>
                <a:ext uri="{FF2B5EF4-FFF2-40B4-BE49-F238E27FC236}">
                  <a16:creationId xmlns:a16="http://schemas.microsoft.com/office/drawing/2014/main" id="{735EF78C-56E1-4F6B-9603-C625882056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59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Text Box 10">
              <a:extLst>
                <a:ext uri="{FF2B5EF4-FFF2-40B4-BE49-F238E27FC236}">
                  <a16:creationId xmlns:a16="http://schemas.microsoft.com/office/drawing/2014/main" id="{4077E7AF-E6D3-45E9-96F7-81DE51F45C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35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(A &lt; B)</a:t>
              </a:r>
              <a:endParaRPr lang="en-GB" sz="1600" b="1"/>
            </a:p>
          </p:txBody>
        </p:sp>
        <p:sp>
          <p:nvSpPr>
            <p:cNvPr id="262" name="Text Box 11">
              <a:extLst>
                <a:ext uri="{FF2B5EF4-FFF2-40B4-BE49-F238E27FC236}">
                  <a16:creationId xmlns:a16="http://schemas.microsoft.com/office/drawing/2014/main" id="{51C7C62D-8E6E-4B02-86AD-D66E945E4A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49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>
                  <a:solidFill>
                    <a:srgbClr val="800000"/>
                  </a:solidFill>
                </a:rPr>
                <a:t>(A &gt; B)</a:t>
              </a:r>
              <a:endParaRPr lang="en-GB" sz="1600" b="1" dirty="0">
                <a:solidFill>
                  <a:srgbClr val="800000"/>
                </a:solidFill>
              </a:endParaRPr>
            </a:p>
          </p:txBody>
        </p:sp>
        <p:sp>
          <p:nvSpPr>
            <p:cNvPr id="263" name="Text Box 12">
              <a:extLst>
                <a:ext uri="{FF2B5EF4-FFF2-40B4-BE49-F238E27FC236}">
                  <a16:creationId xmlns:a16="http://schemas.microsoft.com/office/drawing/2014/main" id="{448C9E06-05AE-4709-BD04-F3C948863D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64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(A = B)</a:t>
              </a:r>
              <a:endParaRPr lang="en-GB" sz="1600" b="1">
                <a:solidFill>
                  <a:srgbClr val="006600"/>
                </a:solidFill>
              </a:endParaRPr>
            </a:p>
          </p:txBody>
        </p:sp>
        <p:sp>
          <p:nvSpPr>
            <p:cNvPr id="264" name="Text Box 13">
              <a:extLst>
                <a:ext uri="{FF2B5EF4-FFF2-40B4-BE49-F238E27FC236}">
                  <a16:creationId xmlns:a16="http://schemas.microsoft.com/office/drawing/2014/main" id="{E2E6EA89-1A29-44A2-A76B-8841498A19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352"/>
              <a:ext cx="27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2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1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0</a:t>
              </a:r>
            </a:p>
          </p:txBody>
        </p:sp>
        <p:sp>
          <p:nvSpPr>
            <p:cNvPr id="265" name="Rectangle 14">
              <a:extLst>
                <a:ext uri="{FF2B5EF4-FFF2-40B4-BE49-F238E27FC236}">
                  <a16:creationId xmlns:a16="http://schemas.microsoft.com/office/drawing/2014/main" id="{E6C10A24-9F65-40C0-899D-2C436E8C5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536"/>
              <a:ext cx="912" cy="15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" name="Line 15">
              <a:extLst>
                <a:ext uri="{FF2B5EF4-FFF2-40B4-BE49-F238E27FC236}">
                  <a16:creationId xmlns:a16="http://schemas.microsoft.com/office/drawing/2014/main" id="{EFE86B8E-1756-4EAE-A1B3-C4509BF6B9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" name="Line 16">
              <a:extLst>
                <a:ext uri="{FF2B5EF4-FFF2-40B4-BE49-F238E27FC236}">
                  <a16:creationId xmlns:a16="http://schemas.microsoft.com/office/drawing/2014/main" id="{84BE4E94-95CB-43D2-9316-BA594E9E89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177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" name="Line 17">
              <a:extLst>
                <a:ext uri="{FF2B5EF4-FFF2-40B4-BE49-F238E27FC236}">
                  <a16:creationId xmlns:a16="http://schemas.microsoft.com/office/drawing/2014/main" id="{CE6630E0-1B0A-4CBF-B7F3-BE530CC729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192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" name="Line 18">
              <a:extLst>
                <a:ext uri="{FF2B5EF4-FFF2-40B4-BE49-F238E27FC236}">
                  <a16:creationId xmlns:a16="http://schemas.microsoft.com/office/drawing/2014/main" id="{81EB5705-51D1-4213-A274-5DF8665B5A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06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" name="Line 19">
              <a:extLst>
                <a:ext uri="{FF2B5EF4-FFF2-40B4-BE49-F238E27FC236}">
                  <a16:creationId xmlns:a16="http://schemas.microsoft.com/office/drawing/2014/main" id="{A52D0991-984A-487B-8F4B-6EF069B6C3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44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" name="Line 20">
              <a:extLst>
                <a:ext uri="{FF2B5EF4-FFF2-40B4-BE49-F238E27FC236}">
                  <a16:creationId xmlns:a16="http://schemas.microsoft.com/office/drawing/2014/main" id="{FDF97C31-8880-4F9C-8ADC-CA4D5C98F6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59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" name="Line 21">
              <a:extLst>
                <a:ext uri="{FF2B5EF4-FFF2-40B4-BE49-F238E27FC236}">
                  <a16:creationId xmlns:a16="http://schemas.microsoft.com/office/drawing/2014/main" id="{38061CE3-1D22-4122-90E0-468E1F0594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3" name="Line 22">
              <a:extLst>
                <a:ext uri="{FF2B5EF4-FFF2-40B4-BE49-F238E27FC236}">
                  <a16:creationId xmlns:a16="http://schemas.microsoft.com/office/drawing/2014/main" id="{9305B076-A2BE-41B8-AC61-34C67E87CE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20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" name="Line 23">
              <a:extLst>
                <a:ext uri="{FF2B5EF4-FFF2-40B4-BE49-F238E27FC236}">
                  <a16:creationId xmlns:a16="http://schemas.microsoft.com/office/drawing/2014/main" id="{A1109E90-147F-4023-8CF6-32E90ACA7A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88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5" name="Group 28">
            <a:extLst>
              <a:ext uri="{FF2B5EF4-FFF2-40B4-BE49-F238E27FC236}">
                <a16:creationId xmlns:a16="http://schemas.microsoft.com/office/drawing/2014/main" id="{18F2833E-2041-45E0-B46A-268D9198D70B}"/>
              </a:ext>
            </a:extLst>
          </p:cNvPr>
          <p:cNvGrpSpPr>
            <a:grpSpLocks/>
          </p:cNvGrpSpPr>
          <p:nvPr/>
        </p:nvGrpSpPr>
        <p:grpSpPr bwMode="auto">
          <a:xfrm>
            <a:off x="2590801" y="2546685"/>
            <a:ext cx="434975" cy="2020888"/>
            <a:chOff x="1920" y="1680"/>
            <a:chExt cx="274" cy="1273"/>
          </a:xfrm>
        </p:grpSpPr>
        <p:sp>
          <p:nvSpPr>
            <p:cNvPr id="276" name="Text Box 24">
              <a:extLst>
                <a:ext uri="{FF2B5EF4-FFF2-40B4-BE49-F238E27FC236}">
                  <a16:creationId xmlns:a16="http://schemas.microsoft.com/office/drawing/2014/main" id="{E1367848-6A9C-4467-802D-E1E29FC63B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680"/>
              <a:ext cx="27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  <a:endParaRPr lang="en-GB" sz="1400" b="1" baseline="-25000"/>
            </a:p>
          </p:txBody>
        </p:sp>
        <p:sp>
          <p:nvSpPr>
            <p:cNvPr id="277" name="Text Box 25">
              <a:extLst>
                <a:ext uri="{FF2B5EF4-FFF2-40B4-BE49-F238E27FC236}">
                  <a16:creationId xmlns:a16="http://schemas.microsoft.com/office/drawing/2014/main" id="{2156F710-9000-44B4-B37F-43B9D9D8E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2352"/>
              <a:ext cx="27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  <a:endParaRPr lang="en-GB" sz="1400" b="1" baseline="-25000"/>
            </a:p>
          </p:txBody>
        </p:sp>
      </p:grpSp>
      <p:sp>
        <p:nvSpPr>
          <p:cNvPr id="278" name="Text Box 26">
            <a:extLst>
              <a:ext uri="{FF2B5EF4-FFF2-40B4-BE49-F238E27FC236}">
                <a16:creationId xmlns:a16="http://schemas.microsoft.com/office/drawing/2014/main" id="{7D4C55D2-14ED-460F-85B1-B5A014A70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1" y="3613484"/>
            <a:ext cx="4349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400" b="1"/>
              <a:t>1</a:t>
            </a:r>
          </a:p>
          <a:p>
            <a:pPr eaLnBrk="0" hangingPunct="0"/>
            <a:r>
              <a:rPr lang="en-GB" sz="1400" b="1"/>
              <a:t>0</a:t>
            </a:r>
          </a:p>
          <a:p>
            <a:pPr eaLnBrk="0" hangingPunct="0"/>
            <a:r>
              <a:rPr lang="en-GB" sz="1400" b="1"/>
              <a:t>0</a:t>
            </a:r>
            <a:endParaRPr lang="en-GB" sz="1400" b="1" baseline="-25000"/>
          </a:p>
        </p:txBody>
      </p:sp>
      <p:grpSp>
        <p:nvGrpSpPr>
          <p:cNvPr id="279" name="Group 27">
            <a:extLst>
              <a:ext uri="{FF2B5EF4-FFF2-40B4-BE49-F238E27FC236}">
                <a16:creationId xmlns:a16="http://schemas.microsoft.com/office/drawing/2014/main" id="{89B5A079-685A-4575-ADE5-FA0742A3A16E}"/>
              </a:ext>
            </a:extLst>
          </p:cNvPr>
          <p:cNvGrpSpPr>
            <a:grpSpLocks/>
          </p:cNvGrpSpPr>
          <p:nvPr/>
        </p:nvGrpSpPr>
        <p:grpSpPr bwMode="auto">
          <a:xfrm>
            <a:off x="6438902" y="2318084"/>
            <a:ext cx="2057400" cy="2438400"/>
            <a:chOff x="2112" y="1536"/>
            <a:chExt cx="1296" cy="1536"/>
          </a:xfrm>
        </p:grpSpPr>
        <p:sp>
          <p:nvSpPr>
            <p:cNvPr id="280" name="Text Box 6">
              <a:extLst>
                <a:ext uri="{FF2B5EF4-FFF2-40B4-BE49-F238E27FC236}">
                  <a16:creationId xmlns:a16="http://schemas.microsoft.com/office/drawing/2014/main" id="{9D39E11D-7443-43DB-85A8-AAA139753A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680"/>
              <a:ext cx="27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2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1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0</a:t>
              </a:r>
            </a:p>
          </p:txBody>
        </p:sp>
        <p:sp>
          <p:nvSpPr>
            <p:cNvPr id="281" name="Text Box 7">
              <a:extLst>
                <a:ext uri="{FF2B5EF4-FFF2-40B4-BE49-F238E27FC236}">
                  <a16:creationId xmlns:a16="http://schemas.microsoft.com/office/drawing/2014/main" id="{B800258C-8382-4810-8454-68F274281D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632"/>
              <a:ext cx="62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/>
                <a:t>4-bit Comp</a:t>
              </a:r>
            </a:p>
          </p:txBody>
        </p:sp>
        <p:sp>
          <p:nvSpPr>
            <p:cNvPr id="282" name="Line 8">
              <a:extLst>
                <a:ext uri="{FF2B5EF4-FFF2-40B4-BE49-F238E27FC236}">
                  <a16:creationId xmlns:a16="http://schemas.microsoft.com/office/drawing/2014/main" id="{6F866935-BBED-49FC-A52A-E8EAC9C016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44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" name="Line 9">
              <a:extLst>
                <a:ext uri="{FF2B5EF4-FFF2-40B4-BE49-F238E27FC236}">
                  <a16:creationId xmlns:a16="http://schemas.microsoft.com/office/drawing/2014/main" id="{0B2391BF-8A33-47E2-B2D3-D8D205F32B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59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" name="Text Box 10">
              <a:extLst>
                <a:ext uri="{FF2B5EF4-FFF2-40B4-BE49-F238E27FC236}">
                  <a16:creationId xmlns:a16="http://schemas.microsoft.com/office/drawing/2014/main" id="{8B0FC225-CB44-499B-AFAE-B2B39D08FD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35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(A &lt; B)</a:t>
              </a:r>
              <a:endParaRPr lang="en-GB" sz="1600" b="1"/>
            </a:p>
          </p:txBody>
        </p:sp>
        <p:sp>
          <p:nvSpPr>
            <p:cNvPr id="285" name="Text Box 11">
              <a:extLst>
                <a:ext uri="{FF2B5EF4-FFF2-40B4-BE49-F238E27FC236}">
                  <a16:creationId xmlns:a16="http://schemas.microsoft.com/office/drawing/2014/main" id="{9F3541D1-B108-4AAA-A8C0-28BFF226CF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49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>
                  <a:solidFill>
                    <a:srgbClr val="800000"/>
                  </a:solidFill>
                </a:rPr>
                <a:t>(A &gt; B)</a:t>
              </a:r>
              <a:endParaRPr lang="en-GB" sz="1600" b="1" dirty="0">
                <a:solidFill>
                  <a:srgbClr val="800000"/>
                </a:solidFill>
              </a:endParaRPr>
            </a:p>
          </p:txBody>
        </p:sp>
        <p:sp>
          <p:nvSpPr>
            <p:cNvPr id="286" name="Text Box 12">
              <a:extLst>
                <a:ext uri="{FF2B5EF4-FFF2-40B4-BE49-F238E27FC236}">
                  <a16:creationId xmlns:a16="http://schemas.microsoft.com/office/drawing/2014/main" id="{DD56A5AE-3491-400F-8538-5F223E1A5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64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(A = B)</a:t>
              </a:r>
              <a:endParaRPr lang="en-GB" sz="1600" b="1">
                <a:solidFill>
                  <a:srgbClr val="006600"/>
                </a:solidFill>
              </a:endParaRPr>
            </a:p>
          </p:txBody>
        </p:sp>
        <p:sp>
          <p:nvSpPr>
            <p:cNvPr id="287" name="Text Box 13">
              <a:extLst>
                <a:ext uri="{FF2B5EF4-FFF2-40B4-BE49-F238E27FC236}">
                  <a16:creationId xmlns:a16="http://schemas.microsoft.com/office/drawing/2014/main" id="{6BB9629B-76A3-4E9D-8BDD-CAE4212C87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352"/>
              <a:ext cx="27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2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1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0</a:t>
              </a:r>
            </a:p>
          </p:txBody>
        </p:sp>
        <p:sp>
          <p:nvSpPr>
            <p:cNvPr id="288" name="Rectangle 14">
              <a:extLst>
                <a:ext uri="{FF2B5EF4-FFF2-40B4-BE49-F238E27FC236}">
                  <a16:creationId xmlns:a16="http://schemas.microsoft.com/office/drawing/2014/main" id="{AA4A602A-5055-41B1-9B4C-308F0ECB9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536"/>
              <a:ext cx="912" cy="15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Line 15">
              <a:extLst>
                <a:ext uri="{FF2B5EF4-FFF2-40B4-BE49-F238E27FC236}">
                  <a16:creationId xmlns:a16="http://schemas.microsoft.com/office/drawing/2014/main" id="{83583BF5-2BAD-4A4B-8BC2-E90A6B8C8C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" name="Line 16">
              <a:extLst>
                <a:ext uri="{FF2B5EF4-FFF2-40B4-BE49-F238E27FC236}">
                  <a16:creationId xmlns:a16="http://schemas.microsoft.com/office/drawing/2014/main" id="{5A857C59-BEC8-49B6-BC91-5F604A5781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177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Line 17">
              <a:extLst>
                <a:ext uri="{FF2B5EF4-FFF2-40B4-BE49-F238E27FC236}">
                  <a16:creationId xmlns:a16="http://schemas.microsoft.com/office/drawing/2014/main" id="{A8BEA6A9-5D2F-4475-A29E-81C0BE8BC8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192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" name="Line 18">
              <a:extLst>
                <a:ext uri="{FF2B5EF4-FFF2-40B4-BE49-F238E27FC236}">
                  <a16:creationId xmlns:a16="http://schemas.microsoft.com/office/drawing/2014/main" id="{C717413F-9B11-4822-BD4F-E9665405A4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06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" name="Line 19">
              <a:extLst>
                <a:ext uri="{FF2B5EF4-FFF2-40B4-BE49-F238E27FC236}">
                  <a16:creationId xmlns:a16="http://schemas.microsoft.com/office/drawing/2014/main" id="{B6D47607-D93F-453A-94DF-B856522153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44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Line 20">
              <a:extLst>
                <a:ext uri="{FF2B5EF4-FFF2-40B4-BE49-F238E27FC236}">
                  <a16:creationId xmlns:a16="http://schemas.microsoft.com/office/drawing/2014/main" id="{39B51DAF-6AED-4FFC-AFEA-1E71303D8B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59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" name="Line 21">
              <a:extLst>
                <a:ext uri="{FF2B5EF4-FFF2-40B4-BE49-F238E27FC236}">
                  <a16:creationId xmlns:a16="http://schemas.microsoft.com/office/drawing/2014/main" id="{D3551458-5A02-401E-BE05-78EDC1531A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" name="Line 22">
              <a:extLst>
                <a:ext uri="{FF2B5EF4-FFF2-40B4-BE49-F238E27FC236}">
                  <a16:creationId xmlns:a16="http://schemas.microsoft.com/office/drawing/2014/main" id="{18D5E079-7678-4860-8760-0104C5B5F2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20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Line 23">
              <a:extLst>
                <a:ext uri="{FF2B5EF4-FFF2-40B4-BE49-F238E27FC236}">
                  <a16:creationId xmlns:a16="http://schemas.microsoft.com/office/drawing/2014/main" id="{DE42C72C-D205-4F20-BAF1-C28FE0D0F5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88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8" name="Group 28">
            <a:extLst>
              <a:ext uri="{FF2B5EF4-FFF2-40B4-BE49-F238E27FC236}">
                <a16:creationId xmlns:a16="http://schemas.microsoft.com/office/drawing/2014/main" id="{58EDD27C-F6F6-4898-BCB2-F9B2E599D201}"/>
              </a:ext>
            </a:extLst>
          </p:cNvPr>
          <p:cNvGrpSpPr>
            <a:grpSpLocks/>
          </p:cNvGrpSpPr>
          <p:nvPr/>
        </p:nvGrpSpPr>
        <p:grpSpPr bwMode="auto">
          <a:xfrm>
            <a:off x="6134103" y="2546685"/>
            <a:ext cx="434975" cy="2020888"/>
            <a:chOff x="1920" y="1680"/>
            <a:chExt cx="274" cy="1273"/>
          </a:xfrm>
        </p:grpSpPr>
        <p:sp>
          <p:nvSpPr>
            <p:cNvPr id="299" name="Text Box 24">
              <a:extLst>
                <a:ext uri="{FF2B5EF4-FFF2-40B4-BE49-F238E27FC236}">
                  <a16:creationId xmlns:a16="http://schemas.microsoft.com/office/drawing/2014/main" id="{CA20FF99-12BF-41C0-B19C-8319CC88A8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680"/>
              <a:ext cx="27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  <a:endParaRPr lang="en-GB" sz="1400" b="1" baseline="-25000"/>
            </a:p>
          </p:txBody>
        </p:sp>
        <p:sp>
          <p:nvSpPr>
            <p:cNvPr id="300" name="Text Box 25">
              <a:extLst>
                <a:ext uri="{FF2B5EF4-FFF2-40B4-BE49-F238E27FC236}">
                  <a16:creationId xmlns:a16="http://schemas.microsoft.com/office/drawing/2014/main" id="{0317242B-83B6-4772-BAE2-1BDBCD96CF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2352"/>
              <a:ext cx="27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 dirty="0"/>
                <a:t>0</a:t>
              </a:r>
            </a:p>
            <a:p>
              <a:pPr eaLnBrk="0" hangingPunct="0"/>
              <a:r>
                <a:rPr lang="en-GB" sz="1400" b="1" dirty="0"/>
                <a:t>0</a:t>
              </a:r>
            </a:p>
            <a:p>
              <a:pPr eaLnBrk="0" hangingPunct="0"/>
              <a:r>
                <a:rPr lang="en-GB" sz="1400" b="1" dirty="0"/>
                <a:t>1</a:t>
              </a:r>
            </a:p>
            <a:p>
              <a:pPr eaLnBrk="0" hangingPunct="0"/>
              <a:r>
                <a:rPr lang="en-GB" sz="1400" b="1" dirty="0"/>
                <a:t>1</a:t>
              </a:r>
            </a:p>
          </p:txBody>
        </p:sp>
      </p:grpSp>
      <p:sp>
        <p:nvSpPr>
          <p:cNvPr id="301" name="Text Box 26">
            <a:extLst>
              <a:ext uri="{FF2B5EF4-FFF2-40B4-BE49-F238E27FC236}">
                <a16:creationId xmlns:a16="http://schemas.microsoft.com/office/drawing/2014/main" id="{277D84D6-35B1-4A3C-B8A8-302ECE5A4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6303" y="3613484"/>
            <a:ext cx="4349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400" b="1" dirty="0"/>
              <a:t>0</a:t>
            </a:r>
          </a:p>
          <a:p>
            <a:pPr eaLnBrk="0" hangingPunct="0"/>
            <a:r>
              <a:rPr lang="en-GB" sz="1400" b="1" dirty="0"/>
              <a:t>1</a:t>
            </a:r>
          </a:p>
          <a:p>
            <a:pPr eaLnBrk="0" hangingPunct="0"/>
            <a:r>
              <a:rPr lang="en-GB" sz="1400" b="1" dirty="0"/>
              <a:t>0</a:t>
            </a:r>
            <a:endParaRPr lang="en-GB" sz="1400" b="1" baseline="-25000" dirty="0"/>
          </a:p>
        </p:txBody>
      </p:sp>
      <p:sp>
        <p:nvSpPr>
          <p:cNvPr id="53" name="Footer Placeholder 5">
            <a:extLst>
              <a:ext uri="{FF2B5EF4-FFF2-40B4-BE49-F238E27FC236}">
                <a16:creationId xmlns:a16="http://schemas.microsoft.com/office/drawing/2014/main" id="{944D6AAF-D83F-41DD-BD9F-A6386DEF3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54" name="[Date Placeholder 3]">
            <a:extLst>
              <a:ext uri="{FF2B5EF4-FFF2-40B4-BE49-F238E27FC236}">
                <a16:creationId xmlns:a16="http://schemas.microsoft.com/office/drawing/2014/main" id="{6A612BC3-24E1-454B-9FF7-391D7D8DF3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55" name="Slide Number Placeholder 6">
            <a:extLst>
              <a:ext uri="{FF2B5EF4-FFF2-40B4-BE49-F238E27FC236}">
                <a16:creationId xmlns:a16="http://schemas.microsoft.com/office/drawing/2014/main" id="{6F13D053-E553-4B5B-B037-A48C023D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19453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" grpId="0"/>
      <p:bldP spid="30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8. Magnitude Comparator (4/4)</a:t>
            </a:r>
          </a:p>
        </p:txBody>
      </p:sp>
      <p:sp>
        <p:nvSpPr>
          <p:cNvPr id="53" name="Text Box 137">
            <a:extLst>
              <a:ext uri="{FF2B5EF4-FFF2-40B4-BE49-F238E27FC236}">
                <a16:creationId xmlns:a16="http://schemas.microsoft.com/office/drawing/2014/main" id="{33D0809E-762D-44AA-B690-4C0AF6229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400801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54" name="Rectangle 29">
            <a:extLst>
              <a:ext uri="{FF2B5EF4-FFF2-40B4-BE49-F238E27FC236}">
                <a16:creationId xmlns:a16="http://schemas.microsoft.com/office/drawing/2014/main" id="{3AAAD344-2EC3-46D3-91E9-FE7603B63704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1" y="1143000"/>
            <a:ext cx="7736301" cy="1143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A function F accepts a 4-bit binary value ABCD, and returns 1 if </a:t>
            </a:r>
            <a:r>
              <a:rPr lang="en-US" sz="2000" dirty="0">
                <a:solidFill>
                  <a:srgbClr val="C00000"/>
                </a:solidFill>
              </a:rPr>
              <a:t>3 </a:t>
            </a:r>
            <a:r>
              <a:rPr lang="en-US" sz="2000" dirty="0">
                <a:solidFill>
                  <a:srgbClr val="C00000"/>
                </a:solidFill>
                <a:sym typeface="Symbol" pitchFamily="18" charset="2"/>
              </a:rPr>
              <a:t></a:t>
            </a:r>
            <a:r>
              <a:rPr lang="en-US" sz="2000" dirty="0">
                <a:solidFill>
                  <a:srgbClr val="C00000"/>
                </a:solidFill>
              </a:rPr>
              <a:t> ABCD </a:t>
            </a:r>
            <a:r>
              <a:rPr lang="en-US" sz="2000" dirty="0">
                <a:solidFill>
                  <a:srgbClr val="C00000"/>
                </a:solidFill>
                <a:sym typeface="Symbol" pitchFamily="18" charset="2"/>
              </a:rPr>
              <a:t></a:t>
            </a:r>
            <a:r>
              <a:rPr lang="en-US" sz="2000" dirty="0">
                <a:solidFill>
                  <a:srgbClr val="C00000"/>
                </a:solidFill>
              </a:rPr>
              <a:t> 12</a:t>
            </a:r>
            <a:r>
              <a:rPr lang="en-US" sz="2000" dirty="0"/>
              <a:t>, or 0 otherwise. How would you implement F using magnitude comparators and a suitable logic gate?</a:t>
            </a:r>
          </a:p>
        </p:txBody>
      </p:sp>
      <p:grpSp>
        <p:nvGrpSpPr>
          <p:cNvPr id="55" name="Group 193">
            <a:extLst>
              <a:ext uri="{FF2B5EF4-FFF2-40B4-BE49-F238E27FC236}">
                <a16:creationId xmlns:a16="http://schemas.microsoft.com/office/drawing/2014/main" id="{D34D135F-F774-4D7B-82C8-0A7F451E41EC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2209800"/>
            <a:ext cx="1447800" cy="4267200"/>
            <a:chOff x="1536" y="1392"/>
            <a:chExt cx="912" cy="2688"/>
          </a:xfrm>
        </p:grpSpPr>
        <p:grpSp>
          <p:nvGrpSpPr>
            <p:cNvPr id="56" name="Group 192">
              <a:extLst>
                <a:ext uri="{FF2B5EF4-FFF2-40B4-BE49-F238E27FC236}">
                  <a16:creationId xmlns:a16="http://schemas.microsoft.com/office/drawing/2014/main" id="{220A0681-808E-4B62-A004-57A63EEF2B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1392"/>
              <a:ext cx="912" cy="1296"/>
              <a:chOff x="1536" y="1392"/>
              <a:chExt cx="912" cy="1296"/>
            </a:xfrm>
          </p:grpSpPr>
          <p:grpSp>
            <p:nvGrpSpPr>
              <p:cNvPr id="73" name="Group 135">
                <a:extLst>
                  <a:ext uri="{FF2B5EF4-FFF2-40B4-BE49-F238E27FC236}">
                    <a16:creationId xmlns:a16="http://schemas.microsoft.com/office/drawing/2014/main" id="{9646304B-B323-4728-9871-6ADF2155BC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6" y="1392"/>
                <a:ext cx="912" cy="1296"/>
                <a:chOff x="1536" y="1392"/>
                <a:chExt cx="912" cy="1296"/>
              </a:xfrm>
            </p:grpSpPr>
            <p:sp>
              <p:nvSpPr>
                <p:cNvPr id="81" name="Rectangle 84">
                  <a:extLst>
                    <a:ext uri="{FF2B5EF4-FFF2-40B4-BE49-F238E27FC236}">
                      <a16:creationId xmlns:a16="http://schemas.microsoft.com/office/drawing/2014/main" id="{0BFA0723-B1E5-400B-9C24-8755FA9053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36" y="1392"/>
                  <a:ext cx="816" cy="1296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Text Box 85">
                  <a:extLst>
                    <a:ext uri="{FF2B5EF4-FFF2-40B4-BE49-F238E27FC236}">
                      <a16:creationId xmlns:a16="http://schemas.microsoft.com/office/drawing/2014/main" id="{83DDBFBE-2327-44FE-AB2F-423EF66753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1392"/>
                  <a:ext cx="274" cy="6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3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2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1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0</a:t>
                  </a:r>
                </a:p>
              </p:txBody>
            </p:sp>
            <p:sp>
              <p:nvSpPr>
                <p:cNvPr id="83" name="Text Box 86">
                  <a:extLst>
                    <a:ext uri="{FF2B5EF4-FFF2-40B4-BE49-F238E27FC236}">
                      <a16:creationId xmlns:a16="http://schemas.microsoft.com/office/drawing/2014/main" id="{88609812-60EE-45F7-A3F3-A36C1C6CEE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28" y="1488"/>
                  <a:ext cx="624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600" b="1"/>
                    <a:t>4-bit Comp</a:t>
                  </a:r>
                </a:p>
              </p:txBody>
            </p:sp>
            <p:sp>
              <p:nvSpPr>
                <p:cNvPr id="84" name="Text Box 88">
                  <a:extLst>
                    <a:ext uri="{FF2B5EF4-FFF2-40B4-BE49-F238E27FC236}">
                      <a16:creationId xmlns:a16="http://schemas.microsoft.com/office/drawing/2014/main" id="{18FF88FD-2BE8-43DE-81B4-977DE9884CE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2064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rgbClr val="0000FF"/>
                      </a:solidFill>
                    </a:rPr>
                    <a:t>(A &lt; B)</a:t>
                  </a:r>
                  <a:endParaRPr lang="en-GB" sz="1600" b="1"/>
                </a:p>
              </p:txBody>
            </p:sp>
            <p:sp>
              <p:nvSpPr>
                <p:cNvPr id="85" name="Text Box 89">
                  <a:extLst>
                    <a:ext uri="{FF2B5EF4-FFF2-40B4-BE49-F238E27FC236}">
                      <a16:creationId xmlns:a16="http://schemas.microsoft.com/office/drawing/2014/main" id="{3C0AE64D-43CF-4BD5-953C-9BAD26DF70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2208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chemeClr val="hlink"/>
                      </a:solidFill>
                    </a:rPr>
                    <a:t>(A &gt; B)</a:t>
                  </a:r>
                  <a:endParaRPr lang="en-GB" sz="1600" b="1">
                    <a:solidFill>
                      <a:schemeClr val="hlink"/>
                    </a:solidFill>
                  </a:endParaRPr>
                </a:p>
              </p:txBody>
            </p:sp>
            <p:sp>
              <p:nvSpPr>
                <p:cNvPr id="86" name="Text Box 90">
                  <a:extLst>
                    <a:ext uri="{FF2B5EF4-FFF2-40B4-BE49-F238E27FC236}">
                      <a16:creationId xmlns:a16="http://schemas.microsoft.com/office/drawing/2014/main" id="{44E1AACA-371A-47A3-9132-0EFD393CF15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2352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rgbClr val="006600"/>
                      </a:solidFill>
                    </a:rPr>
                    <a:t>(A = B)</a:t>
                  </a:r>
                  <a:endParaRPr lang="en-GB" sz="1600" b="1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87" name="Text Box 91">
                  <a:extLst>
                    <a:ext uri="{FF2B5EF4-FFF2-40B4-BE49-F238E27FC236}">
                      <a16:creationId xmlns:a16="http://schemas.microsoft.com/office/drawing/2014/main" id="{67FBBCAF-9577-4A35-8B44-D913CFA91ED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2064"/>
                  <a:ext cx="274" cy="6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3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2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1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0</a:t>
                  </a:r>
                </a:p>
              </p:txBody>
            </p:sp>
          </p:grpSp>
          <p:sp>
            <p:nvSpPr>
              <p:cNvPr id="74" name="Rectangle 140">
                <a:extLst>
                  <a:ext uri="{FF2B5EF4-FFF2-40B4-BE49-F238E27FC236}">
                    <a16:creationId xmlns:a16="http://schemas.microsoft.com/office/drawing/2014/main" id="{432C06C9-1DEE-499B-A3CF-D4FA0DF6B7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816" cy="1296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Text Box 141">
                <a:extLst>
                  <a:ext uri="{FF2B5EF4-FFF2-40B4-BE49-F238E27FC236}">
                    <a16:creationId xmlns:a16="http://schemas.microsoft.com/office/drawing/2014/main" id="{27D6EB7E-B526-4129-9889-0D49160D16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1392"/>
                <a:ext cx="274" cy="6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3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2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1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0</a:t>
                </a:r>
              </a:p>
            </p:txBody>
          </p:sp>
          <p:sp>
            <p:nvSpPr>
              <p:cNvPr id="76" name="Text Box 142">
                <a:extLst>
                  <a:ext uri="{FF2B5EF4-FFF2-40B4-BE49-F238E27FC236}">
                    <a16:creationId xmlns:a16="http://schemas.microsoft.com/office/drawing/2014/main" id="{19D55939-60F0-4A7A-A36A-AB9776E63B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1488"/>
                <a:ext cx="62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dirty="0"/>
                  <a:t>4-bit Comp</a:t>
                </a:r>
              </a:p>
            </p:txBody>
          </p:sp>
          <p:sp>
            <p:nvSpPr>
              <p:cNvPr id="77" name="Text Box 144">
                <a:extLst>
                  <a:ext uri="{FF2B5EF4-FFF2-40B4-BE49-F238E27FC236}">
                    <a16:creationId xmlns:a16="http://schemas.microsoft.com/office/drawing/2014/main" id="{CA0E3826-A956-4942-9CBE-A2F8F783AF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2064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00FF"/>
                    </a:solidFill>
                  </a:rPr>
                  <a:t>(A &lt; B)</a:t>
                </a:r>
                <a:endParaRPr lang="en-GB" sz="1600" b="1"/>
              </a:p>
            </p:txBody>
          </p:sp>
          <p:sp>
            <p:nvSpPr>
              <p:cNvPr id="78" name="Text Box 145">
                <a:extLst>
                  <a:ext uri="{FF2B5EF4-FFF2-40B4-BE49-F238E27FC236}">
                    <a16:creationId xmlns:a16="http://schemas.microsoft.com/office/drawing/2014/main" id="{2D00899F-8C9F-42D2-A9F9-E08D7C1319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2208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chemeClr val="hlink"/>
                    </a:solidFill>
                  </a:rPr>
                  <a:t>(A &gt; B)</a:t>
                </a:r>
                <a:endParaRPr lang="en-GB" sz="1600" b="1">
                  <a:solidFill>
                    <a:schemeClr val="hlink"/>
                  </a:solidFill>
                </a:endParaRPr>
              </a:p>
            </p:txBody>
          </p:sp>
          <p:sp>
            <p:nvSpPr>
              <p:cNvPr id="79" name="Text Box 146">
                <a:extLst>
                  <a:ext uri="{FF2B5EF4-FFF2-40B4-BE49-F238E27FC236}">
                    <a16:creationId xmlns:a16="http://schemas.microsoft.com/office/drawing/2014/main" id="{56F0897E-A195-4955-863E-F09AC00532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2352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6600"/>
                    </a:solidFill>
                  </a:rPr>
                  <a:t>(A = B)</a:t>
                </a:r>
                <a:endParaRPr lang="en-GB" sz="1600" b="1">
                  <a:solidFill>
                    <a:srgbClr val="006600"/>
                  </a:solidFill>
                </a:endParaRPr>
              </a:p>
            </p:txBody>
          </p:sp>
          <p:sp>
            <p:nvSpPr>
              <p:cNvPr id="80" name="Text Box 147">
                <a:extLst>
                  <a:ext uri="{FF2B5EF4-FFF2-40B4-BE49-F238E27FC236}">
                    <a16:creationId xmlns:a16="http://schemas.microsoft.com/office/drawing/2014/main" id="{AD09B434-6EEC-45A3-801A-49D6C53E10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064"/>
                <a:ext cx="274" cy="6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3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2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1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0</a:t>
                </a:r>
              </a:p>
            </p:txBody>
          </p:sp>
        </p:grpSp>
        <p:grpSp>
          <p:nvGrpSpPr>
            <p:cNvPr id="57" name="Group 191">
              <a:extLst>
                <a:ext uri="{FF2B5EF4-FFF2-40B4-BE49-F238E27FC236}">
                  <a16:creationId xmlns:a16="http://schemas.microsoft.com/office/drawing/2014/main" id="{3D07EAA0-52DC-416B-B1CE-976F64D2E3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784"/>
              <a:ext cx="912" cy="1296"/>
              <a:chOff x="1536" y="2784"/>
              <a:chExt cx="912" cy="1296"/>
            </a:xfrm>
          </p:grpSpPr>
          <p:grpSp>
            <p:nvGrpSpPr>
              <p:cNvPr id="58" name="Group 134">
                <a:extLst>
                  <a:ext uri="{FF2B5EF4-FFF2-40B4-BE49-F238E27FC236}">
                    <a16:creationId xmlns:a16="http://schemas.microsoft.com/office/drawing/2014/main" id="{3F8DB890-3475-41C5-8CE8-759394F716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6" y="2784"/>
                <a:ext cx="912" cy="1296"/>
                <a:chOff x="1536" y="2784"/>
                <a:chExt cx="912" cy="1296"/>
              </a:xfrm>
            </p:grpSpPr>
            <p:sp>
              <p:nvSpPr>
                <p:cNvPr id="66" name="Rectangle 106">
                  <a:extLst>
                    <a:ext uri="{FF2B5EF4-FFF2-40B4-BE49-F238E27FC236}">
                      <a16:creationId xmlns:a16="http://schemas.microsoft.com/office/drawing/2014/main" id="{078A1785-C5B3-4C08-9292-3A61DD698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36" y="2784"/>
                  <a:ext cx="816" cy="1296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Text Box 107">
                  <a:extLst>
                    <a:ext uri="{FF2B5EF4-FFF2-40B4-BE49-F238E27FC236}">
                      <a16:creationId xmlns:a16="http://schemas.microsoft.com/office/drawing/2014/main" id="{0E9D5DF4-2E4C-43DB-B2CE-8966470032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2784"/>
                  <a:ext cx="274" cy="6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3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2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1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0</a:t>
                  </a:r>
                </a:p>
              </p:txBody>
            </p:sp>
            <p:sp>
              <p:nvSpPr>
                <p:cNvPr id="68" name="Text Box 108">
                  <a:extLst>
                    <a:ext uri="{FF2B5EF4-FFF2-40B4-BE49-F238E27FC236}">
                      <a16:creationId xmlns:a16="http://schemas.microsoft.com/office/drawing/2014/main" id="{176DDFB4-7C63-47B2-8C43-DF2B73E014D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28" y="2880"/>
                  <a:ext cx="624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600" b="1"/>
                    <a:t>4-bit Comp</a:t>
                  </a:r>
                </a:p>
              </p:txBody>
            </p:sp>
            <p:sp>
              <p:nvSpPr>
                <p:cNvPr id="69" name="Text Box 109">
                  <a:extLst>
                    <a:ext uri="{FF2B5EF4-FFF2-40B4-BE49-F238E27FC236}">
                      <a16:creationId xmlns:a16="http://schemas.microsoft.com/office/drawing/2014/main" id="{1D030040-EDF8-4882-81DE-F2D708F96BB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3456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rgbClr val="0000FF"/>
                      </a:solidFill>
                    </a:rPr>
                    <a:t>(A &lt; B)</a:t>
                  </a:r>
                  <a:endParaRPr lang="en-GB" sz="1600" b="1"/>
                </a:p>
              </p:txBody>
            </p:sp>
            <p:sp>
              <p:nvSpPr>
                <p:cNvPr id="70" name="Text Box 110">
                  <a:extLst>
                    <a:ext uri="{FF2B5EF4-FFF2-40B4-BE49-F238E27FC236}">
                      <a16:creationId xmlns:a16="http://schemas.microsoft.com/office/drawing/2014/main" id="{025E27AB-ACD2-43C8-B836-0E1F1B4D14F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3600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chemeClr val="hlink"/>
                      </a:solidFill>
                    </a:rPr>
                    <a:t>(A &gt; B)</a:t>
                  </a:r>
                  <a:endParaRPr lang="en-GB" sz="1600" b="1">
                    <a:solidFill>
                      <a:schemeClr val="hlink"/>
                    </a:solidFill>
                  </a:endParaRPr>
                </a:p>
              </p:txBody>
            </p:sp>
            <p:sp>
              <p:nvSpPr>
                <p:cNvPr id="71" name="Text Box 111">
                  <a:extLst>
                    <a:ext uri="{FF2B5EF4-FFF2-40B4-BE49-F238E27FC236}">
                      <a16:creationId xmlns:a16="http://schemas.microsoft.com/office/drawing/2014/main" id="{2AF70D05-3146-473F-8827-27797D7D5E1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3744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rgbClr val="006600"/>
                      </a:solidFill>
                    </a:rPr>
                    <a:t>(A = B)</a:t>
                  </a:r>
                  <a:endParaRPr lang="en-GB" sz="1600" b="1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72" name="Text Box 112">
                  <a:extLst>
                    <a:ext uri="{FF2B5EF4-FFF2-40B4-BE49-F238E27FC236}">
                      <a16:creationId xmlns:a16="http://schemas.microsoft.com/office/drawing/2014/main" id="{CC7B13BC-E288-43C2-AF2A-4A26BC30B62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3456"/>
                  <a:ext cx="274" cy="6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3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2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1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0</a:t>
                  </a:r>
                </a:p>
              </p:txBody>
            </p:sp>
          </p:grpSp>
          <p:sp>
            <p:nvSpPr>
              <p:cNvPr id="59" name="Rectangle 162">
                <a:extLst>
                  <a:ext uri="{FF2B5EF4-FFF2-40B4-BE49-F238E27FC236}">
                    <a16:creationId xmlns:a16="http://schemas.microsoft.com/office/drawing/2014/main" id="{6905D22B-A37C-4196-8947-015BAF0B44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816" cy="1296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163">
                <a:extLst>
                  <a:ext uri="{FF2B5EF4-FFF2-40B4-BE49-F238E27FC236}">
                    <a16:creationId xmlns:a16="http://schemas.microsoft.com/office/drawing/2014/main" id="{18D18B65-FA4B-473A-934A-C1C703AFF1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784"/>
                <a:ext cx="274" cy="6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3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2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1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0</a:t>
                </a:r>
              </a:p>
            </p:txBody>
          </p:sp>
          <p:sp>
            <p:nvSpPr>
              <p:cNvPr id="61" name="Text Box 164">
                <a:extLst>
                  <a:ext uri="{FF2B5EF4-FFF2-40B4-BE49-F238E27FC236}">
                    <a16:creationId xmlns:a16="http://schemas.microsoft.com/office/drawing/2014/main" id="{14DA34E5-0F19-42B9-8DC9-914BED3061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880"/>
                <a:ext cx="62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/>
                  <a:t>4-bit Comp</a:t>
                </a:r>
              </a:p>
            </p:txBody>
          </p:sp>
          <p:sp>
            <p:nvSpPr>
              <p:cNvPr id="62" name="Text Box 165">
                <a:extLst>
                  <a:ext uri="{FF2B5EF4-FFF2-40B4-BE49-F238E27FC236}">
                    <a16:creationId xmlns:a16="http://schemas.microsoft.com/office/drawing/2014/main" id="{D9508F5E-6E37-4399-A5AA-0199318864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3456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00FF"/>
                    </a:solidFill>
                  </a:rPr>
                  <a:t>(A &lt; B)</a:t>
                </a:r>
                <a:endParaRPr lang="en-GB" sz="1600" b="1"/>
              </a:p>
            </p:txBody>
          </p:sp>
          <p:sp>
            <p:nvSpPr>
              <p:cNvPr id="63" name="Text Box 166">
                <a:extLst>
                  <a:ext uri="{FF2B5EF4-FFF2-40B4-BE49-F238E27FC236}">
                    <a16:creationId xmlns:a16="http://schemas.microsoft.com/office/drawing/2014/main" id="{B315ACE8-FA03-4778-BD7F-44DD547003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3600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chemeClr val="hlink"/>
                    </a:solidFill>
                  </a:rPr>
                  <a:t>(A &gt; B)</a:t>
                </a:r>
                <a:endParaRPr lang="en-GB" sz="1600" b="1">
                  <a:solidFill>
                    <a:schemeClr val="hlink"/>
                  </a:solidFill>
                </a:endParaRPr>
              </a:p>
            </p:txBody>
          </p:sp>
          <p:sp>
            <p:nvSpPr>
              <p:cNvPr id="64" name="Text Box 167">
                <a:extLst>
                  <a:ext uri="{FF2B5EF4-FFF2-40B4-BE49-F238E27FC236}">
                    <a16:creationId xmlns:a16="http://schemas.microsoft.com/office/drawing/2014/main" id="{66C6B835-48E2-4592-8B04-1883D7FD07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3744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6600"/>
                    </a:solidFill>
                  </a:rPr>
                  <a:t>(A = B)</a:t>
                </a:r>
                <a:endParaRPr lang="en-GB" sz="1600" b="1">
                  <a:solidFill>
                    <a:srgbClr val="006600"/>
                  </a:solidFill>
                </a:endParaRPr>
              </a:p>
            </p:txBody>
          </p:sp>
          <p:sp>
            <p:nvSpPr>
              <p:cNvPr id="65" name="Text Box 168">
                <a:extLst>
                  <a:ext uri="{FF2B5EF4-FFF2-40B4-BE49-F238E27FC236}">
                    <a16:creationId xmlns:a16="http://schemas.microsoft.com/office/drawing/2014/main" id="{9735F44C-7526-4214-B299-04388041A8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3456"/>
                <a:ext cx="274" cy="6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3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2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1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0</a:t>
                </a:r>
              </a:p>
            </p:txBody>
          </p:sp>
        </p:grpSp>
      </p:grpSp>
      <p:grpSp>
        <p:nvGrpSpPr>
          <p:cNvPr id="88" name="Group 194">
            <a:extLst>
              <a:ext uri="{FF2B5EF4-FFF2-40B4-BE49-F238E27FC236}">
                <a16:creationId xmlns:a16="http://schemas.microsoft.com/office/drawing/2014/main" id="{26C5EA41-E9AF-4DFD-A568-DED22479F592}"/>
              </a:ext>
            </a:extLst>
          </p:cNvPr>
          <p:cNvGrpSpPr>
            <a:grpSpLocks/>
          </p:cNvGrpSpPr>
          <p:nvPr/>
        </p:nvGrpSpPr>
        <p:grpSpPr bwMode="auto">
          <a:xfrm>
            <a:off x="2743201" y="2209800"/>
            <a:ext cx="5159375" cy="4230688"/>
            <a:chOff x="768" y="1392"/>
            <a:chExt cx="3250" cy="2665"/>
          </a:xfrm>
        </p:grpSpPr>
        <p:sp>
          <p:nvSpPr>
            <p:cNvPr id="89" name="Line 143">
              <a:extLst>
                <a:ext uri="{FF2B5EF4-FFF2-40B4-BE49-F238E27FC236}">
                  <a16:creationId xmlns:a16="http://schemas.microsoft.com/office/drawing/2014/main" id="{EDA956D1-895D-4652-815B-2DCE147D75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2304"/>
              <a:ext cx="62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" name="Group 148">
              <a:extLst>
                <a:ext uri="{FF2B5EF4-FFF2-40B4-BE49-F238E27FC236}">
                  <a16:creationId xmlns:a16="http://schemas.microsoft.com/office/drawing/2014/main" id="{B9A349F1-26F4-4791-BD88-57DA65B865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1488"/>
              <a:ext cx="576" cy="1104"/>
              <a:chOff x="1728" y="1680"/>
              <a:chExt cx="192" cy="1104"/>
            </a:xfrm>
          </p:grpSpPr>
          <p:sp>
            <p:nvSpPr>
              <p:cNvPr id="115" name="Line 149">
                <a:extLst>
                  <a:ext uri="{FF2B5EF4-FFF2-40B4-BE49-F238E27FC236}">
                    <a16:creationId xmlns:a16="http://schemas.microsoft.com/office/drawing/2014/main" id="{A8211A44-F960-45C7-AFC5-8ED3BFA2F0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168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Line 150">
                <a:extLst>
                  <a:ext uri="{FF2B5EF4-FFF2-40B4-BE49-F238E27FC236}">
                    <a16:creationId xmlns:a16="http://schemas.microsoft.com/office/drawing/2014/main" id="{C16E4038-2C95-47F9-A7AC-0890B3735F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1824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Line 151">
                <a:extLst>
                  <a:ext uri="{FF2B5EF4-FFF2-40B4-BE49-F238E27FC236}">
                    <a16:creationId xmlns:a16="http://schemas.microsoft.com/office/drawing/2014/main" id="{8B741013-0B4E-4303-BDB5-7BBE4EFB97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1968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Line 152">
                <a:extLst>
                  <a:ext uri="{FF2B5EF4-FFF2-40B4-BE49-F238E27FC236}">
                    <a16:creationId xmlns:a16="http://schemas.microsoft.com/office/drawing/2014/main" id="{FAB3066C-2FD4-4BB9-9580-C7786D4AB2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35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Line 153">
                <a:extLst>
                  <a:ext uri="{FF2B5EF4-FFF2-40B4-BE49-F238E27FC236}">
                    <a16:creationId xmlns:a16="http://schemas.microsoft.com/office/drawing/2014/main" id="{B25E3C67-572D-457D-92C0-EBC4A34916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49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Line 154">
                <a:extLst>
                  <a:ext uri="{FF2B5EF4-FFF2-40B4-BE49-F238E27FC236}">
                    <a16:creationId xmlns:a16="http://schemas.microsoft.com/office/drawing/2014/main" id="{33B95EB0-557E-42BB-8846-B758D2DD13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64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Line 155">
                <a:extLst>
                  <a:ext uri="{FF2B5EF4-FFF2-40B4-BE49-F238E27FC236}">
                    <a16:creationId xmlns:a16="http://schemas.microsoft.com/office/drawing/2014/main" id="{A95A9F63-EBA5-44AA-BC52-7A2DDB26A1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11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156">
                <a:extLst>
                  <a:ext uri="{FF2B5EF4-FFF2-40B4-BE49-F238E27FC236}">
                    <a16:creationId xmlns:a16="http://schemas.microsoft.com/office/drawing/2014/main" id="{6A91EF5E-0A8A-4A76-9D25-8DF70E8EE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784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" name="Text Box 158">
              <a:extLst>
                <a:ext uri="{FF2B5EF4-FFF2-40B4-BE49-F238E27FC236}">
                  <a16:creationId xmlns:a16="http://schemas.microsoft.com/office/drawing/2014/main" id="{7568D042-4CAA-4970-8E78-D13D6659DD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392"/>
              <a:ext cx="27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A</a:t>
              </a:r>
            </a:p>
            <a:p>
              <a:pPr eaLnBrk="0" hangingPunct="0"/>
              <a:r>
                <a:rPr lang="en-GB" sz="1400" b="1"/>
                <a:t>B</a:t>
              </a:r>
            </a:p>
            <a:p>
              <a:pPr eaLnBrk="0" hangingPunct="0"/>
              <a:r>
                <a:rPr lang="en-GB" sz="1400" b="1"/>
                <a:t>C</a:t>
              </a:r>
            </a:p>
            <a:p>
              <a:pPr eaLnBrk="0" hangingPunct="0"/>
              <a:r>
                <a:rPr lang="en-GB" sz="1400" b="1"/>
                <a:t>D</a:t>
              </a:r>
              <a:endParaRPr lang="en-GB" sz="1400" b="1" baseline="-25000"/>
            </a:p>
          </p:txBody>
        </p:sp>
        <p:sp>
          <p:nvSpPr>
            <p:cNvPr id="92" name="Text Box 159">
              <a:extLst>
                <a:ext uri="{FF2B5EF4-FFF2-40B4-BE49-F238E27FC236}">
                  <a16:creationId xmlns:a16="http://schemas.microsoft.com/office/drawing/2014/main" id="{C3311F5C-9A80-4C56-9C5A-6ADC054C27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064"/>
              <a:ext cx="27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  <a:endParaRPr lang="en-GB" sz="1400" b="1" baseline="-25000"/>
            </a:p>
          </p:txBody>
        </p:sp>
        <p:sp>
          <p:nvSpPr>
            <p:cNvPr id="93" name="Line 160">
              <a:extLst>
                <a:ext uri="{FF2B5EF4-FFF2-40B4-BE49-F238E27FC236}">
                  <a16:creationId xmlns:a16="http://schemas.microsoft.com/office/drawing/2014/main" id="{BDB69C0C-C401-48F6-9EE1-21EB0D26BF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3552"/>
              <a:ext cx="62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169">
              <a:extLst>
                <a:ext uri="{FF2B5EF4-FFF2-40B4-BE49-F238E27FC236}">
                  <a16:creationId xmlns:a16="http://schemas.microsoft.com/office/drawing/2014/main" id="{324ACBAD-0B64-4CA2-BB61-C137CB3DD3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2880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170">
              <a:extLst>
                <a:ext uri="{FF2B5EF4-FFF2-40B4-BE49-F238E27FC236}">
                  <a16:creationId xmlns:a16="http://schemas.microsoft.com/office/drawing/2014/main" id="{1098ECB3-4151-4847-8924-EE59C4C4F7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302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171">
              <a:extLst>
                <a:ext uri="{FF2B5EF4-FFF2-40B4-BE49-F238E27FC236}">
                  <a16:creationId xmlns:a16="http://schemas.microsoft.com/office/drawing/2014/main" id="{786EE3F8-2BDE-469B-B43B-19C8762A94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3168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172">
              <a:extLst>
                <a:ext uri="{FF2B5EF4-FFF2-40B4-BE49-F238E27FC236}">
                  <a16:creationId xmlns:a16="http://schemas.microsoft.com/office/drawing/2014/main" id="{DB34DB0C-5FCE-42F8-A184-00DC6AF7E1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4" y="3312"/>
              <a:ext cx="43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8" name="Group 173">
              <a:extLst>
                <a:ext uri="{FF2B5EF4-FFF2-40B4-BE49-F238E27FC236}">
                  <a16:creationId xmlns:a16="http://schemas.microsoft.com/office/drawing/2014/main" id="{5E68A12F-F1E3-4ACF-A4F8-CE9DD00CE4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3552"/>
              <a:ext cx="528" cy="432"/>
              <a:chOff x="1248" y="3552"/>
              <a:chExt cx="192" cy="432"/>
            </a:xfrm>
          </p:grpSpPr>
          <p:sp>
            <p:nvSpPr>
              <p:cNvPr id="111" name="Line 174">
                <a:extLst>
                  <a:ext uri="{FF2B5EF4-FFF2-40B4-BE49-F238E27FC236}">
                    <a16:creationId xmlns:a16="http://schemas.microsoft.com/office/drawing/2014/main" id="{B418F379-2F3F-4C2E-A001-7D59585A83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8" y="355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Line 175">
                <a:extLst>
                  <a:ext uri="{FF2B5EF4-FFF2-40B4-BE49-F238E27FC236}">
                    <a16:creationId xmlns:a16="http://schemas.microsoft.com/office/drawing/2014/main" id="{D92FA97E-FEEF-4699-AE3D-DD2731C772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8" y="369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Line 176">
                <a:extLst>
                  <a:ext uri="{FF2B5EF4-FFF2-40B4-BE49-F238E27FC236}">
                    <a16:creationId xmlns:a16="http://schemas.microsoft.com/office/drawing/2014/main" id="{7F2BC4A1-D6CE-46E3-B66E-65D3FEE55F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8" y="384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Line 177">
                <a:extLst>
                  <a:ext uri="{FF2B5EF4-FFF2-40B4-BE49-F238E27FC236}">
                    <a16:creationId xmlns:a16="http://schemas.microsoft.com/office/drawing/2014/main" id="{A854E3F1-9608-4B40-A5F4-3F074859EC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8" y="3984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9" name="Line 178">
              <a:extLst>
                <a:ext uri="{FF2B5EF4-FFF2-40B4-BE49-F238E27FC236}">
                  <a16:creationId xmlns:a16="http://schemas.microsoft.com/office/drawing/2014/main" id="{6B660D3C-6D6E-4A49-9BFE-571944995D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88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179">
              <a:extLst>
                <a:ext uri="{FF2B5EF4-FFF2-40B4-BE49-F238E27FC236}">
                  <a16:creationId xmlns:a16="http://schemas.microsoft.com/office/drawing/2014/main" id="{9EB0CE95-E0EF-4109-B12A-B93D2ACBC6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632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180">
              <a:extLst>
                <a:ext uri="{FF2B5EF4-FFF2-40B4-BE49-F238E27FC236}">
                  <a16:creationId xmlns:a16="http://schemas.microsoft.com/office/drawing/2014/main" id="{2053E674-60A3-47DA-8EC9-502F3061A0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1776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Line 181">
              <a:extLst>
                <a:ext uri="{FF2B5EF4-FFF2-40B4-BE49-F238E27FC236}">
                  <a16:creationId xmlns:a16="http://schemas.microsoft.com/office/drawing/2014/main" id="{94CB76D0-17E0-4574-9B38-875C34D5F5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920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 Box 182">
              <a:extLst>
                <a:ext uri="{FF2B5EF4-FFF2-40B4-BE49-F238E27FC236}">
                  <a16:creationId xmlns:a16="http://schemas.microsoft.com/office/drawing/2014/main" id="{A347B896-B0F1-4E04-A1FE-DF69F6ED3D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456"/>
              <a:ext cx="27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  <a:endParaRPr lang="en-GB" sz="1400" b="1" baseline="-25000"/>
            </a:p>
          </p:txBody>
        </p:sp>
        <p:sp>
          <p:nvSpPr>
            <p:cNvPr id="104" name="Line 183">
              <a:extLst>
                <a:ext uri="{FF2B5EF4-FFF2-40B4-BE49-F238E27FC236}">
                  <a16:creationId xmlns:a16="http://schemas.microsoft.com/office/drawing/2014/main" id="{75B34339-7D3E-4AA0-BDFB-782AD691BE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0" y="2928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184">
              <a:extLst>
                <a:ext uri="{FF2B5EF4-FFF2-40B4-BE49-F238E27FC236}">
                  <a16:creationId xmlns:a16="http://schemas.microsoft.com/office/drawing/2014/main" id="{DA4ADDE1-D52F-4408-8E68-5CA67AD1A2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0" y="3072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185">
              <a:extLst>
                <a:ext uri="{FF2B5EF4-FFF2-40B4-BE49-F238E27FC236}">
                  <a16:creationId xmlns:a16="http://schemas.microsoft.com/office/drawing/2014/main" id="{DD572957-25B5-45BB-97A6-3C53F9CBFE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5" y="3004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Text Box 186">
              <a:extLst>
                <a:ext uri="{FF2B5EF4-FFF2-40B4-BE49-F238E27FC236}">
                  <a16:creationId xmlns:a16="http://schemas.microsoft.com/office/drawing/2014/main" id="{6D3CD6C4-3977-4E92-838D-55EE3DAF06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8" y="2906"/>
              <a:ext cx="240" cy="19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/>
                <a:t>F</a:t>
              </a:r>
              <a:endParaRPr lang="en-GB" sz="1600" dirty="0"/>
            </a:p>
          </p:txBody>
        </p:sp>
        <p:sp>
          <p:nvSpPr>
            <p:cNvPr id="108" name="Line 187">
              <a:extLst>
                <a:ext uri="{FF2B5EF4-FFF2-40B4-BE49-F238E27FC236}">
                  <a16:creationId xmlns:a16="http://schemas.microsoft.com/office/drawing/2014/main" id="{60F9D314-DD18-4652-B51C-F273EE3860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30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188">
              <a:extLst>
                <a:ext uri="{FF2B5EF4-FFF2-40B4-BE49-F238E27FC236}">
                  <a16:creationId xmlns:a16="http://schemas.microsoft.com/office/drawing/2014/main" id="{B7141EAC-F4F4-4B55-8D70-8DDE3D7761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307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AutoShape 189">
              <a:extLst>
                <a:ext uri="{FF2B5EF4-FFF2-40B4-BE49-F238E27FC236}">
                  <a16:creationId xmlns:a16="http://schemas.microsoft.com/office/drawing/2014/main" id="{009F49C8-0A49-4D2E-A159-7CC74EC69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7" y="2880"/>
              <a:ext cx="288" cy="240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" name="Footer Placeholder 5">
            <a:extLst>
              <a:ext uri="{FF2B5EF4-FFF2-40B4-BE49-F238E27FC236}">
                <a16:creationId xmlns:a16="http://schemas.microsoft.com/office/drawing/2014/main" id="{5084D2E8-7B8B-4C63-81B8-EB08F03A3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124" name="[Date Placeholder 3]">
            <a:extLst>
              <a:ext uri="{FF2B5EF4-FFF2-40B4-BE49-F238E27FC236}">
                <a16:creationId xmlns:a16="http://schemas.microsoft.com/office/drawing/2014/main" id="{9CC05A59-1A27-4BCC-992A-77E0251898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125" name="Slide Number Placeholder 6">
            <a:extLst>
              <a:ext uri="{FF2B5EF4-FFF2-40B4-BE49-F238E27FC236}">
                <a16:creationId xmlns:a16="http://schemas.microsoft.com/office/drawing/2014/main" id="{2107862B-780B-4AF5-9408-C2016EE1C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2781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Circuit Delays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7A701C27-71CE-449B-95BC-7F2F36DAA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5" name="[Date Placeholder 3]">
            <a:extLst>
              <a:ext uri="{FF2B5EF4-FFF2-40B4-BE49-F238E27FC236}">
                <a16:creationId xmlns:a16="http://schemas.microsoft.com/office/drawing/2014/main" id="{37AB64DE-2752-4820-B746-9FB60EDA91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9291D4B9-4A79-4230-BAB1-958391AE9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34496997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(1/5)</a:t>
            </a:r>
          </a:p>
        </p:txBody>
      </p:sp>
      <p:sp>
        <p:nvSpPr>
          <p:cNvPr id="123" name="Rectangle 3">
            <a:extLst>
              <a:ext uri="{FF2B5EF4-FFF2-40B4-BE49-F238E27FC236}">
                <a16:creationId xmlns:a16="http://schemas.microsoft.com/office/drawing/2014/main" id="{8133E2E9-77A7-4BDC-945D-B0C639AD926F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954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logic gate with delay t. If inputs are stable at times t</a:t>
            </a:r>
            <a:r>
              <a:rPr lang="en-US" baseline="-25000" dirty="0"/>
              <a:t>1</a:t>
            </a:r>
            <a:r>
              <a:rPr lang="en-US" dirty="0"/>
              <a:t>, t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t</a:t>
            </a:r>
            <a:r>
              <a:rPr lang="en-US" baseline="-25000" dirty="0" err="1"/>
              <a:t>n</a:t>
            </a:r>
            <a:r>
              <a:rPr lang="en-US" dirty="0"/>
              <a:t>, then the earliest time in which the output will be stable is: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>
                <a:solidFill>
                  <a:srgbClr val="3333FF"/>
                </a:solidFill>
              </a:rPr>
              <a:t>max( t</a:t>
            </a:r>
            <a:r>
              <a:rPr lang="en-US" baseline="-25000" dirty="0">
                <a:solidFill>
                  <a:srgbClr val="3333FF"/>
                </a:solidFill>
              </a:rPr>
              <a:t>1</a:t>
            </a:r>
            <a:r>
              <a:rPr lang="en-US" dirty="0">
                <a:solidFill>
                  <a:srgbClr val="3333FF"/>
                </a:solidFill>
              </a:rPr>
              <a:t>, t</a:t>
            </a:r>
            <a:r>
              <a:rPr lang="en-US" baseline="-25000" dirty="0">
                <a:solidFill>
                  <a:srgbClr val="3333FF"/>
                </a:solidFill>
              </a:rPr>
              <a:t>2</a:t>
            </a:r>
            <a:r>
              <a:rPr lang="en-US" dirty="0">
                <a:solidFill>
                  <a:srgbClr val="3333FF"/>
                </a:solidFill>
              </a:rPr>
              <a:t>, …, </a:t>
            </a:r>
            <a:r>
              <a:rPr lang="en-US" dirty="0" err="1">
                <a:solidFill>
                  <a:srgbClr val="3333FF"/>
                </a:solidFill>
              </a:rPr>
              <a:t>t</a:t>
            </a:r>
            <a:r>
              <a:rPr lang="en-US" baseline="-25000" dirty="0" err="1">
                <a:solidFill>
                  <a:srgbClr val="3333FF"/>
                </a:solidFill>
              </a:rPr>
              <a:t>n</a:t>
            </a:r>
            <a:r>
              <a:rPr lang="en-US" dirty="0">
                <a:solidFill>
                  <a:srgbClr val="3333FF"/>
                </a:solidFill>
              </a:rPr>
              <a:t> ) + t</a:t>
            </a:r>
          </a:p>
        </p:txBody>
      </p:sp>
      <p:grpSp>
        <p:nvGrpSpPr>
          <p:cNvPr id="124" name="Group 19">
            <a:extLst>
              <a:ext uri="{FF2B5EF4-FFF2-40B4-BE49-F238E27FC236}">
                <a16:creationId xmlns:a16="http://schemas.microsoft.com/office/drawing/2014/main" id="{20163698-970E-4FBD-917F-C368E4D9BC25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048001"/>
            <a:ext cx="6400800" cy="1387475"/>
            <a:chOff x="864" y="1920"/>
            <a:chExt cx="4032" cy="874"/>
          </a:xfrm>
        </p:grpSpPr>
        <p:grpSp>
          <p:nvGrpSpPr>
            <p:cNvPr id="125" name="Group 18">
              <a:extLst>
                <a:ext uri="{FF2B5EF4-FFF2-40B4-BE49-F238E27FC236}">
                  <a16:creationId xmlns:a16="http://schemas.microsoft.com/office/drawing/2014/main" id="{64264F04-8DBA-4773-9781-D5EB1BCDB6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4" y="1920"/>
              <a:ext cx="2352" cy="874"/>
              <a:chOff x="1152" y="1920"/>
              <a:chExt cx="2352" cy="874"/>
            </a:xfrm>
          </p:grpSpPr>
          <p:sp>
            <p:nvSpPr>
              <p:cNvPr id="127" name="Text Box 10">
                <a:extLst>
                  <a:ext uri="{FF2B5EF4-FFF2-40B4-BE49-F238E27FC236}">
                    <a16:creationId xmlns:a16="http://schemas.microsoft.com/office/drawing/2014/main" id="{EB4BB1DA-7201-44A8-B6DC-902810ADE2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1920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t</a:t>
                </a:r>
                <a:r>
                  <a:rPr lang="en-GB" sz="2000" b="1" baseline="-25000">
                    <a:latin typeface="Times New Roman" pitchFamily="18" charset="0"/>
                  </a:rPr>
                  <a:t>1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28" name="Rectangle 5">
                <a:extLst>
                  <a:ext uri="{FF2B5EF4-FFF2-40B4-BE49-F238E27FC236}">
                    <a16:creationId xmlns:a16="http://schemas.microsoft.com/office/drawing/2014/main" id="{069B3391-E337-4DE0-9BC8-446093948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016"/>
                <a:ext cx="960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Text Box 6">
                <a:extLst>
                  <a:ext uri="{FF2B5EF4-FFF2-40B4-BE49-F238E27FC236}">
                    <a16:creationId xmlns:a16="http://schemas.microsoft.com/office/drawing/2014/main" id="{A736CC3A-4F99-4AF8-BC6D-84CA2285C3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2160"/>
                <a:ext cx="57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Logic</a:t>
                </a:r>
              </a:p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Gate</a:t>
                </a:r>
              </a:p>
            </p:txBody>
          </p:sp>
          <p:sp>
            <p:nvSpPr>
              <p:cNvPr id="130" name="Line 7">
                <a:extLst>
                  <a:ext uri="{FF2B5EF4-FFF2-40B4-BE49-F238E27FC236}">
                    <a16:creationId xmlns:a16="http://schemas.microsoft.com/office/drawing/2014/main" id="{6C07446F-FAB0-4584-84B8-243F9EBF23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2112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Line 8">
                <a:extLst>
                  <a:ext uri="{FF2B5EF4-FFF2-40B4-BE49-F238E27FC236}">
                    <a16:creationId xmlns:a16="http://schemas.microsoft.com/office/drawing/2014/main" id="{2F20F1A8-8990-4445-8B47-D2D364D707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2304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Line 9">
                <a:extLst>
                  <a:ext uri="{FF2B5EF4-FFF2-40B4-BE49-F238E27FC236}">
                    <a16:creationId xmlns:a16="http://schemas.microsoft.com/office/drawing/2014/main" id="{447F17B0-4E3B-4C88-96EF-E5D7B99E5D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2688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Text Box 11">
                <a:extLst>
                  <a:ext uri="{FF2B5EF4-FFF2-40B4-BE49-F238E27FC236}">
                    <a16:creationId xmlns:a16="http://schemas.microsoft.com/office/drawing/2014/main" id="{B2B5BCB7-69EB-4033-8398-86940F4EC7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112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t</a:t>
                </a:r>
                <a:r>
                  <a:rPr lang="en-GB" sz="2000" b="1" baseline="-25000">
                    <a:latin typeface="Times New Roman" pitchFamily="18" charset="0"/>
                  </a:rPr>
                  <a:t>2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34" name="Text Box 12">
                <a:extLst>
                  <a:ext uri="{FF2B5EF4-FFF2-40B4-BE49-F238E27FC236}">
                    <a16:creationId xmlns:a16="http://schemas.microsoft.com/office/drawing/2014/main" id="{5D53D9F1-E170-4281-AD65-88257240F6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544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t</a:t>
                </a:r>
                <a:r>
                  <a:rPr lang="en-GB" sz="2000" b="1" baseline="-25000">
                    <a:latin typeface="Times New Roman" pitchFamily="18" charset="0"/>
                  </a:rPr>
                  <a:t>n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35" name="Text Box 13">
                <a:extLst>
                  <a:ext uri="{FF2B5EF4-FFF2-40B4-BE49-F238E27FC236}">
                    <a16:creationId xmlns:a16="http://schemas.microsoft.com/office/drawing/2014/main" id="{C5AB1851-B206-40A0-87B6-9D4E628266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0" y="2352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: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36" name="Text Box 14">
                <a:extLst>
                  <a:ext uri="{FF2B5EF4-FFF2-40B4-BE49-F238E27FC236}">
                    <a16:creationId xmlns:a16="http://schemas.microsoft.com/office/drawing/2014/main" id="{3A206F9F-006B-46EA-8266-CA17697080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2352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: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37" name="Line 15">
                <a:extLst>
                  <a:ext uri="{FF2B5EF4-FFF2-40B4-BE49-F238E27FC236}">
                    <a16:creationId xmlns:a16="http://schemas.microsoft.com/office/drawing/2014/main" id="{126B8906-FA92-4828-B916-F9D800A1B8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8" y="2448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6" name="Text Box 16">
              <a:extLst>
                <a:ext uri="{FF2B5EF4-FFF2-40B4-BE49-F238E27FC236}">
                  <a16:creationId xmlns:a16="http://schemas.microsoft.com/office/drawing/2014/main" id="{1AB553DC-205F-47E6-AB7E-75A7584EBF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304"/>
              <a:ext cx="1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>
                  <a:latin typeface="Times New Roman" pitchFamily="18" charset="0"/>
                </a:rPr>
                <a:t>max (t</a:t>
              </a:r>
              <a:r>
                <a:rPr lang="en-GB" sz="2000" b="1" baseline="-25000">
                  <a:latin typeface="Times New Roman" pitchFamily="18" charset="0"/>
                </a:rPr>
                <a:t>1</a:t>
              </a:r>
              <a:r>
                <a:rPr lang="en-GB" sz="2000" b="1">
                  <a:latin typeface="Times New Roman" pitchFamily="18" charset="0"/>
                </a:rPr>
                <a:t>, t</a:t>
              </a:r>
              <a:r>
                <a:rPr lang="en-GB" sz="2000" b="1" baseline="-25000">
                  <a:latin typeface="Times New Roman" pitchFamily="18" charset="0"/>
                </a:rPr>
                <a:t>2</a:t>
              </a:r>
              <a:r>
                <a:rPr lang="en-GB" sz="2000" b="1">
                  <a:latin typeface="Times New Roman" pitchFamily="18" charset="0"/>
                </a:rPr>
                <a:t>, ..., t</a:t>
              </a:r>
              <a:r>
                <a:rPr lang="en-GB" sz="2000" b="1" baseline="-25000">
                  <a:latin typeface="Times New Roman" pitchFamily="18" charset="0"/>
                </a:rPr>
                <a:t>n</a:t>
              </a:r>
              <a:r>
                <a:rPr lang="en-GB" sz="2000" b="1">
                  <a:latin typeface="Times New Roman" pitchFamily="18" charset="0"/>
                </a:rPr>
                <a:t> ) + t</a:t>
              </a:r>
              <a:endParaRPr lang="en-GB" sz="2000" b="1" baseline="-25000">
                <a:latin typeface="Times New Roman" pitchFamily="18" charset="0"/>
              </a:endParaRPr>
            </a:p>
          </p:txBody>
        </p:sp>
      </p:grpSp>
      <p:sp>
        <p:nvSpPr>
          <p:cNvPr id="138" name="Rectangle 20">
            <a:extLst>
              <a:ext uri="{FF2B5EF4-FFF2-40B4-BE49-F238E27FC236}">
                <a16:creationId xmlns:a16="http://schemas.microsoft.com/office/drawing/2014/main" id="{015E3006-CB7B-4B41-8ED0-93F98D8B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768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To calculate the delays of all outputs of a combinational circuit, repeat above rule for all gates.</a:t>
            </a:r>
          </a:p>
        </p:txBody>
      </p:sp>
      <p:sp>
        <p:nvSpPr>
          <p:cNvPr id="22" name="Footer Placeholder 5">
            <a:extLst>
              <a:ext uri="{FF2B5EF4-FFF2-40B4-BE49-F238E27FC236}">
                <a16:creationId xmlns:a16="http://schemas.microsoft.com/office/drawing/2014/main" id="{318CD4C8-9B2A-46ED-875B-4DBDBFC0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23" name="[Date Placeholder 3]">
            <a:extLst>
              <a:ext uri="{FF2B5EF4-FFF2-40B4-BE49-F238E27FC236}">
                <a16:creationId xmlns:a16="http://schemas.microsoft.com/office/drawing/2014/main" id="{CA718C9A-4011-4CEF-9486-BE191EF5B1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CC1DC9B6-CBEE-4B11-A586-B3B65A59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913063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(2/5)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24408E3E-0056-4677-A5BC-056BF16808FB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954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As a simple example, consider the full adder circuit where all inputs are available at time 0. Assume each gate has delay t.</a:t>
            </a:r>
          </a:p>
        </p:txBody>
      </p:sp>
      <p:sp>
        <p:nvSpPr>
          <p:cNvPr id="23" name="Rectangle 18">
            <a:extLst>
              <a:ext uri="{FF2B5EF4-FFF2-40B4-BE49-F238E27FC236}">
                <a16:creationId xmlns:a16="http://schemas.microsoft.com/office/drawing/2014/main" id="{DE627FFD-BA5A-413A-AC5E-1D3C46CC5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02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Outputs </a:t>
            </a:r>
            <a:r>
              <a:rPr lang="en-US" sz="2400" b="1" dirty="0"/>
              <a:t>S</a:t>
            </a:r>
            <a:r>
              <a:rPr lang="en-US" sz="2400" dirty="0"/>
              <a:t> and </a:t>
            </a:r>
            <a:r>
              <a:rPr lang="en-US" sz="2400" b="1" dirty="0"/>
              <a:t>C</a:t>
            </a:r>
            <a:r>
              <a:rPr lang="en-US" sz="2400" dirty="0"/>
              <a:t> experience delays of </a:t>
            </a:r>
            <a:r>
              <a:rPr lang="en-US" sz="2400" b="1" dirty="0"/>
              <a:t>2t </a:t>
            </a:r>
            <a:r>
              <a:rPr lang="en-US" sz="2400" dirty="0"/>
              <a:t>and </a:t>
            </a:r>
            <a:r>
              <a:rPr lang="en-US" sz="2400" b="1" dirty="0"/>
              <a:t>3t</a:t>
            </a:r>
            <a:r>
              <a:rPr lang="en-US" sz="2400" dirty="0"/>
              <a:t> respectively.</a:t>
            </a:r>
          </a:p>
        </p:txBody>
      </p:sp>
      <p:grpSp>
        <p:nvGrpSpPr>
          <p:cNvPr id="24" name="Group 80">
            <a:extLst>
              <a:ext uri="{FF2B5EF4-FFF2-40B4-BE49-F238E27FC236}">
                <a16:creationId xmlns:a16="http://schemas.microsoft.com/office/drawing/2014/main" id="{43ECBD55-CA91-4F51-9688-D7967CFFF536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2667001"/>
            <a:ext cx="1504950" cy="1414463"/>
            <a:chOff x="1968" y="1680"/>
            <a:chExt cx="948" cy="891"/>
          </a:xfrm>
        </p:grpSpPr>
        <p:sp>
          <p:nvSpPr>
            <p:cNvPr id="25" name="Text Box 71">
              <a:extLst>
                <a:ext uri="{FF2B5EF4-FFF2-40B4-BE49-F238E27FC236}">
                  <a16:creationId xmlns:a16="http://schemas.microsoft.com/office/drawing/2014/main" id="{D89D9402-B9D2-465F-8E50-CBDBC212AC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680"/>
              <a:ext cx="948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max(0,0)+t = t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6" name="Text Box 72">
              <a:extLst>
                <a:ext uri="{FF2B5EF4-FFF2-40B4-BE49-F238E27FC236}">
                  <a16:creationId xmlns:a16="http://schemas.microsoft.com/office/drawing/2014/main" id="{EB252729-981E-4C09-A3EE-59049DACC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352"/>
              <a:ext cx="149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t</a:t>
              </a:r>
              <a:endParaRPr lang="en-GB" sz="1600">
                <a:solidFill>
                  <a:srgbClr val="0000FF"/>
                </a:solidFill>
              </a:endParaRPr>
            </a:p>
          </p:txBody>
        </p:sp>
      </p:grpSp>
      <p:grpSp>
        <p:nvGrpSpPr>
          <p:cNvPr id="27" name="Group 82">
            <a:extLst>
              <a:ext uri="{FF2B5EF4-FFF2-40B4-BE49-F238E27FC236}">
                <a16:creationId xmlns:a16="http://schemas.microsoft.com/office/drawing/2014/main" id="{1766E649-DD05-4518-8FFE-93912E6C9B98}"/>
              </a:ext>
            </a:extLst>
          </p:cNvPr>
          <p:cNvGrpSpPr>
            <a:grpSpLocks/>
          </p:cNvGrpSpPr>
          <p:nvPr/>
        </p:nvGrpSpPr>
        <p:grpSpPr bwMode="auto">
          <a:xfrm>
            <a:off x="2895601" y="2667000"/>
            <a:ext cx="6100763" cy="2293938"/>
            <a:chOff x="864" y="1680"/>
            <a:chExt cx="3843" cy="1445"/>
          </a:xfrm>
        </p:grpSpPr>
        <p:sp>
          <p:nvSpPr>
            <p:cNvPr id="28" name="AutoShape 20">
              <a:extLst>
                <a:ext uri="{FF2B5EF4-FFF2-40B4-BE49-F238E27FC236}">
                  <a16:creationId xmlns:a16="http://schemas.microsoft.com/office/drawing/2014/main" id="{E33B6736-AEA4-4B20-BFAF-465106F206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" y="2406"/>
              <a:ext cx="426" cy="34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1">
              <a:extLst>
                <a:ext uri="{FF2B5EF4-FFF2-40B4-BE49-F238E27FC236}">
                  <a16:creationId xmlns:a16="http://schemas.microsoft.com/office/drawing/2014/main" id="{127F881B-2738-4578-9B06-36BB1A14D3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9" y="1873"/>
              <a:ext cx="54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2">
              <a:extLst>
                <a:ext uri="{FF2B5EF4-FFF2-40B4-BE49-F238E27FC236}">
                  <a16:creationId xmlns:a16="http://schemas.microsoft.com/office/drawing/2014/main" id="{3DF65BD7-88C6-4D4D-B925-3168E836E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9" y="2030"/>
              <a:ext cx="54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3">
              <a:extLst>
                <a:ext uri="{FF2B5EF4-FFF2-40B4-BE49-F238E27FC236}">
                  <a16:creationId xmlns:a16="http://schemas.microsoft.com/office/drawing/2014/main" id="{6BE2BF99-E3F8-4701-ACDF-187AC9D54F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1" y="1935"/>
              <a:ext cx="893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4">
              <a:extLst>
                <a:ext uri="{FF2B5EF4-FFF2-40B4-BE49-F238E27FC236}">
                  <a16:creationId xmlns:a16="http://schemas.microsoft.com/office/drawing/2014/main" id="{B5985F85-A5EA-41ED-8528-C3601E7948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4" y="2499"/>
              <a:ext cx="21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25">
              <a:extLst>
                <a:ext uri="{FF2B5EF4-FFF2-40B4-BE49-F238E27FC236}">
                  <a16:creationId xmlns:a16="http://schemas.microsoft.com/office/drawing/2014/main" id="{20E92720-87F9-4096-8DD7-A1E0F11A1F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14" y="1873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26">
              <a:extLst>
                <a:ext uri="{FF2B5EF4-FFF2-40B4-BE49-F238E27FC236}">
                  <a16:creationId xmlns:a16="http://schemas.microsoft.com/office/drawing/2014/main" id="{AE9E3612-EBD0-4A7D-9DC7-A9699869D6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61" y="2030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27">
              <a:extLst>
                <a:ext uri="{FF2B5EF4-FFF2-40B4-BE49-F238E27FC236}">
                  <a16:creationId xmlns:a16="http://schemas.microsoft.com/office/drawing/2014/main" id="{EC71EDD5-5B11-4308-A047-42D3346B91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1" y="2656"/>
              <a:ext cx="36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8">
              <a:extLst>
                <a:ext uri="{FF2B5EF4-FFF2-40B4-BE49-F238E27FC236}">
                  <a16:creationId xmlns:a16="http://schemas.microsoft.com/office/drawing/2014/main" id="{94776961-FA57-4E77-BC58-39F0B33B6A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6" y="2573"/>
              <a:ext cx="183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Oval 29">
              <a:extLst>
                <a:ext uri="{FF2B5EF4-FFF2-40B4-BE49-F238E27FC236}">
                  <a16:creationId xmlns:a16="http://schemas.microsoft.com/office/drawing/2014/main" id="{D4821E4A-490E-42C0-8134-92BB4EF19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008"/>
              <a:ext cx="39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Oval 30">
              <a:extLst>
                <a:ext uri="{FF2B5EF4-FFF2-40B4-BE49-F238E27FC236}">
                  <a16:creationId xmlns:a16="http://schemas.microsoft.com/office/drawing/2014/main" id="{8C2C18DE-8989-4F12-BE4F-496C35973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7" y="1845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" name="Group 31">
              <a:extLst>
                <a:ext uri="{FF2B5EF4-FFF2-40B4-BE49-F238E27FC236}">
                  <a16:creationId xmlns:a16="http://schemas.microsoft.com/office/drawing/2014/main" id="{16829525-3138-4303-A011-8CD8DDF656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1776"/>
              <a:ext cx="456" cy="345"/>
              <a:chOff x="8928" y="3168"/>
              <a:chExt cx="1080" cy="792"/>
            </a:xfrm>
          </p:grpSpPr>
          <p:sp>
            <p:nvSpPr>
              <p:cNvPr id="76" name="Freeform 32">
                <a:extLst>
                  <a:ext uri="{FF2B5EF4-FFF2-40B4-BE49-F238E27FC236}">
                    <a16:creationId xmlns:a16="http://schemas.microsoft.com/office/drawing/2014/main" id="{5977156E-86FE-4A38-81D7-C071673F4D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33">
                <a:extLst>
                  <a:ext uri="{FF2B5EF4-FFF2-40B4-BE49-F238E27FC236}">
                    <a16:creationId xmlns:a16="http://schemas.microsoft.com/office/drawing/2014/main" id="{1753FD35-A03B-4E8A-9E65-3AA869FA9A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34">
                <a:extLst>
                  <a:ext uri="{FF2B5EF4-FFF2-40B4-BE49-F238E27FC236}">
                    <a16:creationId xmlns:a16="http://schemas.microsoft.com/office/drawing/2014/main" id="{BC843F1C-C62A-4A17-A617-4D836E1C5B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35">
                <a:extLst>
                  <a:ext uri="{FF2B5EF4-FFF2-40B4-BE49-F238E27FC236}">
                    <a16:creationId xmlns:a16="http://schemas.microsoft.com/office/drawing/2014/main" id="{FEBB8A25-5B5A-41DB-818B-3107F4E76D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36">
                <a:extLst>
                  <a:ext uri="{FF2B5EF4-FFF2-40B4-BE49-F238E27FC236}">
                    <a16:creationId xmlns:a16="http://schemas.microsoft.com/office/drawing/2014/main" id="{D0E8FD69-072E-4B50-9CD5-6A6E6C0900E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37">
                <a:extLst>
                  <a:ext uri="{FF2B5EF4-FFF2-40B4-BE49-F238E27FC236}">
                    <a16:creationId xmlns:a16="http://schemas.microsoft.com/office/drawing/2014/main" id="{FCB42FB6-40F1-40CD-A5D5-CAD2208205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Text Box 38">
              <a:extLst>
                <a:ext uri="{FF2B5EF4-FFF2-40B4-BE49-F238E27FC236}">
                  <a16:creationId xmlns:a16="http://schemas.microsoft.com/office/drawing/2014/main" id="{C61EE1A0-2D50-4928-AE1E-2606D6E1D7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1728"/>
              <a:ext cx="244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</a:p>
          </p:txBody>
        </p:sp>
        <p:sp>
          <p:nvSpPr>
            <p:cNvPr id="41" name="Text Box 39">
              <a:extLst>
                <a:ext uri="{FF2B5EF4-FFF2-40B4-BE49-F238E27FC236}">
                  <a16:creationId xmlns:a16="http://schemas.microsoft.com/office/drawing/2014/main" id="{C2841A81-6F18-46AF-85AE-0568162A68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1921"/>
              <a:ext cx="24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  <a:p>
              <a:pPr eaLnBrk="0" hangingPunct="0"/>
              <a:endParaRPr lang="en-GB" sz="1400"/>
            </a:p>
          </p:txBody>
        </p:sp>
        <p:sp>
          <p:nvSpPr>
            <p:cNvPr id="42" name="Text Box 40">
              <a:extLst>
                <a:ext uri="{FF2B5EF4-FFF2-40B4-BE49-F238E27FC236}">
                  <a16:creationId xmlns:a16="http://schemas.microsoft.com/office/drawing/2014/main" id="{6C5BB29A-3316-4002-9E3A-E84497AF88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640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endParaRPr lang="en-GB" sz="1400"/>
            </a:p>
            <a:p>
              <a:pPr eaLnBrk="0" hangingPunct="0"/>
              <a:endParaRPr lang="en-GB" sz="1400"/>
            </a:p>
          </p:txBody>
        </p:sp>
        <p:sp>
          <p:nvSpPr>
            <p:cNvPr id="43" name="AutoShape 41">
              <a:extLst>
                <a:ext uri="{FF2B5EF4-FFF2-40B4-BE49-F238E27FC236}">
                  <a16:creationId xmlns:a16="http://schemas.microsoft.com/office/drawing/2014/main" id="{55F4E1DA-220A-4C1E-8C17-A1315D0C4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0" y="2476"/>
              <a:ext cx="426" cy="34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2">
              <a:extLst>
                <a:ext uri="{FF2B5EF4-FFF2-40B4-BE49-F238E27FC236}">
                  <a16:creationId xmlns:a16="http://schemas.microsoft.com/office/drawing/2014/main" id="{0A42C057-58DC-4A65-A6C7-43C98028B1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3" y="2089"/>
              <a:ext cx="251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3">
              <a:extLst>
                <a:ext uri="{FF2B5EF4-FFF2-40B4-BE49-F238E27FC236}">
                  <a16:creationId xmlns:a16="http://schemas.microsoft.com/office/drawing/2014/main" id="{4940DF21-B0E4-4141-83E1-ED4D17D2E4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6" y="2016"/>
              <a:ext cx="114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4">
              <a:extLst>
                <a:ext uri="{FF2B5EF4-FFF2-40B4-BE49-F238E27FC236}">
                  <a16:creationId xmlns:a16="http://schemas.microsoft.com/office/drawing/2014/main" id="{32E4CCE3-5E54-43D1-BE7A-F43B61741C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3" y="2557"/>
              <a:ext cx="12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45">
              <a:extLst>
                <a:ext uri="{FF2B5EF4-FFF2-40B4-BE49-F238E27FC236}">
                  <a16:creationId xmlns:a16="http://schemas.microsoft.com/office/drawing/2014/main" id="{855B829A-3BE3-47AD-918A-B51D8BA715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3" y="1931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46">
              <a:extLst>
                <a:ext uri="{FF2B5EF4-FFF2-40B4-BE49-F238E27FC236}">
                  <a16:creationId xmlns:a16="http://schemas.microsoft.com/office/drawing/2014/main" id="{8D2EC96A-C02B-4BD2-AAFF-43D0B5611D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81" y="2088"/>
              <a:ext cx="0" cy="9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47">
              <a:extLst>
                <a:ext uri="{FF2B5EF4-FFF2-40B4-BE49-F238E27FC236}">
                  <a16:creationId xmlns:a16="http://schemas.microsoft.com/office/drawing/2014/main" id="{AC68AE6E-A525-4EF8-9B84-E3C42FACB0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12" y="2900"/>
              <a:ext cx="1260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48">
              <a:extLst>
                <a:ext uri="{FF2B5EF4-FFF2-40B4-BE49-F238E27FC236}">
                  <a16:creationId xmlns:a16="http://schemas.microsoft.com/office/drawing/2014/main" id="{5752534F-F05A-4BEC-B1E2-B06D2F0F57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27" y="2640"/>
              <a:ext cx="297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Oval 49">
              <a:extLst>
                <a:ext uri="{FF2B5EF4-FFF2-40B4-BE49-F238E27FC236}">
                  <a16:creationId xmlns:a16="http://schemas.microsoft.com/office/drawing/2014/main" id="{FF09ACA1-12EE-4FA4-B322-BD25D465B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692"/>
              <a:ext cx="40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Oval 50">
              <a:extLst>
                <a:ext uri="{FF2B5EF4-FFF2-40B4-BE49-F238E27FC236}">
                  <a16:creationId xmlns:a16="http://schemas.microsoft.com/office/drawing/2014/main" id="{F0FED41D-4D98-4B40-8E95-FB783EA46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3" y="1921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" name="Group 51">
              <a:extLst>
                <a:ext uri="{FF2B5EF4-FFF2-40B4-BE49-F238E27FC236}">
                  <a16:creationId xmlns:a16="http://schemas.microsoft.com/office/drawing/2014/main" id="{4319C4C8-A1BB-4A0C-ACCA-A357886C63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57" y="1847"/>
              <a:ext cx="457" cy="345"/>
              <a:chOff x="8928" y="3168"/>
              <a:chExt cx="1080" cy="792"/>
            </a:xfrm>
          </p:grpSpPr>
          <p:sp>
            <p:nvSpPr>
              <p:cNvPr id="70" name="Freeform 52">
                <a:extLst>
                  <a:ext uri="{FF2B5EF4-FFF2-40B4-BE49-F238E27FC236}">
                    <a16:creationId xmlns:a16="http://schemas.microsoft.com/office/drawing/2014/main" id="{2E905A11-3D8B-40B9-B318-5853FF7594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53">
                <a:extLst>
                  <a:ext uri="{FF2B5EF4-FFF2-40B4-BE49-F238E27FC236}">
                    <a16:creationId xmlns:a16="http://schemas.microsoft.com/office/drawing/2014/main" id="{DC67DEA7-0950-45DD-BD65-B9C3F05FDB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54">
                <a:extLst>
                  <a:ext uri="{FF2B5EF4-FFF2-40B4-BE49-F238E27FC236}">
                    <a16:creationId xmlns:a16="http://schemas.microsoft.com/office/drawing/2014/main" id="{2092D1D1-5C55-4541-94EB-F86BA5554F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55">
                <a:extLst>
                  <a:ext uri="{FF2B5EF4-FFF2-40B4-BE49-F238E27FC236}">
                    <a16:creationId xmlns:a16="http://schemas.microsoft.com/office/drawing/2014/main" id="{8149709A-D8B3-4248-BD2C-3E8259C5FE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56">
                <a:extLst>
                  <a:ext uri="{FF2B5EF4-FFF2-40B4-BE49-F238E27FC236}">
                    <a16:creationId xmlns:a16="http://schemas.microsoft.com/office/drawing/2014/main" id="{A7E7004A-EA3B-422A-BE4B-F3B7ED8BE13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57">
                <a:extLst>
                  <a:ext uri="{FF2B5EF4-FFF2-40B4-BE49-F238E27FC236}">
                    <a16:creationId xmlns:a16="http://schemas.microsoft.com/office/drawing/2014/main" id="{9C3CDED1-7B8C-4D07-A1A7-C5CAAA8FCE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" name="Line 58">
              <a:extLst>
                <a:ext uri="{FF2B5EF4-FFF2-40B4-BE49-F238E27FC236}">
                  <a16:creationId xmlns:a16="http://schemas.microsoft.com/office/drawing/2014/main" id="{FF215C86-446D-485D-BB7B-227D5D261B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3024"/>
              <a:ext cx="1529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59">
              <a:extLst>
                <a:ext uri="{FF2B5EF4-FFF2-40B4-BE49-F238E27FC236}">
                  <a16:creationId xmlns:a16="http://schemas.microsoft.com/office/drawing/2014/main" id="{0EB176A9-2F1C-4C41-ADF8-125D38BC23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1" y="2714"/>
              <a:ext cx="22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60">
              <a:extLst>
                <a:ext uri="{FF2B5EF4-FFF2-40B4-BE49-F238E27FC236}">
                  <a16:creationId xmlns:a16="http://schemas.microsoft.com/office/drawing/2014/main" id="{3320D490-2FC0-4579-98CD-423F9F7636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19" y="2570"/>
              <a:ext cx="0" cy="3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61">
              <a:extLst>
                <a:ext uri="{FF2B5EF4-FFF2-40B4-BE49-F238E27FC236}">
                  <a16:creationId xmlns:a16="http://schemas.microsoft.com/office/drawing/2014/main" id="{D115DF8E-C85F-49AB-A48A-3E390BBFAD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2" y="2807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8" name="Group 62">
              <a:extLst>
                <a:ext uri="{FF2B5EF4-FFF2-40B4-BE49-F238E27FC236}">
                  <a16:creationId xmlns:a16="http://schemas.microsoft.com/office/drawing/2014/main" id="{916AE86C-E6FF-4B77-948F-B0FBAAC77D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94" y="2557"/>
              <a:ext cx="427" cy="343"/>
              <a:chOff x="6768" y="11808"/>
              <a:chExt cx="1008" cy="792"/>
            </a:xfrm>
          </p:grpSpPr>
          <p:sp>
            <p:nvSpPr>
              <p:cNvPr id="65" name="Freeform 63">
                <a:extLst>
                  <a:ext uri="{FF2B5EF4-FFF2-40B4-BE49-F238E27FC236}">
                    <a16:creationId xmlns:a16="http://schemas.microsoft.com/office/drawing/2014/main" id="{2F4C4E78-6808-46DC-B49E-7BE692E8D8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64">
                <a:extLst>
                  <a:ext uri="{FF2B5EF4-FFF2-40B4-BE49-F238E27FC236}">
                    <a16:creationId xmlns:a16="http://schemas.microsoft.com/office/drawing/2014/main" id="{97F72150-F863-456D-8156-7FD17E8C50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65">
                <a:extLst>
                  <a:ext uri="{FF2B5EF4-FFF2-40B4-BE49-F238E27FC236}">
                    <a16:creationId xmlns:a16="http://schemas.microsoft.com/office/drawing/2014/main" id="{18AD7D8A-A9D1-4BEC-B8BD-882629D3CC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66">
                <a:extLst>
                  <a:ext uri="{FF2B5EF4-FFF2-40B4-BE49-F238E27FC236}">
                    <a16:creationId xmlns:a16="http://schemas.microsoft.com/office/drawing/2014/main" id="{00C1045F-8BA4-4CB7-A040-025BB912AC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67">
                <a:extLst>
                  <a:ext uri="{FF2B5EF4-FFF2-40B4-BE49-F238E27FC236}">
                    <a16:creationId xmlns:a16="http://schemas.microsoft.com/office/drawing/2014/main" id="{AB6300A1-7D6B-4A6D-9A8E-98660B624BA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" name="Line 68">
              <a:extLst>
                <a:ext uri="{FF2B5EF4-FFF2-40B4-BE49-F238E27FC236}">
                  <a16:creationId xmlns:a16="http://schemas.microsoft.com/office/drawing/2014/main" id="{7CC97493-D3B1-45C3-8CB7-CDF4A9D925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2" y="2807"/>
              <a:ext cx="0" cy="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69">
              <a:extLst>
                <a:ext uri="{FF2B5EF4-FFF2-40B4-BE49-F238E27FC236}">
                  <a16:creationId xmlns:a16="http://schemas.microsoft.com/office/drawing/2014/main" id="{41E4A8F9-DB2C-40B0-B427-2D0EAA397E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7" y="2729"/>
              <a:ext cx="457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70">
              <a:extLst>
                <a:ext uri="{FF2B5EF4-FFF2-40B4-BE49-F238E27FC236}">
                  <a16:creationId xmlns:a16="http://schemas.microsoft.com/office/drawing/2014/main" id="{DFB33971-756C-4E19-9563-B401A92A4A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7" y="2905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Z</a:t>
              </a:r>
              <a:endParaRPr lang="en-GB" sz="1400"/>
            </a:p>
          </p:txBody>
        </p:sp>
        <p:sp>
          <p:nvSpPr>
            <p:cNvPr id="62" name="Text Box 73">
              <a:extLst>
                <a:ext uri="{FF2B5EF4-FFF2-40B4-BE49-F238E27FC236}">
                  <a16:creationId xmlns:a16="http://schemas.microsoft.com/office/drawing/2014/main" id="{43B1C428-F068-4804-A1A7-9537051A6A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1872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63" name="Text Box 74">
              <a:extLst>
                <a:ext uri="{FF2B5EF4-FFF2-40B4-BE49-F238E27FC236}">
                  <a16:creationId xmlns:a16="http://schemas.microsoft.com/office/drawing/2014/main" id="{10D5503A-B729-4E4F-9041-5C2CAD816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1680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64" name="Text Box 75">
              <a:extLst>
                <a:ext uri="{FF2B5EF4-FFF2-40B4-BE49-F238E27FC236}">
                  <a16:creationId xmlns:a16="http://schemas.microsoft.com/office/drawing/2014/main" id="{981E5CEF-D210-4824-80E9-3F298DC35D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2832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</p:grpSp>
      <p:sp>
        <p:nvSpPr>
          <p:cNvPr id="82" name="Text Box 76">
            <a:extLst>
              <a:ext uri="{FF2B5EF4-FFF2-40B4-BE49-F238E27FC236}">
                <a16:creationId xmlns:a16="http://schemas.microsoft.com/office/drawing/2014/main" id="{1D767D53-8310-4C48-B1F3-E828806B0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819400"/>
            <a:ext cx="16002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>
                <a:solidFill>
                  <a:srgbClr val="0000FF"/>
                </a:solidFill>
              </a:rPr>
              <a:t>max(t,0)+t = 2t</a:t>
            </a:r>
            <a:endParaRPr lang="en-GB" sz="1600">
              <a:solidFill>
                <a:srgbClr val="0000FF"/>
              </a:solidFill>
            </a:endParaRPr>
          </a:p>
        </p:txBody>
      </p:sp>
      <p:sp>
        <p:nvSpPr>
          <p:cNvPr id="83" name="Text Box 77">
            <a:extLst>
              <a:ext uri="{FF2B5EF4-FFF2-40B4-BE49-F238E27FC236}">
                <a16:creationId xmlns:a16="http://schemas.microsoft.com/office/drawing/2014/main" id="{F5D7F48C-ED57-4713-A045-FFE97A753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886200"/>
            <a:ext cx="16002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>
                <a:solidFill>
                  <a:srgbClr val="0000FF"/>
                </a:solidFill>
              </a:rPr>
              <a:t>max(t,2t)+t = 3t</a:t>
            </a:r>
            <a:endParaRPr lang="en-GB" sz="1600">
              <a:solidFill>
                <a:srgbClr val="0000FF"/>
              </a:solidFill>
            </a:endParaRPr>
          </a:p>
        </p:txBody>
      </p:sp>
      <p:sp>
        <p:nvSpPr>
          <p:cNvPr id="84" name="Text Box 78">
            <a:extLst>
              <a:ext uri="{FF2B5EF4-FFF2-40B4-BE49-F238E27FC236}">
                <a16:creationId xmlns:a16="http://schemas.microsoft.com/office/drawing/2014/main" id="{6E146D8A-C543-49CD-9F9B-D6FE7A518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810001"/>
            <a:ext cx="3810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>
                <a:solidFill>
                  <a:srgbClr val="0000FF"/>
                </a:solidFill>
              </a:rPr>
              <a:t>2t</a:t>
            </a:r>
            <a:endParaRPr lang="en-GB" sz="1600">
              <a:solidFill>
                <a:srgbClr val="0000FF"/>
              </a:solidFill>
            </a:endParaRPr>
          </a:p>
        </p:txBody>
      </p:sp>
      <p:sp>
        <p:nvSpPr>
          <p:cNvPr id="85" name="Footer Placeholder 5">
            <a:extLst>
              <a:ext uri="{FF2B5EF4-FFF2-40B4-BE49-F238E27FC236}">
                <a16:creationId xmlns:a16="http://schemas.microsoft.com/office/drawing/2014/main" id="{E12DB3B3-079D-4193-B806-1719971E4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86" name="[Date Placeholder 3]">
            <a:extLst>
              <a:ext uri="{FF2B5EF4-FFF2-40B4-BE49-F238E27FC236}">
                <a16:creationId xmlns:a16="http://schemas.microsoft.com/office/drawing/2014/main" id="{7385775B-FCAB-40AA-AFAB-2BF0DBA2C6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87" name="Slide Number Placeholder 6">
            <a:extLst>
              <a:ext uri="{FF2B5EF4-FFF2-40B4-BE49-F238E27FC236}">
                <a16:creationId xmlns:a16="http://schemas.microsoft.com/office/drawing/2014/main" id="{22BE9CF2-C6F0-46CA-BFDC-16C6B63A9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148286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82" grpId="0"/>
      <p:bldP spid="83" grpId="0"/>
      <p:bldP spid="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50B3ED1D-FF62-43C1-9E36-51C5F25B83E3}"/>
              </a:ext>
            </a:extLst>
          </p:cNvPr>
          <p:cNvGrpSpPr/>
          <p:nvPr/>
        </p:nvGrpSpPr>
        <p:grpSpPr>
          <a:xfrm>
            <a:off x="9884230" y="814287"/>
            <a:ext cx="1606098" cy="1689426"/>
            <a:chOff x="9884230" y="814287"/>
            <a:chExt cx="1606098" cy="1689426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E3CAABBC-2980-45E0-BED4-3D7898146D61}"/>
                </a:ext>
              </a:extLst>
            </p:cNvPr>
            <p:cNvSpPr/>
            <p:nvPr/>
          </p:nvSpPr>
          <p:spPr>
            <a:xfrm>
              <a:off x="10319658" y="814287"/>
              <a:ext cx="304800" cy="1689426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6CFE1748-83EC-4F68-8017-602ED8064F45}"/>
                </a:ext>
              </a:extLst>
            </p:cNvPr>
            <p:cNvSpPr/>
            <p:nvPr/>
          </p:nvSpPr>
          <p:spPr>
            <a:xfrm>
              <a:off x="9884230" y="1221684"/>
              <a:ext cx="827313" cy="878622"/>
            </a:xfrm>
            <a:prstGeom prst="roundRect">
              <a:avLst/>
            </a:prstGeom>
            <a:noFill/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5CEFF5E-8FA5-4EDE-9EAD-4659BD8893A9}"/>
                </a:ext>
              </a:extLst>
            </p:cNvPr>
            <p:cNvGrpSpPr/>
            <p:nvPr/>
          </p:nvGrpSpPr>
          <p:grpSpPr>
            <a:xfrm>
              <a:off x="9901016" y="1659000"/>
              <a:ext cx="1589312" cy="359229"/>
              <a:chOff x="9901016" y="1659000"/>
              <a:chExt cx="1589312" cy="359229"/>
            </a:xfrm>
          </p:grpSpPr>
          <p:sp>
            <p:nvSpPr>
              <p:cNvPr id="4" name="Right Bracket 3">
                <a:extLst>
                  <a:ext uri="{FF2B5EF4-FFF2-40B4-BE49-F238E27FC236}">
                    <a16:creationId xmlns:a16="http://schemas.microsoft.com/office/drawing/2014/main" id="{3DE9849E-5372-43D4-AF61-86B7BD32EC5C}"/>
                  </a:ext>
                </a:extLst>
              </p:cNvPr>
              <p:cNvSpPr/>
              <p:nvPr/>
            </p:nvSpPr>
            <p:spPr>
              <a:xfrm>
                <a:off x="9901016" y="1659000"/>
                <a:ext cx="304800" cy="359229"/>
              </a:xfrm>
              <a:prstGeom prst="rightBracket">
                <a:avLst/>
              </a:prstGeom>
              <a:solidFill>
                <a:srgbClr val="006600">
                  <a:alpha val="50196"/>
                </a:srgbClr>
              </a:solidFill>
              <a:ln w="28575">
                <a:solidFill>
                  <a:srgbClr val="0066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G" dirty="0"/>
              </a:p>
            </p:txBody>
          </p:sp>
          <p:sp>
            <p:nvSpPr>
              <p:cNvPr id="11" name="Right Bracket 10">
                <a:extLst>
                  <a:ext uri="{FF2B5EF4-FFF2-40B4-BE49-F238E27FC236}">
                    <a16:creationId xmlns:a16="http://schemas.microsoft.com/office/drawing/2014/main" id="{23492CF4-24A6-4C60-B8F6-BFB4ED1C06A2}"/>
                  </a:ext>
                </a:extLst>
              </p:cNvPr>
              <p:cNvSpPr/>
              <p:nvPr/>
            </p:nvSpPr>
            <p:spPr>
              <a:xfrm flipH="1">
                <a:off x="11185528" y="1659000"/>
                <a:ext cx="304800" cy="359229"/>
              </a:xfrm>
              <a:prstGeom prst="rightBracket">
                <a:avLst/>
              </a:prstGeom>
              <a:solidFill>
                <a:srgbClr val="006600">
                  <a:alpha val="50196"/>
                </a:srgbClr>
              </a:solidFill>
              <a:ln w="28575">
                <a:solidFill>
                  <a:srgbClr val="0066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G" dirty="0"/>
              </a:p>
            </p:txBody>
          </p:sp>
        </p:grpSp>
      </p:grp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81743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K-maps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313" name="Rectangle 3">
            <a:extLst>
              <a:ext uri="{FF2B5EF4-FFF2-40B4-BE49-F238E27FC236}">
                <a16:creationId xmlns:a16="http://schemas.microsoft.com/office/drawing/2014/main" id="{F414F774-C330-4361-9C20-25BB4900F232}"/>
              </a:ext>
            </a:extLst>
          </p:cNvPr>
          <p:cNvSpPr txBox="1">
            <a:spLocks noChangeArrowheads="1"/>
          </p:cNvSpPr>
          <p:nvPr/>
        </p:nvSpPr>
        <p:spPr>
          <a:xfrm>
            <a:off x="881743" y="1169234"/>
            <a:ext cx="9699172" cy="54309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K-maps – get </a:t>
            </a:r>
            <a:r>
              <a:rPr lang="en-US" dirty="0">
                <a:solidFill>
                  <a:srgbClr val="C00000"/>
                </a:solidFill>
              </a:rPr>
              <a:t>simplified SOP (sum-of-products) expression.</a:t>
            </a:r>
          </a:p>
          <a:p>
            <a:pPr marL="892175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Step 1: Find all PIs (biggest groupings of 1s).</a:t>
            </a:r>
          </a:p>
          <a:p>
            <a:pPr marL="892175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Step 2: Find EPIs among the PIs.</a:t>
            </a:r>
          </a:p>
          <a:p>
            <a:pPr marL="892175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EPIs must appear in answer.</a:t>
            </a:r>
          </a:p>
          <a:p>
            <a:pPr marL="892175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Find minimum number of (non-essential) PIs to cover the 1s not covered by the </a:t>
            </a:r>
            <a:r>
              <a:rPr lang="en-US" sz="2000" dirty="0" err="1"/>
              <a:t>EPIs.</a:t>
            </a:r>
            <a:endParaRPr lang="en-US" dirty="0"/>
          </a:p>
          <a:p>
            <a:pPr marL="266700" indent="-266700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EPI</a:t>
            </a:r>
            <a:r>
              <a:rPr lang="en-US" dirty="0"/>
              <a:t>: A PI that contains at least one </a:t>
            </a:r>
            <a:r>
              <a:rPr lang="en-US" dirty="0" err="1"/>
              <a:t>minterm</a:t>
            </a:r>
            <a:r>
              <a:rPr lang="en-US" dirty="0"/>
              <a:t> that is not covered by any other PI.</a:t>
            </a:r>
          </a:p>
          <a:p>
            <a:pPr marL="266700" indent="-266700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Finding </a:t>
            </a:r>
            <a:r>
              <a:rPr lang="en-US" dirty="0">
                <a:solidFill>
                  <a:srgbClr val="C00000"/>
                </a:solidFill>
              </a:rPr>
              <a:t>simplified POS (product-of-sums) expression</a:t>
            </a:r>
            <a:r>
              <a:rPr lang="en-US" dirty="0"/>
              <a:t> for F.</a:t>
            </a:r>
          </a:p>
          <a:p>
            <a:pPr marL="892175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Step 1: Draw K-map of F’.</a:t>
            </a:r>
          </a:p>
          <a:p>
            <a:pPr marL="892175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Step 2: Find simplified SOP expression for F’</a:t>
            </a:r>
          </a:p>
          <a:p>
            <a:pPr marL="892175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Step 3: Invert both sides – get simplified POS expression for F.</a:t>
            </a:r>
          </a:p>
          <a:p>
            <a:pPr marL="266700" indent="-266700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K-maps with don’t cares – A PI must have at least one </a:t>
            </a:r>
            <a:r>
              <a:rPr lang="en-US" dirty="0" err="1"/>
              <a:t>minterm</a:t>
            </a:r>
            <a:r>
              <a:rPr lang="en-US" dirty="0"/>
              <a:t> in it.</a:t>
            </a:r>
          </a:p>
        </p:txBody>
      </p:sp>
      <p:sp>
        <p:nvSpPr>
          <p:cNvPr id="5" name="[Date Placeholder 3]"/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14E24C-4DF9-459B-97C1-F006A4AD8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616565"/>
              </p:ext>
            </p:extLst>
          </p:nvPr>
        </p:nvGraphicFramePr>
        <p:xfrm>
          <a:off x="9834785" y="846945"/>
          <a:ext cx="1693184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3296">
                  <a:extLst>
                    <a:ext uri="{9D8B030D-6E8A-4147-A177-3AD203B41FA5}">
                      <a16:colId xmlns:a16="http://schemas.microsoft.com/office/drawing/2014/main" val="3340792478"/>
                    </a:ext>
                  </a:extLst>
                </a:gridCol>
                <a:gridCol w="423296">
                  <a:extLst>
                    <a:ext uri="{9D8B030D-6E8A-4147-A177-3AD203B41FA5}">
                      <a16:colId xmlns:a16="http://schemas.microsoft.com/office/drawing/2014/main" val="480900463"/>
                    </a:ext>
                  </a:extLst>
                </a:gridCol>
                <a:gridCol w="423296">
                  <a:extLst>
                    <a:ext uri="{9D8B030D-6E8A-4147-A177-3AD203B41FA5}">
                      <a16:colId xmlns:a16="http://schemas.microsoft.com/office/drawing/2014/main" val="370708905"/>
                    </a:ext>
                  </a:extLst>
                </a:gridCol>
                <a:gridCol w="423296">
                  <a:extLst>
                    <a:ext uri="{9D8B030D-6E8A-4147-A177-3AD203B41FA5}">
                      <a16:colId xmlns:a16="http://schemas.microsoft.com/office/drawing/2014/main" val="1790569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98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082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69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en-S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22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9310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(3/5)</a:t>
            </a:r>
          </a:p>
        </p:txBody>
      </p:sp>
      <p:sp>
        <p:nvSpPr>
          <p:cNvPr id="85" name="Rectangle 3">
            <a:extLst>
              <a:ext uri="{FF2B5EF4-FFF2-40B4-BE49-F238E27FC236}">
                <a16:creationId xmlns:a16="http://schemas.microsoft.com/office/drawing/2014/main" id="{68B0FC15-A236-413C-8BB0-CC881DB79EA2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95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More complex example: 4-bit parallel adder.</a:t>
            </a:r>
          </a:p>
        </p:txBody>
      </p:sp>
      <p:grpSp>
        <p:nvGrpSpPr>
          <p:cNvPr id="86" name="Group 67">
            <a:extLst>
              <a:ext uri="{FF2B5EF4-FFF2-40B4-BE49-F238E27FC236}">
                <a16:creationId xmlns:a16="http://schemas.microsoft.com/office/drawing/2014/main" id="{FA06DD1E-59CC-4AAC-A5B9-05672F27A719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133601"/>
            <a:ext cx="6553200" cy="2881313"/>
            <a:chOff x="1152" y="1872"/>
            <a:chExt cx="4128" cy="1815"/>
          </a:xfrm>
        </p:grpSpPr>
        <p:sp>
          <p:nvSpPr>
            <p:cNvPr id="87" name="Text Box 68">
              <a:extLst>
                <a:ext uri="{FF2B5EF4-FFF2-40B4-BE49-F238E27FC236}">
                  <a16:creationId xmlns:a16="http://schemas.microsoft.com/office/drawing/2014/main" id="{A9A91B6E-4F46-4311-B2AE-C6C4107837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2640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1</a:t>
              </a:r>
              <a:endParaRPr lang="en-GB" b="1"/>
            </a:p>
          </p:txBody>
        </p:sp>
        <p:sp>
          <p:nvSpPr>
            <p:cNvPr id="88" name="Line 69">
              <a:extLst>
                <a:ext uri="{FF2B5EF4-FFF2-40B4-BE49-F238E27FC236}">
                  <a16:creationId xmlns:a16="http://schemas.microsoft.com/office/drawing/2014/main" id="{46747FCC-5474-4A62-B5AB-FF0D9E2ABF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2784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70">
              <a:extLst>
                <a:ext uri="{FF2B5EF4-FFF2-40B4-BE49-F238E27FC236}">
                  <a16:creationId xmlns:a16="http://schemas.microsoft.com/office/drawing/2014/main" id="{A900261F-1470-47A4-8679-8B145B49549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001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Text Box 71">
              <a:extLst>
                <a:ext uri="{FF2B5EF4-FFF2-40B4-BE49-F238E27FC236}">
                  <a16:creationId xmlns:a16="http://schemas.microsoft.com/office/drawing/2014/main" id="{D5F1630E-E4F4-4E06-BCC8-EDD4F75404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872"/>
              <a:ext cx="5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Y</a:t>
              </a:r>
              <a:r>
                <a:rPr lang="en-GB" b="1" baseline="-25000"/>
                <a:t>1  </a:t>
              </a:r>
              <a:r>
                <a:rPr lang="en-GB" b="1"/>
                <a:t>X</a:t>
              </a:r>
              <a:r>
                <a:rPr lang="en-GB" b="1" baseline="-25000"/>
                <a:t>1</a:t>
              </a:r>
              <a:endParaRPr lang="en-GB" b="1"/>
            </a:p>
          </p:txBody>
        </p:sp>
        <p:sp>
          <p:nvSpPr>
            <p:cNvPr id="91" name="Text Box 72">
              <a:extLst>
                <a:ext uri="{FF2B5EF4-FFF2-40B4-BE49-F238E27FC236}">
                  <a16:creationId xmlns:a16="http://schemas.microsoft.com/office/drawing/2014/main" id="{789B659A-328A-4D0A-B025-9D7977C1EF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345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S</a:t>
              </a:r>
              <a:r>
                <a:rPr lang="en-GB" b="1" baseline="-25000"/>
                <a:t>1</a:t>
              </a:r>
              <a:endParaRPr lang="en-GB" b="1"/>
            </a:p>
          </p:txBody>
        </p:sp>
        <p:sp>
          <p:nvSpPr>
            <p:cNvPr id="92" name="Rectangle 73">
              <a:extLst>
                <a:ext uri="{FF2B5EF4-FFF2-40B4-BE49-F238E27FC236}">
                  <a16:creationId xmlns:a16="http://schemas.microsoft.com/office/drawing/2014/main" id="{843FAC64-FE5A-4DF7-B772-A2483084F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544"/>
              <a:ext cx="480" cy="4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3" name="Text Box 74">
              <a:extLst>
                <a:ext uri="{FF2B5EF4-FFF2-40B4-BE49-F238E27FC236}">
                  <a16:creationId xmlns:a16="http://schemas.microsoft.com/office/drawing/2014/main" id="{F11205F3-AC70-4DD0-B0AD-1EA6FA76E9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1" y="2650"/>
              <a:ext cx="38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 dirty="0">
                  <a:latin typeface="Times New Roman" pitchFamily="18" charset="0"/>
                </a:rPr>
                <a:t>FA</a:t>
              </a:r>
              <a:endParaRPr lang="en-GB" b="1" dirty="0"/>
            </a:p>
          </p:txBody>
        </p:sp>
        <p:sp>
          <p:nvSpPr>
            <p:cNvPr id="94" name="Text Box 75">
              <a:extLst>
                <a:ext uri="{FF2B5EF4-FFF2-40B4-BE49-F238E27FC236}">
                  <a16:creationId xmlns:a16="http://schemas.microsoft.com/office/drawing/2014/main" id="{CF591FF7-79AD-4F0A-A6D9-E2CE3C95E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112"/>
              <a:ext cx="288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2</a:t>
              </a:r>
              <a:endParaRPr lang="en-GB" b="1"/>
            </a:p>
          </p:txBody>
        </p:sp>
        <p:sp>
          <p:nvSpPr>
            <p:cNvPr id="95" name="Line 76">
              <a:extLst>
                <a:ext uri="{FF2B5EF4-FFF2-40B4-BE49-F238E27FC236}">
                  <a16:creationId xmlns:a16="http://schemas.microsoft.com/office/drawing/2014/main" id="{7FF72DF1-8548-4A2E-BA33-0F02D0C8946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272" y="321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77">
              <a:extLst>
                <a:ext uri="{FF2B5EF4-FFF2-40B4-BE49-F238E27FC236}">
                  <a16:creationId xmlns:a16="http://schemas.microsoft.com/office/drawing/2014/main" id="{C0663AC0-5073-4E84-AD48-5D1860B453C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145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78">
              <a:extLst>
                <a:ext uri="{FF2B5EF4-FFF2-40B4-BE49-F238E27FC236}">
                  <a16:creationId xmlns:a16="http://schemas.microsoft.com/office/drawing/2014/main" id="{3F2C5032-6DB2-43DF-B8C0-FDE0066CD5E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409" y="2455"/>
              <a:ext cx="20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79">
              <a:extLst>
                <a:ext uri="{FF2B5EF4-FFF2-40B4-BE49-F238E27FC236}">
                  <a16:creationId xmlns:a16="http://schemas.microsoft.com/office/drawing/2014/main" id="{3B194208-C988-473B-8E35-0D2D2DA2AC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80">
              <a:extLst>
                <a:ext uri="{FF2B5EF4-FFF2-40B4-BE49-F238E27FC236}">
                  <a16:creationId xmlns:a16="http://schemas.microsoft.com/office/drawing/2014/main" id="{EC3AC1A3-53B8-4753-BA5A-3AB630EF74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2352"/>
              <a:ext cx="0" cy="3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81">
              <a:extLst>
                <a:ext uri="{FF2B5EF4-FFF2-40B4-BE49-F238E27FC236}">
                  <a16:creationId xmlns:a16="http://schemas.microsoft.com/office/drawing/2014/main" id="{F36C73DC-06FD-471A-8FC5-8DA8081530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273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82">
              <a:extLst>
                <a:ext uri="{FF2B5EF4-FFF2-40B4-BE49-F238E27FC236}">
                  <a16:creationId xmlns:a16="http://schemas.microsoft.com/office/drawing/2014/main" id="{4F06FA4C-C647-4907-965C-826E79071A3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233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Text Box 83">
              <a:extLst>
                <a:ext uri="{FF2B5EF4-FFF2-40B4-BE49-F238E27FC236}">
                  <a16:creationId xmlns:a16="http://schemas.microsoft.com/office/drawing/2014/main" id="{805CF147-9D1F-4D21-BD39-1A1D05CC6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5</a:t>
              </a:r>
              <a:endParaRPr lang="en-GB" b="1"/>
            </a:p>
          </p:txBody>
        </p:sp>
        <p:sp>
          <p:nvSpPr>
            <p:cNvPr id="103" name="Text Box 84">
              <a:extLst>
                <a:ext uri="{FF2B5EF4-FFF2-40B4-BE49-F238E27FC236}">
                  <a16:creationId xmlns:a16="http://schemas.microsoft.com/office/drawing/2014/main" id="{71C76EEE-5DA9-4B77-9901-B2A95E0053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1872"/>
              <a:ext cx="5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Y</a:t>
              </a:r>
              <a:r>
                <a:rPr lang="en-GB" b="1" baseline="-25000"/>
                <a:t>2  </a:t>
              </a:r>
              <a:r>
                <a:rPr lang="en-GB" b="1"/>
                <a:t>X</a:t>
              </a:r>
              <a:r>
                <a:rPr lang="en-GB" b="1" baseline="-25000"/>
                <a:t>2</a:t>
              </a:r>
              <a:endParaRPr lang="en-GB" b="1"/>
            </a:p>
          </p:txBody>
        </p:sp>
        <p:sp>
          <p:nvSpPr>
            <p:cNvPr id="104" name="Text Box 85">
              <a:extLst>
                <a:ext uri="{FF2B5EF4-FFF2-40B4-BE49-F238E27FC236}">
                  <a16:creationId xmlns:a16="http://schemas.microsoft.com/office/drawing/2014/main" id="{6A2D73BD-E4AB-495F-A1F9-7A42D17EDF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345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S</a:t>
              </a:r>
              <a:r>
                <a:rPr lang="en-GB" b="1" baseline="-25000"/>
                <a:t>2</a:t>
              </a:r>
              <a:endParaRPr lang="en-GB" b="1"/>
            </a:p>
          </p:txBody>
        </p:sp>
        <p:sp>
          <p:nvSpPr>
            <p:cNvPr id="105" name="Rectangle 86">
              <a:extLst>
                <a:ext uri="{FF2B5EF4-FFF2-40B4-BE49-F238E27FC236}">
                  <a16:creationId xmlns:a16="http://schemas.microsoft.com/office/drawing/2014/main" id="{94353A00-ABD4-4592-87AE-4244A40E1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544"/>
              <a:ext cx="480" cy="4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06" name="Text Box 87">
              <a:extLst>
                <a:ext uri="{FF2B5EF4-FFF2-40B4-BE49-F238E27FC236}">
                  <a16:creationId xmlns:a16="http://schemas.microsoft.com/office/drawing/2014/main" id="{26E718E8-BDCB-4D42-B039-D9153E8817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3" y="2650"/>
              <a:ext cx="38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>
                  <a:latin typeface="Times New Roman" pitchFamily="18" charset="0"/>
                </a:rPr>
                <a:t>FA</a:t>
              </a:r>
              <a:endParaRPr lang="en-GB" b="1"/>
            </a:p>
          </p:txBody>
        </p:sp>
        <p:sp>
          <p:nvSpPr>
            <p:cNvPr id="107" name="Line 88">
              <a:extLst>
                <a:ext uri="{FF2B5EF4-FFF2-40B4-BE49-F238E27FC236}">
                  <a16:creationId xmlns:a16="http://schemas.microsoft.com/office/drawing/2014/main" id="{30FFA2EF-E9CE-4A18-9106-EB104EA5562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504" y="321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89">
              <a:extLst>
                <a:ext uri="{FF2B5EF4-FFF2-40B4-BE49-F238E27FC236}">
                  <a16:creationId xmlns:a16="http://schemas.microsoft.com/office/drawing/2014/main" id="{8AFB2D76-156F-408C-A656-C042E108751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377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90">
              <a:extLst>
                <a:ext uri="{FF2B5EF4-FFF2-40B4-BE49-F238E27FC236}">
                  <a16:creationId xmlns:a16="http://schemas.microsoft.com/office/drawing/2014/main" id="{FE047BAB-0284-4520-BE45-A0A0C4C6FB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41" y="2455"/>
              <a:ext cx="20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91">
              <a:extLst>
                <a:ext uri="{FF2B5EF4-FFF2-40B4-BE49-F238E27FC236}">
                  <a16:creationId xmlns:a16="http://schemas.microsoft.com/office/drawing/2014/main" id="{143B6C5F-47A0-4ED1-A7A3-30DDE45680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92">
              <a:extLst>
                <a:ext uri="{FF2B5EF4-FFF2-40B4-BE49-F238E27FC236}">
                  <a16:creationId xmlns:a16="http://schemas.microsoft.com/office/drawing/2014/main" id="{94C5F065-1553-4D6E-A605-FD6E1A3E4D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2352"/>
              <a:ext cx="0" cy="81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93">
              <a:extLst>
                <a:ext uri="{FF2B5EF4-FFF2-40B4-BE49-F238E27FC236}">
                  <a16:creationId xmlns:a16="http://schemas.microsoft.com/office/drawing/2014/main" id="{5F7F9194-9394-42C3-A7E0-4C95322248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94">
              <a:extLst>
                <a:ext uri="{FF2B5EF4-FFF2-40B4-BE49-F238E27FC236}">
                  <a16:creationId xmlns:a16="http://schemas.microsoft.com/office/drawing/2014/main" id="{65511EBE-CDFF-4C6F-BEEC-2A05A3AED8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976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Text Box 95">
              <a:extLst>
                <a:ext uri="{FF2B5EF4-FFF2-40B4-BE49-F238E27FC236}">
                  <a16:creationId xmlns:a16="http://schemas.microsoft.com/office/drawing/2014/main" id="{87FF5A2A-9B3E-449F-81C1-546CFFE9B7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2112"/>
              <a:ext cx="288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3</a:t>
              </a:r>
              <a:endParaRPr lang="en-GB" b="1"/>
            </a:p>
          </p:txBody>
        </p:sp>
        <p:sp>
          <p:nvSpPr>
            <p:cNvPr id="115" name="Line 96">
              <a:extLst>
                <a:ext uri="{FF2B5EF4-FFF2-40B4-BE49-F238E27FC236}">
                  <a16:creationId xmlns:a16="http://schemas.microsoft.com/office/drawing/2014/main" id="{78A407F4-C5E8-4E0F-B692-FC79BF0D186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465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Text Box 97">
              <a:extLst>
                <a:ext uri="{FF2B5EF4-FFF2-40B4-BE49-F238E27FC236}">
                  <a16:creationId xmlns:a16="http://schemas.microsoft.com/office/drawing/2014/main" id="{537BB03A-350C-4D66-95FF-74C665D927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872"/>
              <a:ext cx="5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Y</a:t>
              </a:r>
              <a:r>
                <a:rPr lang="en-GB" b="1" baseline="-25000"/>
                <a:t>3  </a:t>
              </a:r>
              <a:r>
                <a:rPr lang="en-GB" b="1"/>
                <a:t>X</a:t>
              </a:r>
              <a:r>
                <a:rPr lang="en-GB" b="1" baseline="-25000"/>
                <a:t>3</a:t>
              </a:r>
              <a:endParaRPr lang="en-GB" b="1">
                <a:solidFill>
                  <a:srgbClr val="0000FF"/>
                </a:solidFill>
              </a:endParaRPr>
            </a:p>
          </p:txBody>
        </p:sp>
        <p:sp>
          <p:nvSpPr>
            <p:cNvPr id="117" name="Text Box 98">
              <a:extLst>
                <a:ext uri="{FF2B5EF4-FFF2-40B4-BE49-F238E27FC236}">
                  <a16:creationId xmlns:a16="http://schemas.microsoft.com/office/drawing/2014/main" id="{8326C2ED-A531-49B5-8C31-4C3B6929DA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45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S</a:t>
              </a:r>
              <a:r>
                <a:rPr lang="en-GB" b="1" baseline="-25000"/>
                <a:t>3</a:t>
              </a:r>
              <a:endParaRPr lang="en-GB" b="1"/>
            </a:p>
          </p:txBody>
        </p:sp>
        <p:sp>
          <p:nvSpPr>
            <p:cNvPr id="118" name="Rectangle 99">
              <a:extLst>
                <a:ext uri="{FF2B5EF4-FFF2-40B4-BE49-F238E27FC236}">
                  <a16:creationId xmlns:a16="http://schemas.microsoft.com/office/drawing/2014/main" id="{967B8883-D672-4E4B-90A6-F8DB35E34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544"/>
              <a:ext cx="480" cy="4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19" name="Text Box 100">
              <a:extLst>
                <a:ext uri="{FF2B5EF4-FFF2-40B4-BE49-F238E27FC236}">
                  <a16:creationId xmlns:a16="http://schemas.microsoft.com/office/drawing/2014/main" id="{7B8EA5B3-9B2E-4028-82AF-CE86D3030A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650"/>
              <a:ext cx="38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>
                  <a:latin typeface="Times New Roman" pitchFamily="18" charset="0"/>
                </a:rPr>
                <a:t>FA</a:t>
              </a:r>
              <a:endParaRPr lang="en-GB" b="1"/>
            </a:p>
          </p:txBody>
        </p:sp>
        <p:sp>
          <p:nvSpPr>
            <p:cNvPr id="120" name="Line 101">
              <a:extLst>
                <a:ext uri="{FF2B5EF4-FFF2-40B4-BE49-F238E27FC236}">
                  <a16:creationId xmlns:a16="http://schemas.microsoft.com/office/drawing/2014/main" id="{A85E1BC0-5CA4-4E57-AA5B-A510CBF4AF4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736" y="321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102">
              <a:extLst>
                <a:ext uri="{FF2B5EF4-FFF2-40B4-BE49-F238E27FC236}">
                  <a16:creationId xmlns:a16="http://schemas.microsoft.com/office/drawing/2014/main" id="{F26479ED-9617-4FB0-86DE-9700FFE9E13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609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103">
              <a:extLst>
                <a:ext uri="{FF2B5EF4-FFF2-40B4-BE49-F238E27FC236}">
                  <a16:creationId xmlns:a16="http://schemas.microsoft.com/office/drawing/2014/main" id="{24B1D990-8B6E-4D51-894C-71F0653659D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3" y="2455"/>
              <a:ext cx="20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104">
              <a:extLst>
                <a:ext uri="{FF2B5EF4-FFF2-40B4-BE49-F238E27FC236}">
                  <a16:creationId xmlns:a16="http://schemas.microsoft.com/office/drawing/2014/main" id="{629556E4-B136-46DF-95A8-EAC0303C4D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105">
              <a:extLst>
                <a:ext uri="{FF2B5EF4-FFF2-40B4-BE49-F238E27FC236}">
                  <a16:creationId xmlns:a16="http://schemas.microsoft.com/office/drawing/2014/main" id="{25043079-40B7-438F-BCAA-005D1A52A9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352"/>
              <a:ext cx="0" cy="81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Line 106">
              <a:extLst>
                <a:ext uri="{FF2B5EF4-FFF2-40B4-BE49-F238E27FC236}">
                  <a16:creationId xmlns:a16="http://schemas.microsoft.com/office/drawing/2014/main" id="{363EB46E-7598-48D8-8A48-DA6CF95DC4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107">
              <a:extLst>
                <a:ext uri="{FF2B5EF4-FFF2-40B4-BE49-F238E27FC236}">
                  <a16:creationId xmlns:a16="http://schemas.microsoft.com/office/drawing/2014/main" id="{7793C534-81F7-4779-A9D4-2C9915CFE7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2976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Text Box 108">
              <a:extLst>
                <a:ext uri="{FF2B5EF4-FFF2-40B4-BE49-F238E27FC236}">
                  <a16:creationId xmlns:a16="http://schemas.microsoft.com/office/drawing/2014/main" id="{B330F739-76BA-46C2-84FC-50C2261A03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112"/>
              <a:ext cx="288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4</a:t>
              </a:r>
              <a:endParaRPr lang="en-GB" b="1"/>
            </a:p>
          </p:txBody>
        </p:sp>
        <p:sp>
          <p:nvSpPr>
            <p:cNvPr id="128" name="Line 109">
              <a:extLst>
                <a:ext uri="{FF2B5EF4-FFF2-40B4-BE49-F238E27FC236}">
                  <a16:creationId xmlns:a16="http://schemas.microsoft.com/office/drawing/2014/main" id="{AE842E9B-EA46-4036-8C6B-2A9AEA2B517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697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Text Box 110">
              <a:extLst>
                <a:ext uri="{FF2B5EF4-FFF2-40B4-BE49-F238E27FC236}">
                  <a16:creationId xmlns:a16="http://schemas.microsoft.com/office/drawing/2014/main" id="{0D6F92F1-D77F-4351-8029-1B19302FD7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872"/>
              <a:ext cx="5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Y</a:t>
              </a:r>
              <a:r>
                <a:rPr lang="en-GB" b="1" baseline="-25000"/>
                <a:t>4  </a:t>
              </a:r>
              <a:r>
                <a:rPr lang="en-GB" b="1"/>
                <a:t>X</a:t>
              </a:r>
              <a:r>
                <a:rPr lang="en-GB" b="1" baseline="-25000"/>
                <a:t>4</a:t>
              </a:r>
              <a:endParaRPr lang="en-GB" b="1"/>
            </a:p>
          </p:txBody>
        </p:sp>
        <p:sp>
          <p:nvSpPr>
            <p:cNvPr id="130" name="Text Box 111">
              <a:extLst>
                <a:ext uri="{FF2B5EF4-FFF2-40B4-BE49-F238E27FC236}">
                  <a16:creationId xmlns:a16="http://schemas.microsoft.com/office/drawing/2014/main" id="{1CB67720-C7C4-4DF5-99A3-D4BAA61FD5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45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S</a:t>
              </a:r>
              <a:r>
                <a:rPr lang="en-GB" b="1" baseline="-25000"/>
                <a:t>4</a:t>
              </a:r>
              <a:endParaRPr lang="en-GB" b="1"/>
            </a:p>
          </p:txBody>
        </p:sp>
        <p:sp>
          <p:nvSpPr>
            <p:cNvPr id="131" name="Rectangle 112">
              <a:extLst>
                <a:ext uri="{FF2B5EF4-FFF2-40B4-BE49-F238E27FC236}">
                  <a16:creationId xmlns:a16="http://schemas.microsoft.com/office/drawing/2014/main" id="{BF313FC1-DCE1-48D9-BD3F-DBC830BBB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544"/>
              <a:ext cx="480" cy="4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32" name="Text Box 113">
              <a:extLst>
                <a:ext uri="{FF2B5EF4-FFF2-40B4-BE49-F238E27FC236}">
                  <a16:creationId xmlns:a16="http://schemas.microsoft.com/office/drawing/2014/main" id="{8EB8DDA4-EDCA-4626-9E11-EB63640EC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7" y="2650"/>
              <a:ext cx="38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>
                  <a:latin typeface="Times New Roman" pitchFamily="18" charset="0"/>
                </a:rPr>
                <a:t>FA</a:t>
              </a:r>
              <a:endParaRPr lang="en-GB" b="1"/>
            </a:p>
          </p:txBody>
        </p:sp>
        <p:sp>
          <p:nvSpPr>
            <p:cNvPr id="133" name="Line 114">
              <a:extLst>
                <a:ext uri="{FF2B5EF4-FFF2-40B4-BE49-F238E27FC236}">
                  <a16:creationId xmlns:a16="http://schemas.microsoft.com/office/drawing/2014/main" id="{653371B7-EC76-4C24-AA96-0DAC0B5BC02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968" y="321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Line 115">
              <a:extLst>
                <a:ext uri="{FF2B5EF4-FFF2-40B4-BE49-F238E27FC236}">
                  <a16:creationId xmlns:a16="http://schemas.microsoft.com/office/drawing/2014/main" id="{2D4DD575-4120-42F4-90D7-91B10941F60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41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Line 116">
              <a:extLst>
                <a:ext uri="{FF2B5EF4-FFF2-40B4-BE49-F238E27FC236}">
                  <a16:creationId xmlns:a16="http://schemas.microsoft.com/office/drawing/2014/main" id="{C62CB516-FF21-4D2F-82A7-00F7124341C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105" y="2455"/>
              <a:ext cx="20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Line 117">
              <a:extLst>
                <a:ext uri="{FF2B5EF4-FFF2-40B4-BE49-F238E27FC236}">
                  <a16:creationId xmlns:a16="http://schemas.microsoft.com/office/drawing/2014/main" id="{A1774B9C-F5E5-423B-9254-CF746ED4C1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Line 118">
              <a:extLst>
                <a:ext uri="{FF2B5EF4-FFF2-40B4-BE49-F238E27FC236}">
                  <a16:creationId xmlns:a16="http://schemas.microsoft.com/office/drawing/2014/main" id="{C982868A-737B-4076-96BE-7BD9B892F2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352"/>
              <a:ext cx="0" cy="81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119">
              <a:extLst>
                <a:ext uri="{FF2B5EF4-FFF2-40B4-BE49-F238E27FC236}">
                  <a16:creationId xmlns:a16="http://schemas.microsoft.com/office/drawing/2014/main" id="{0298A61F-2501-49DE-A954-488C0314DD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Line 120">
              <a:extLst>
                <a:ext uri="{FF2B5EF4-FFF2-40B4-BE49-F238E27FC236}">
                  <a16:creationId xmlns:a16="http://schemas.microsoft.com/office/drawing/2014/main" id="{5FBDC919-A09B-4687-B564-A8BDDB1358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2976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Line 121">
              <a:extLst>
                <a:ext uri="{FF2B5EF4-FFF2-40B4-BE49-F238E27FC236}">
                  <a16:creationId xmlns:a16="http://schemas.microsoft.com/office/drawing/2014/main" id="{FFBF976C-E69F-4977-A486-5DBA9AF2CA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Line 122">
              <a:extLst>
                <a:ext uri="{FF2B5EF4-FFF2-40B4-BE49-F238E27FC236}">
                  <a16:creationId xmlns:a16="http://schemas.microsoft.com/office/drawing/2014/main" id="{DF7F774A-DD4A-478F-AF88-96F55C5D1C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976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123">
              <a:extLst>
                <a:ext uri="{FF2B5EF4-FFF2-40B4-BE49-F238E27FC236}">
                  <a16:creationId xmlns:a16="http://schemas.microsoft.com/office/drawing/2014/main" id="{8BCAC7FC-E0B7-4F1C-8136-D31A0E28F2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784"/>
              <a:ext cx="0" cy="3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Text Box 124">
              <a:extLst>
                <a:ext uri="{FF2B5EF4-FFF2-40B4-BE49-F238E27FC236}">
                  <a16:creationId xmlns:a16="http://schemas.microsoft.com/office/drawing/2014/main" id="{721B228E-3733-4447-9A6F-EE6F61665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254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>
                  <a:solidFill>
                    <a:srgbClr val="0000FF"/>
                  </a:solidFill>
                </a:rPr>
                <a:t>0</a:t>
              </a:r>
              <a:endParaRPr lang="en-GB" b="1"/>
            </a:p>
          </p:txBody>
        </p:sp>
        <p:grpSp>
          <p:nvGrpSpPr>
            <p:cNvPr id="144" name="Group 125">
              <a:extLst>
                <a:ext uri="{FF2B5EF4-FFF2-40B4-BE49-F238E27FC236}">
                  <a16:creationId xmlns:a16="http://schemas.microsoft.com/office/drawing/2014/main" id="{E9392C9E-783A-4FA7-8155-66DF3B8C69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2208"/>
              <a:ext cx="384" cy="231"/>
              <a:chOff x="1728" y="2208"/>
              <a:chExt cx="384" cy="231"/>
            </a:xfrm>
          </p:grpSpPr>
          <p:sp>
            <p:nvSpPr>
              <p:cNvPr id="154" name="Text Box 126">
                <a:extLst>
                  <a:ext uri="{FF2B5EF4-FFF2-40B4-BE49-F238E27FC236}">
                    <a16:creationId xmlns:a16="http://schemas.microsoft.com/office/drawing/2014/main" id="{C1102547-044A-445B-B16D-FD11594578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2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  <p:sp>
            <p:nvSpPr>
              <p:cNvPr id="155" name="Text Box 127">
                <a:extLst>
                  <a:ext uri="{FF2B5EF4-FFF2-40B4-BE49-F238E27FC236}">
                    <a16:creationId xmlns:a16="http://schemas.microsoft.com/office/drawing/2014/main" id="{AC329996-EAD4-4EF8-83BC-90400CAA82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</p:grpSp>
        <p:grpSp>
          <p:nvGrpSpPr>
            <p:cNvPr id="145" name="Group 128">
              <a:extLst>
                <a:ext uri="{FF2B5EF4-FFF2-40B4-BE49-F238E27FC236}">
                  <a16:creationId xmlns:a16="http://schemas.microsoft.com/office/drawing/2014/main" id="{27AB8C59-0A2B-4C75-B11D-E2B486D80D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2" y="2208"/>
              <a:ext cx="384" cy="231"/>
              <a:chOff x="1728" y="2208"/>
              <a:chExt cx="384" cy="231"/>
            </a:xfrm>
          </p:grpSpPr>
          <p:sp>
            <p:nvSpPr>
              <p:cNvPr id="152" name="Text Box 129">
                <a:extLst>
                  <a:ext uri="{FF2B5EF4-FFF2-40B4-BE49-F238E27FC236}">
                    <a16:creationId xmlns:a16="http://schemas.microsoft.com/office/drawing/2014/main" id="{27CBF2DE-DE46-410F-A76A-C4BA4D0D12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2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  <p:sp>
            <p:nvSpPr>
              <p:cNvPr id="153" name="Text Box 130">
                <a:extLst>
                  <a:ext uri="{FF2B5EF4-FFF2-40B4-BE49-F238E27FC236}">
                    <a16:creationId xmlns:a16="http://schemas.microsoft.com/office/drawing/2014/main" id="{FB8C0601-A1DE-4AD7-9CAC-2FE98D029F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</p:grpSp>
        <p:grpSp>
          <p:nvGrpSpPr>
            <p:cNvPr id="146" name="Group 131">
              <a:extLst>
                <a:ext uri="{FF2B5EF4-FFF2-40B4-BE49-F238E27FC236}">
                  <a16:creationId xmlns:a16="http://schemas.microsoft.com/office/drawing/2014/main" id="{8D649DD9-86F5-469E-AC9F-D91087DDF1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93" y="2208"/>
              <a:ext cx="384" cy="231"/>
              <a:chOff x="1728" y="2208"/>
              <a:chExt cx="384" cy="231"/>
            </a:xfrm>
          </p:grpSpPr>
          <p:sp>
            <p:nvSpPr>
              <p:cNvPr id="150" name="Text Box 132">
                <a:extLst>
                  <a:ext uri="{FF2B5EF4-FFF2-40B4-BE49-F238E27FC236}">
                    <a16:creationId xmlns:a16="http://schemas.microsoft.com/office/drawing/2014/main" id="{18572E21-37C9-4C8C-ADAE-B2D7C63188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2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  <p:sp>
            <p:nvSpPr>
              <p:cNvPr id="151" name="Text Box 133">
                <a:extLst>
                  <a:ext uri="{FF2B5EF4-FFF2-40B4-BE49-F238E27FC236}">
                    <a16:creationId xmlns:a16="http://schemas.microsoft.com/office/drawing/2014/main" id="{4111CBC2-5534-4AC5-9D29-9CF1823B5A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</p:grpSp>
        <p:grpSp>
          <p:nvGrpSpPr>
            <p:cNvPr id="147" name="Group 134">
              <a:extLst>
                <a:ext uri="{FF2B5EF4-FFF2-40B4-BE49-F238E27FC236}">
                  <a16:creationId xmlns:a16="http://schemas.microsoft.com/office/drawing/2014/main" id="{BBAD1386-4C63-4328-8EAA-5EB3FCAA6F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45" y="2208"/>
              <a:ext cx="384" cy="231"/>
              <a:chOff x="1728" y="2208"/>
              <a:chExt cx="384" cy="231"/>
            </a:xfrm>
          </p:grpSpPr>
          <p:sp>
            <p:nvSpPr>
              <p:cNvPr id="148" name="Text Box 135">
                <a:extLst>
                  <a:ext uri="{FF2B5EF4-FFF2-40B4-BE49-F238E27FC236}">
                    <a16:creationId xmlns:a16="http://schemas.microsoft.com/office/drawing/2014/main" id="{00336F71-1286-4A18-8247-581915956B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2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  <p:sp>
            <p:nvSpPr>
              <p:cNvPr id="149" name="Text Box 136">
                <a:extLst>
                  <a:ext uri="{FF2B5EF4-FFF2-40B4-BE49-F238E27FC236}">
                    <a16:creationId xmlns:a16="http://schemas.microsoft.com/office/drawing/2014/main" id="{436466D2-4B94-45F9-85E4-1D07524EDF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</p:grpSp>
      </p:grpSp>
      <p:sp>
        <p:nvSpPr>
          <p:cNvPr id="77" name="Footer Placeholder 5">
            <a:extLst>
              <a:ext uri="{FF2B5EF4-FFF2-40B4-BE49-F238E27FC236}">
                <a16:creationId xmlns:a16="http://schemas.microsoft.com/office/drawing/2014/main" id="{1A58E57F-BF79-4A6E-81F9-D2CEDAB98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78" name="[Date Placeholder 3]">
            <a:extLst>
              <a:ext uri="{FF2B5EF4-FFF2-40B4-BE49-F238E27FC236}">
                <a16:creationId xmlns:a16="http://schemas.microsoft.com/office/drawing/2014/main" id="{62FDDBC8-2AA4-40B8-BEE5-DA47B6ADDC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79" name="Slide Number Placeholder 6">
            <a:extLst>
              <a:ext uri="{FF2B5EF4-FFF2-40B4-BE49-F238E27FC236}">
                <a16:creationId xmlns:a16="http://schemas.microsoft.com/office/drawing/2014/main" id="{6D9AEA74-A559-493E-98AB-DEA9FA442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9678655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(4/5)</a:t>
            </a:r>
          </a:p>
        </p:txBody>
      </p:sp>
      <p:sp>
        <p:nvSpPr>
          <p:cNvPr id="77" name="Rectangle 3">
            <a:extLst>
              <a:ext uri="{FF2B5EF4-FFF2-40B4-BE49-F238E27FC236}">
                <a16:creationId xmlns:a16="http://schemas.microsoft.com/office/drawing/2014/main" id="{6365A215-BF31-4EA4-BF1D-48AF00A1C5DD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95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Analyse</a:t>
            </a:r>
            <a:r>
              <a:rPr lang="en-US" dirty="0"/>
              <a:t> the delay for the repeated block.</a:t>
            </a:r>
          </a:p>
        </p:txBody>
      </p:sp>
      <p:grpSp>
        <p:nvGrpSpPr>
          <p:cNvPr id="78" name="Group 88">
            <a:extLst>
              <a:ext uri="{FF2B5EF4-FFF2-40B4-BE49-F238E27FC236}">
                <a16:creationId xmlns:a16="http://schemas.microsoft.com/office/drawing/2014/main" id="{13C8EBAD-B41D-4750-9709-0CD9A1CEC252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1905000"/>
            <a:ext cx="6858000" cy="1447800"/>
            <a:chOff x="768" y="1200"/>
            <a:chExt cx="4320" cy="912"/>
          </a:xfrm>
        </p:grpSpPr>
        <p:sp>
          <p:nvSpPr>
            <p:cNvPr id="79" name="Rectangle 74">
              <a:extLst>
                <a:ext uri="{FF2B5EF4-FFF2-40B4-BE49-F238E27FC236}">
                  <a16:creationId xmlns:a16="http://schemas.microsoft.com/office/drawing/2014/main" id="{B49B244C-61A2-4673-8634-229286C68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200"/>
              <a:ext cx="1488" cy="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000"/>
                <a:t>where X</a:t>
              </a:r>
              <a:r>
                <a:rPr lang="en-US" sz="2000" baseline="-25000"/>
                <a:t>i</a:t>
              </a:r>
              <a:r>
                <a:rPr lang="en-US" sz="2000"/>
                <a:t>, Y</a:t>
              </a:r>
              <a:r>
                <a:rPr lang="en-US" sz="2000" baseline="-25000"/>
                <a:t>i</a:t>
              </a:r>
              <a:r>
                <a:rPr lang="en-US" sz="2000"/>
                <a:t> are stable at 0t, while C</a:t>
              </a:r>
              <a:r>
                <a:rPr lang="en-US" sz="2000" baseline="-25000"/>
                <a:t>i</a:t>
              </a:r>
              <a:r>
                <a:rPr lang="en-US" sz="2000"/>
                <a:t> is assumed to be stable at mt.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80" name="Group 75">
              <a:extLst>
                <a:ext uri="{FF2B5EF4-FFF2-40B4-BE49-F238E27FC236}">
                  <a16:creationId xmlns:a16="http://schemas.microsoft.com/office/drawing/2014/main" id="{D3A77785-A163-49AA-9420-33F635C5B4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248"/>
              <a:ext cx="2832" cy="723"/>
              <a:chOff x="1632" y="1776"/>
              <a:chExt cx="2832" cy="819"/>
            </a:xfrm>
          </p:grpSpPr>
          <p:sp>
            <p:nvSpPr>
              <p:cNvPr id="81" name="Rectangle 76">
                <a:extLst>
                  <a:ext uri="{FF2B5EF4-FFF2-40B4-BE49-F238E27FC236}">
                    <a16:creationId xmlns:a16="http://schemas.microsoft.com/office/drawing/2014/main" id="{DE6DAA5B-8BD4-4448-9242-FF8B5A894C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1056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Text Box 77">
                <a:extLst>
                  <a:ext uri="{FF2B5EF4-FFF2-40B4-BE49-F238E27FC236}">
                    <a16:creationId xmlns:a16="http://schemas.microsoft.com/office/drawing/2014/main" id="{AE7BE3D0-6FF5-44B7-9286-D12C43446E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" y="1967"/>
                <a:ext cx="720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Full</a:t>
                </a:r>
              </a:p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Adder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83" name="Line 78">
                <a:extLst>
                  <a:ext uri="{FF2B5EF4-FFF2-40B4-BE49-F238E27FC236}">
                    <a16:creationId xmlns:a16="http://schemas.microsoft.com/office/drawing/2014/main" id="{8EC21225-2F80-40E8-8601-32222734E7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79">
                <a:extLst>
                  <a:ext uri="{FF2B5EF4-FFF2-40B4-BE49-F238E27FC236}">
                    <a16:creationId xmlns:a16="http://schemas.microsoft.com/office/drawing/2014/main" id="{8555811A-D8B4-42D5-A100-F7E430E9B1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208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Line 80">
                <a:extLst>
                  <a:ext uri="{FF2B5EF4-FFF2-40B4-BE49-F238E27FC236}">
                    <a16:creationId xmlns:a16="http://schemas.microsoft.com/office/drawing/2014/main" id="{BF45288E-B43B-4514-B8C1-1E8A237E0A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Line 81">
                <a:extLst>
                  <a:ext uri="{FF2B5EF4-FFF2-40B4-BE49-F238E27FC236}">
                    <a16:creationId xmlns:a16="http://schemas.microsoft.com/office/drawing/2014/main" id="{A57232F7-10B3-47E6-A393-0A87959EC9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4" y="2304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Text Box 82">
                <a:extLst>
                  <a:ext uri="{FF2B5EF4-FFF2-40B4-BE49-F238E27FC236}">
                    <a16:creationId xmlns:a16="http://schemas.microsoft.com/office/drawing/2014/main" id="{6C861F6F-0CD0-4E2C-ABA8-B40AA54491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824"/>
                <a:ext cx="288" cy="7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X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Y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C</a:t>
                </a:r>
                <a:r>
                  <a:rPr lang="en-GB" baseline="-25000"/>
                  <a:t>i</a:t>
                </a:r>
                <a:endParaRPr lang="en-GB"/>
              </a:p>
            </p:txBody>
          </p:sp>
          <p:sp>
            <p:nvSpPr>
              <p:cNvPr id="159" name="Text Box 83">
                <a:extLst>
                  <a:ext uri="{FF2B5EF4-FFF2-40B4-BE49-F238E27FC236}">
                    <a16:creationId xmlns:a16="http://schemas.microsoft.com/office/drawing/2014/main" id="{A9F74541-04A7-42FC-B891-02472FBF30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84" cy="5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S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C</a:t>
                </a:r>
                <a:r>
                  <a:rPr lang="en-GB" baseline="-25000"/>
                  <a:t>i+1</a:t>
                </a:r>
                <a:endParaRPr lang="en-GB"/>
              </a:p>
            </p:txBody>
          </p:sp>
          <p:sp>
            <p:nvSpPr>
              <p:cNvPr id="160" name="Line 84">
                <a:extLst>
                  <a:ext uri="{FF2B5EF4-FFF2-40B4-BE49-F238E27FC236}">
                    <a16:creationId xmlns:a16="http://schemas.microsoft.com/office/drawing/2014/main" id="{E9FC8771-AE59-430D-AD50-A231FB4C2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448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Text Box 85">
                <a:extLst>
                  <a:ext uri="{FF2B5EF4-FFF2-40B4-BE49-F238E27FC236}">
                    <a16:creationId xmlns:a16="http://schemas.microsoft.com/office/drawing/2014/main" id="{30C02191-E35A-40FC-84EF-7E27D12A72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8" y="1776"/>
                <a:ext cx="192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0</a:t>
                </a:r>
                <a:endParaRPr lang="en-GB"/>
              </a:p>
            </p:txBody>
          </p:sp>
          <p:sp>
            <p:nvSpPr>
              <p:cNvPr id="162" name="Text Box 86">
                <a:extLst>
                  <a:ext uri="{FF2B5EF4-FFF2-40B4-BE49-F238E27FC236}">
                    <a16:creationId xmlns:a16="http://schemas.microsoft.com/office/drawing/2014/main" id="{82CF4F7B-9C90-4175-A4A5-BA7111D91E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192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0</a:t>
                </a:r>
                <a:endParaRPr lang="en-GB"/>
              </a:p>
            </p:txBody>
          </p:sp>
          <p:sp>
            <p:nvSpPr>
              <p:cNvPr id="163" name="Text Box 87">
                <a:extLst>
                  <a:ext uri="{FF2B5EF4-FFF2-40B4-BE49-F238E27FC236}">
                    <a16:creationId xmlns:a16="http://schemas.microsoft.com/office/drawing/2014/main" id="{7865EADA-AD72-418A-B4C8-D0633E3349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8" y="2257"/>
                <a:ext cx="288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mt</a:t>
                </a:r>
                <a:endParaRPr lang="en-GB"/>
              </a:p>
            </p:txBody>
          </p:sp>
        </p:grpSp>
      </p:grpSp>
      <p:sp>
        <p:nvSpPr>
          <p:cNvPr id="164" name="Rectangle 89">
            <a:extLst>
              <a:ext uri="{FF2B5EF4-FFF2-40B4-BE49-F238E27FC236}">
                <a16:creationId xmlns:a16="http://schemas.microsoft.com/office/drawing/2014/main" id="{70B60A8A-F39A-47CC-ACD0-6090DC8F9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3528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Performing the delay calculation:</a:t>
            </a:r>
          </a:p>
        </p:txBody>
      </p:sp>
      <p:grpSp>
        <p:nvGrpSpPr>
          <p:cNvPr id="165" name="Group 90">
            <a:extLst>
              <a:ext uri="{FF2B5EF4-FFF2-40B4-BE49-F238E27FC236}">
                <a16:creationId xmlns:a16="http://schemas.microsoft.com/office/drawing/2014/main" id="{ED23AF56-E853-451F-A613-000878DB8082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810000"/>
            <a:ext cx="6553200" cy="2293938"/>
            <a:chOff x="1056" y="2400"/>
            <a:chExt cx="4128" cy="1445"/>
          </a:xfrm>
        </p:grpSpPr>
        <p:sp>
          <p:nvSpPr>
            <p:cNvPr id="166" name="AutoShape 91">
              <a:extLst>
                <a:ext uri="{FF2B5EF4-FFF2-40B4-BE49-F238E27FC236}">
                  <a16:creationId xmlns:a16="http://schemas.microsoft.com/office/drawing/2014/main" id="{76BBF733-3FB3-49F8-90D5-7314E5EF3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9" y="3126"/>
              <a:ext cx="426" cy="34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Line 92">
              <a:extLst>
                <a:ext uri="{FF2B5EF4-FFF2-40B4-BE49-F238E27FC236}">
                  <a16:creationId xmlns:a16="http://schemas.microsoft.com/office/drawing/2014/main" id="{FFFE1DF7-5213-4B2B-9A77-F51EEDC852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1" y="2593"/>
              <a:ext cx="54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Line 93">
              <a:extLst>
                <a:ext uri="{FF2B5EF4-FFF2-40B4-BE49-F238E27FC236}">
                  <a16:creationId xmlns:a16="http://schemas.microsoft.com/office/drawing/2014/main" id="{94C15C72-10BB-42E2-8640-854B28BC7C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1" y="2750"/>
              <a:ext cx="54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Line 94">
              <a:extLst>
                <a:ext uri="{FF2B5EF4-FFF2-40B4-BE49-F238E27FC236}">
                  <a16:creationId xmlns:a16="http://schemas.microsoft.com/office/drawing/2014/main" id="{01A59EED-D6A8-4828-82AF-AB1D1D4B6E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33" y="2655"/>
              <a:ext cx="893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Line 95">
              <a:extLst>
                <a:ext uri="{FF2B5EF4-FFF2-40B4-BE49-F238E27FC236}">
                  <a16:creationId xmlns:a16="http://schemas.microsoft.com/office/drawing/2014/main" id="{DCA6EC31-C787-4DCF-BB38-9C0E540953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6" y="3219"/>
              <a:ext cx="21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Line 96">
              <a:extLst>
                <a:ext uri="{FF2B5EF4-FFF2-40B4-BE49-F238E27FC236}">
                  <a16:creationId xmlns:a16="http://schemas.microsoft.com/office/drawing/2014/main" id="{D0987392-96E2-4F24-A0AE-223DE39CD5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06" y="2593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Line 97">
              <a:extLst>
                <a:ext uri="{FF2B5EF4-FFF2-40B4-BE49-F238E27FC236}">
                  <a16:creationId xmlns:a16="http://schemas.microsoft.com/office/drawing/2014/main" id="{D2F78D28-5330-4EBA-906E-F9492C4347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53" y="2750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Line 98">
              <a:extLst>
                <a:ext uri="{FF2B5EF4-FFF2-40B4-BE49-F238E27FC236}">
                  <a16:creationId xmlns:a16="http://schemas.microsoft.com/office/drawing/2014/main" id="{8E7384A8-ED01-47F8-9752-8C8774EF6F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3" y="3376"/>
              <a:ext cx="36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Line 99">
              <a:extLst>
                <a:ext uri="{FF2B5EF4-FFF2-40B4-BE49-F238E27FC236}">
                  <a16:creationId xmlns:a16="http://schemas.microsoft.com/office/drawing/2014/main" id="{0A71A4CB-5C28-467F-858A-AA63E3A705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8" y="3293"/>
              <a:ext cx="183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Oval 100">
              <a:extLst>
                <a:ext uri="{FF2B5EF4-FFF2-40B4-BE49-F238E27FC236}">
                  <a16:creationId xmlns:a16="http://schemas.microsoft.com/office/drawing/2014/main" id="{5CCBD3BE-11B5-499F-8FFC-1A7ACB305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28"/>
              <a:ext cx="39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Oval 101">
              <a:extLst>
                <a:ext uri="{FF2B5EF4-FFF2-40B4-BE49-F238E27FC236}">
                  <a16:creationId xmlns:a16="http://schemas.microsoft.com/office/drawing/2014/main" id="{32F7C895-3CA1-4990-8B0C-E6E282E3D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9" y="2565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7" name="Group 102">
              <a:extLst>
                <a:ext uri="{FF2B5EF4-FFF2-40B4-BE49-F238E27FC236}">
                  <a16:creationId xmlns:a16="http://schemas.microsoft.com/office/drawing/2014/main" id="{9F5683F6-FAF9-4A83-BE69-5B84D9083D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2496"/>
              <a:ext cx="456" cy="345"/>
              <a:chOff x="8928" y="3168"/>
              <a:chExt cx="1080" cy="792"/>
            </a:xfrm>
          </p:grpSpPr>
          <p:sp>
            <p:nvSpPr>
              <p:cNvPr id="219" name="Freeform 103">
                <a:extLst>
                  <a:ext uri="{FF2B5EF4-FFF2-40B4-BE49-F238E27FC236}">
                    <a16:creationId xmlns:a16="http://schemas.microsoft.com/office/drawing/2014/main" id="{7E30F01E-9676-4430-92B8-4B6819B776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Line 104">
                <a:extLst>
                  <a:ext uri="{FF2B5EF4-FFF2-40B4-BE49-F238E27FC236}">
                    <a16:creationId xmlns:a16="http://schemas.microsoft.com/office/drawing/2014/main" id="{0A13820E-5C33-4C5A-920E-DFF54ECF7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Line 105">
                <a:extLst>
                  <a:ext uri="{FF2B5EF4-FFF2-40B4-BE49-F238E27FC236}">
                    <a16:creationId xmlns:a16="http://schemas.microsoft.com/office/drawing/2014/main" id="{FA1A8071-9CFB-452B-A1FC-8455033004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Freeform 106">
                <a:extLst>
                  <a:ext uri="{FF2B5EF4-FFF2-40B4-BE49-F238E27FC236}">
                    <a16:creationId xmlns:a16="http://schemas.microsoft.com/office/drawing/2014/main" id="{C702C5CE-E875-45A9-BE72-34F427DC1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Freeform 107">
                <a:extLst>
                  <a:ext uri="{FF2B5EF4-FFF2-40B4-BE49-F238E27FC236}">
                    <a16:creationId xmlns:a16="http://schemas.microsoft.com/office/drawing/2014/main" id="{9D97A008-A10B-4330-A78F-D0C59D9E1F2D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Freeform 108">
                <a:extLst>
                  <a:ext uri="{FF2B5EF4-FFF2-40B4-BE49-F238E27FC236}">
                    <a16:creationId xmlns:a16="http://schemas.microsoft.com/office/drawing/2014/main" id="{C6CE7F8D-0087-4331-A819-926226D83C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8" name="Text Box 109">
              <a:extLst>
                <a:ext uri="{FF2B5EF4-FFF2-40B4-BE49-F238E27FC236}">
                  <a16:creationId xmlns:a16="http://schemas.microsoft.com/office/drawing/2014/main" id="{E4A1966D-4407-4ADD-BFDF-F70EE3356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48"/>
              <a:ext cx="244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  <a:r>
                <a:rPr lang="en-GB" baseline="-25000"/>
                <a:t>i</a:t>
              </a:r>
              <a:endParaRPr lang="en-GB"/>
            </a:p>
            <a:p>
              <a:pPr eaLnBrk="0" hangingPunct="0"/>
              <a:r>
                <a:rPr lang="en-GB"/>
                <a:t>Y</a:t>
              </a:r>
              <a:r>
                <a:rPr lang="en-GB" baseline="-25000"/>
                <a:t>i</a:t>
              </a:r>
              <a:endParaRPr lang="en-GB"/>
            </a:p>
          </p:txBody>
        </p:sp>
        <p:sp>
          <p:nvSpPr>
            <p:cNvPr id="179" name="Text Box 110">
              <a:extLst>
                <a:ext uri="{FF2B5EF4-FFF2-40B4-BE49-F238E27FC236}">
                  <a16:creationId xmlns:a16="http://schemas.microsoft.com/office/drawing/2014/main" id="{D740038E-8422-44F7-A2D1-A2B05D1465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2641"/>
              <a:ext cx="336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  <a:r>
                <a:rPr lang="en-GB" baseline="-25000"/>
                <a:t>i</a:t>
              </a:r>
              <a:endParaRPr lang="en-GB"/>
            </a:p>
            <a:p>
              <a:pPr eaLnBrk="0" hangingPunct="0"/>
              <a:endParaRPr lang="en-GB" sz="1400"/>
            </a:p>
          </p:txBody>
        </p:sp>
        <p:sp>
          <p:nvSpPr>
            <p:cNvPr id="180" name="Text Box 111">
              <a:extLst>
                <a:ext uri="{FF2B5EF4-FFF2-40B4-BE49-F238E27FC236}">
                  <a16:creationId xmlns:a16="http://schemas.microsoft.com/office/drawing/2014/main" id="{8C1B843B-78E7-4C32-9F52-101C472693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3360"/>
              <a:ext cx="48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r>
                <a:rPr lang="en-GB" baseline="-25000"/>
                <a:t>i+1</a:t>
              </a:r>
              <a:endParaRPr lang="en-GB" sz="1400"/>
            </a:p>
            <a:p>
              <a:pPr eaLnBrk="0" hangingPunct="0"/>
              <a:endParaRPr lang="en-GB" sz="1400"/>
            </a:p>
          </p:txBody>
        </p:sp>
        <p:sp>
          <p:nvSpPr>
            <p:cNvPr id="181" name="AutoShape 112">
              <a:extLst>
                <a:ext uri="{FF2B5EF4-FFF2-40B4-BE49-F238E27FC236}">
                  <a16:creationId xmlns:a16="http://schemas.microsoft.com/office/drawing/2014/main" id="{7A59B31E-6E3A-45E2-A8D7-79E113A53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2" y="3196"/>
              <a:ext cx="426" cy="34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Line 113">
              <a:extLst>
                <a:ext uri="{FF2B5EF4-FFF2-40B4-BE49-F238E27FC236}">
                  <a16:creationId xmlns:a16="http://schemas.microsoft.com/office/drawing/2014/main" id="{6F08D58F-D911-4DB4-9DE3-222BC12C04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5" y="2809"/>
              <a:ext cx="251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Line 114">
              <a:extLst>
                <a:ext uri="{FF2B5EF4-FFF2-40B4-BE49-F238E27FC236}">
                  <a16:creationId xmlns:a16="http://schemas.microsoft.com/office/drawing/2014/main" id="{A5D4A6D9-CF46-4853-9FBB-F7ED7D5E24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8" y="2736"/>
              <a:ext cx="114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Line 115">
              <a:extLst>
                <a:ext uri="{FF2B5EF4-FFF2-40B4-BE49-F238E27FC236}">
                  <a16:creationId xmlns:a16="http://schemas.microsoft.com/office/drawing/2014/main" id="{E8C99979-473B-4A4F-9321-5CB3D98AE2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5" y="3277"/>
              <a:ext cx="12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Line 116">
              <a:extLst>
                <a:ext uri="{FF2B5EF4-FFF2-40B4-BE49-F238E27FC236}">
                  <a16:creationId xmlns:a16="http://schemas.microsoft.com/office/drawing/2014/main" id="{15B251E5-D34C-4CD2-A575-A5E7FBF9F8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65" y="2651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Line 117">
              <a:extLst>
                <a:ext uri="{FF2B5EF4-FFF2-40B4-BE49-F238E27FC236}">
                  <a16:creationId xmlns:a16="http://schemas.microsoft.com/office/drawing/2014/main" id="{7AD1540B-41B4-4B07-8832-CFCAB4491B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73" y="2808"/>
              <a:ext cx="0" cy="9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118">
              <a:extLst>
                <a:ext uri="{FF2B5EF4-FFF2-40B4-BE49-F238E27FC236}">
                  <a16:creationId xmlns:a16="http://schemas.microsoft.com/office/drawing/2014/main" id="{894A6DF9-CAEF-45DB-8287-397A14FF90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4" y="3620"/>
              <a:ext cx="1260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119">
              <a:extLst>
                <a:ext uri="{FF2B5EF4-FFF2-40B4-BE49-F238E27FC236}">
                  <a16:creationId xmlns:a16="http://schemas.microsoft.com/office/drawing/2014/main" id="{54B0093A-A458-4F03-ADF9-7758896C39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9" y="3360"/>
              <a:ext cx="297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Oval 120">
              <a:extLst>
                <a:ext uri="{FF2B5EF4-FFF2-40B4-BE49-F238E27FC236}">
                  <a16:creationId xmlns:a16="http://schemas.microsoft.com/office/drawing/2014/main" id="{CF9E5DBA-85DB-4872-9DCA-CC5DD4E56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3412"/>
              <a:ext cx="40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Oval 121">
              <a:extLst>
                <a:ext uri="{FF2B5EF4-FFF2-40B4-BE49-F238E27FC236}">
                  <a16:creationId xmlns:a16="http://schemas.microsoft.com/office/drawing/2014/main" id="{70B8A2DF-3F2A-4F15-95AC-F60B24A91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2641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1" name="Group 122">
              <a:extLst>
                <a:ext uri="{FF2B5EF4-FFF2-40B4-BE49-F238E27FC236}">
                  <a16:creationId xmlns:a16="http://schemas.microsoft.com/office/drawing/2014/main" id="{81702245-9E26-4B1B-A539-8C49BF7B83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9" y="2567"/>
              <a:ext cx="457" cy="345"/>
              <a:chOff x="8928" y="3168"/>
              <a:chExt cx="1080" cy="792"/>
            </a:xfrm>
          </p:grpSpPr>
          <p:sp>
            <p:nvSpPr>
              <p:cNvPr id="213" name="Freeform 123">
                <a:extLst>
                  <a:ext uri="{FF2B5EF4-FFF2-40B4-BE49-F238E27FC236}">
                    <a16:creationId xmlns:a16="http://schemas.microsoft.com/office/drawing/2014/main" id="{0440B8F6-97ED-4E2C-ABFB-C7AF1E9E5E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Line 124">
                <a:extLst>
                  <a:ext uri="{FF2B5EF4-FFF2-40B4-BE49-F238E27FC236}">
                    <a16:creationId xmlns:a16="http://schemas.microsoft.com/office/drawing/2014/main" id="{85FDBE85-BA59-4707-B094-17ADD055EF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Line 125">
                <a:extLst>
                  <a:ext uri="{FF2B5EF4-FFF2-40B4-BE49-F238E27FC236}">
                    <a16:creationId xmlns:a16="http://schemas.microsoft.com/office/drawing/2014/main" id="{670DDA4A-8897-4FA9-BDC3-2CA9C9F5C1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Freeform 126">
                <a:extLst>
                  <a:ext uri="{FF2B5EF4-FFF2-40B4-BE49-F238E27FC236}">
                    <a16:creationId xmlns:a16="http://schemas.microsoft.com/office/drawing/2014/main" id="{69E441B8-7CDF-48C2-9B50-94FCA90C1E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Freeform 127">
                <a:extLst>
                  <a:ext uri="{FF2B5EF4-FFF2-40B4-BE49-F238E27FC236}">
                    <a16:creationId xmlns:a16="http://schemas.microsoft.com/office/drawing/2014/main" id="{D7C06A91-1E88-4875-BA78-437304DEE51E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Freeform 128">
                <a:extLst>
                  <a:ext uri="{FF2B5EF4-FFF2-40B4-BE49-F238E27FC236}">
                    <a16:creationId xmlns:a16="http://schemas.microsoft.com/office/drawing/2014/main" id="{3AB598B9-E950-4566-9835-BA9736ABCA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2" name="Line 129">
              <a:extLst>
                <a:ext uri="{FF2B5EF4-FFF2-40B4-BE49-F238E27FC236}">
                  <a16:creationId xmlns:a16="http://schemas.microsoft.com/office/drawing/2014/main" id="{0E6BF741-52F8-4E22-A521-BC4B9572B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3744"/>
              <a:ext cx="1529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Line 130">
              <a:extLst>
                <a:ext uri="{FF2B5EF4-FFF2-40B4-BE49-F238E27FC236}">
                  <a16:creationId xmlns:a16="http://schemas.microsoft.com/office/drawing/2014/main" id="{A82F5B2F-BCF6-414A-BE6D-CBE3017CC3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3" y="3434"/>
              <a:ext cx="22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Line 131">
              <a:extLst>
                <a:ext uri="{FF2B5EF4-FFF2-40B4-BE49-F238E27FC236}">
                  <a16:creationId xmlns:a16="http://schemas.microsoft.com/office/drawing/2014/main" id="{6BB9E67B-5CB9-4910-B2AE-8D215C61DE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11" y="3290"/>
              <a:ext cx="0" cy="3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Line 132">
              <a:extLst>
                <a:ext uri="{FF2B5EF4-FFF2-40B4-BE49-F238E27FC236}">
                  <a16:creationId xmlns:a16="http://schemas.microsoft.com/office/drawing/2014/main" id="{6C85F981-C33A-4948-8B7B-A9228C6A53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4" y="3527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6" name="Group 133">
              <a:extLst>
                <a:ext uri="{FF2B5EF4-FFF2-40B4-BE49-F238E27FC236}">
                  <a16:creationId xmlns:a16="http://schemas.microsoft.com/office/drawing/2014/main" id="{570E268C-72E8-4A9B-A831-18B51EF19B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86" y="3277"/>
              <a:ext cx="427" cy="343"/>
              <a:chOff x="6768" y="11808"/>
              <a:chExt cx="1008" cy="792"/>
            </a:xfrm>
          </p:grpSpPr>
          <p:sp>
            <p:nvSpPr>
              <p:cNvPr id="208" name="Freeform 134">
                <a:extLst>
                  <a:ext uri="{FF2B5EF4-FFF2-40B4-BE49-F238E27FC236}">
                    <a16:creationId xmlns:a16="http://schemas.microsoft.com/office/drawing/2014/main" id="{E7B33E88-0438-4CBE-A058-6308286818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Line 135">
                <a:extLst>
                  <a:ext uri="{FF2B5EF4-FFF2-40B4-BE49-F238E27FC236}">
                    <a16:creationId xmlns:a16="http://schemas.microsoft.com/office/drawing/2014/main" id="{66AB5970-83D0-4CDE-8886-CE1173B13E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Line 136">
                <a:extLst>
                  <a:ext uri="{FF2B5EF4-FFF2-40B4-BE49-F238E27FC236}">
                    <a16:creationId xmlns:a16="http://schemas.microsoft.com/office/drawing/2014/main" id="{087668F7-1A3A-401A-9FF2-BA5CED9B03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Freeform 137">
                <a:extLst>
                  <a:ext uri="{FF2B5EF4-FFF2-40B4-BE49-F238E27FC236}">
                    <a16:creationId xmlns:a16="http://schemas.microsoft.com/office/drawing/2014/main" id="{6BBF628C-BEB8-41D8-AB64-B53565DF6B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Freeform 138">
                <a:extLst>
                  <a:ext uri="{FF2B5EF4-FFF2-40B4-BE49-F238E27FC236}">
                    <a16:creationId xmlns:a16="http://schemas.microsoft.com/office/drawing/2014/main" id="{B49A6C5F-B9D9-4FDB-964D-C5F3F5A51A4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" name="Line 139">
              <a:extLst>
                <a:ext uri="{FF2B5EF4-FFF2-40B4-BE49-F238E27FC236}">
                  <a16:creationId xmlns:a16="http://schemas.microsoft.com/office/drawing/2014/main" id="{838B1026-1670-4648-962F-9CDEDD48CF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4" y="3527"/>
              <a:ext cx="0" cy="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Line 140">
              <a:extLst>
                <a:ext uri="{FF2B5EF4-FFF2-40B4-BE49-F238E27FC236}">
                  <a16:creationId xmlns:a16="http://schemas.microsoft.com/office/drawing/2014/main" id="{3CF77C6E-85FA-4595-96B2-39C7ED96E5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9" y="3449"/>
              <a:ext cx="457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Text Box 141">
              <a:extLst>
                <a:ext uri="{FF2B5EF4-FFF2-40B4-BE49-F238E27FC236}">
                  <a16:creationId xmlns:a16="http://schemas.microsoft.com/office/drawing/2014/main" id="{53EED105-7D82-48D2-B704-BD6F83379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625"/>
              <a:ext cx="306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r>
                <a:rPr lang="en-GB" baseline="-25000"/>
                <a:t>i</a:t>
              </a:r>
              <a:endParaRPr lang="en-GB" sz="1400"/>
            </a:p>
          </p:txBody>
        </p:sp>
        <p:sp>
          <p:nvSpPr>
            <p:cNvPr id="200" name="Text Box 142">
              <a:extLst>
                <a:ext uri="{FF2B5EF4-FFF2-40B4-BE49-F238E27FC236}">
                  <a16:creationId xmlns:a16="http://schemas.microsoft.com/office/drawing/2014/main" id="{9C67E8D1-5DCE-49CE-8488-6EB2AA38D9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400"/>
              <a:ext cx="948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max(0,0)+t = t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1" name="Text Box 143">
              <a:extLst>
                <a:ext uri="{FF2B5EF4-FFF2-40B4-BE49-F238E27FC236}">
                  <a16:creationId xmlns:a16="http://schemas.microsoft.com/office/drawing/2014/main" id="{3D7C7BB3-163A-4259-82A9-6B14004AF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3072"/>
              <a:ext cx="149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t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2" name="Text Box 144">
              <a:extLst>
                <a:ext uri="{FF2B5EF4-FFF2-40B4-BE49-F238E27FC236}">
                  <a16:creationId xmlns:a16="http://schemas.microsoft.com/office/drawing/2014/main" id="{EBBE4E9E-9AEC-4CD5-A89D-05CDA15FAD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592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3" name="Text Box 145">
              <a:extLst>
                <a:ext uri="{FF2B5EF4-FFF2-40B4-BE49-F238E27FC236}">
                  <a16:creationId xmlns:a16="http://schemas.microsoft.com/office/drawing/2014/main" id="{E1AF044F-3E5C-4767-A059-4269E0C84D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400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4" name="Text Box 146">
              <a:extLst>
                <a:ext uri="{FF2B5EF4-FFF2-40B4-BE49-F238E27FC236}">
                  <a16:creationId xmlns:a16="http://schemas.microsoft.com/office/drawing/2014/main" id="{AD84EB5F-987A-48B1-AB0B-1B63A20B2B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552"/>
              <a:ext cx="28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mt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5" name="Text Box 147">
              <a:extLst>
                <a:ext uri="{FF2B5EF4-FFF2-40B4-BE49-F238E27FC236}">
                  <a16:creationId xmlns:a16="http://schemas.microsoft.com/office/drawing/2014/main" id="{C04251F2-FA4A-4756-9CC5-30D636EAE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2496"/>
              <a:ext cx="912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max(</a:t>
              </a:r>
              <a:r>
                <a:rPr lang="en-US" sz="1600" dirty="0" err="1">
                  <a:solidFill>
                    <a:srgbClr val="0000FF"/>
                  </a:solidFill>
                </a:rPr>
                <a:t>t,mt</a:t>
              </a:r>
              <a:r>
                <a:rPr lang="en-US" sz="1600" dirty="0">
                  <a:solidFill>
                    <a:srgbClr val="0000FF"/>
                  </a:solidFill>
                </a:rPr>
                <a:t>)+t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206" name="Text Box 148">
              <a:extLst>
                <a:ext uri="{FF2B5EF4-FFF2-40B4-BE49-F238E27FC236}">
                  <a16:creationId xmlns:a16="http://schemas.microsoft.com/office/drawing/2014/main" id="{328E09FB-E370-46DB-B2A5-514ED8126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3168"/>
              <a:ext cx="1008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max(</a:t>
              </a:r>
              <a:r>
                <a:rPr lang="en-US" sz="1600" dirty="0" err="1">
                  <a:solidFill>
                    <a:srgbClr val="0000FF"/>
                  </a:solidFill>
                </a:rPr>
                <a:t>t,mt</a:t>
              </a:r>
              <a:r>
                <a:rPr lang="en-US" sz="1600" dirty="0">
                  <a:solidFill>
                    <a:srgbClr val="0000FF"/>
                  </a:solidFill>
                </a:rPr>
                <a:t>)+2t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207" name="Text Box 149">
              <a:extLst>
                <a:ext uri="{FF2B5EF4-FFF2-40B4-BE49-F238E27FC236}">
                  <a16:creationId xmlns:a16="http://schemas.microsoft.com/office/drawing/2014/main" id="{B2666A7E-68E9-47AD-B703-B4E066BCD0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024"/>
              <a:ext cx="912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max(t,mt)+t</a:t>
              </a:r>
              <a:endParaRPr lang="en-GB" sz="1600">
                <a:solidFill>
                  <a:srgbClr val="0000FF"/>
                </a:solidFill>
              </a:endParaRPr>
            </a:p>
          </p:txBody>
        </p:sp>
      </p:grpSp>
      <p:sp>
        <p:nvSpPr>
          <p:cNvPr id="85" name="Footer Placeholder 5">
            <a:extLst>
              <a:ext uri="{FF2B5EF4-FFF2-40B4-BE49-F238E27FC236}">
                <a16:creationId xmlns:a16="http://schemas.microsoft.com/office/drawing/2014/main" id="{B2BC29FE-31D1-4D6E-BD39-5D91C866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86" name="[Date Placeholder 3]">
            <a:extLst>
              <a:ext uri="{FF2B5EF4-FFF2-40B4-BE49-F238E27FC236}">
                <a16:creationId xmlns:a16="http://schemas.microsoft.com/office/drawing/2014/main" id="{9DECF3D4-6A69-4E82-A277-A1BF51A4C9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87" name="Slide Number Placeholder 6">
            <a:extLst>
              <a:ext uri="{FF2B5EF4-FFF2-40B4-BE49-F238E27FC236}">
                <a16:creationId xmlns:a16="http://schemas.microsoft.com/office/drawing/2014/main" id="{C874A993-3552-4398-968F-AFE76497E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36119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642" y="524657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(5/5)</a:t>
            </a:r>
          </a:p>
        </p:txBody>
      </p:sp>
      <p:sp>
        <p:nvSpPr>
          <p:cNvPr id="85" name="Rectangle 3">
            <a:extLst>
              <a:ext uri="{FF2B5EF4-FFF2-40B4-BE49-F238E27FC236}">
                <a16:creationId xmlns:a16="http://schemas.microsoft.com/office/drawing/2014/main" id="{01607296-C396-4D1A-9081-3646C338F0A3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411755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Calculating:</a:t>
            </a:r>
          </a:p>
          <a:p>
            <a:pPr lvl="1" fontAlgn="auto">
              <a:spcAft>
                <a:spcPts val="0"/>
              </a:spcAft>
              <a:buNone/>
            </a:pPr>
            <a:r>
              <a:rPr lang="en-US" dirty="0"/>
              <a:t>	When </a:t>
            </a:r>
            <a:r>
              <a:rPr lang="en-US" dirty="0" err="1"/>
              <a:t>i</a:t>
            </a:r>
            <a:r>
              <a:rPr lang="en-US" dirty="0"/>
              <a:t>=1, m=0;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 = 2t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baseline="-25000" dirty="0">
                <a:solidFill>
                  <a:srgbClr val="0000FF"/>
                </a:solidFill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 = 3t 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None/>
            </a:pPr>
            <a:r>
              <a:rPr lang="en-US" dirty="0"/>
              <a:t>	When </a:t>
            </a:r>
            <a:r>
              <a:rPr lang="en-US" dirty="0" err="1"/>
              <a:t>i</a:t>
            </a:r>
            <a:r>
              <a:rPr lang="en-US" dirty="0"/>
              <a:t>=2, m=3;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 = 4t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baseline="-25000" dirty="0">
                <a:solidFill>
                  <a:srgbClr val="0000FF"/>
                </a:solidFill>
              </a:rPr>
              <a:t>3</a:t>
            </a:r>
            <a:r>
              <a:rPr lang="en-US" dirty="0">
                <a:solidFill>
                  <a:srgbClr val="0000FF"/>
                </a:solidFill>
              </a:rPr>
              <a:t> = 5t 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None/>
            </a:pPr>
            <a:r>
              <a:rPr lang="en-US" dirty="0"/>
              <a:t>	When </a:t>
            </a:r>
            <a:r>
              <a:rPr lang="en-US" dirty="0" err="1"/>
              <a:t>i</a:t>
            </a:r>
            <a:r>
              <a:rPr lang="en-US" dirty="0"/>
              <a:t>=3, m=5;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baseline="-25000" dirty="0">
                <a:solidFill>
                  <a:srgbClr val="C00000"/>
                </a:solidFill>
              </a:rPr>
              <a:t>3</a:t>
            </a:r>
            <a:r>
              <a:rPr lang="en-US" dirty="0">
                <a:solidFill>
                  <a:srgbClr val="C00000"/>
                </a:solidFill>
              </a:rPr>
              <a:t> = 6t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baseline="-25000" dirty="0">
                <a:solidFill>
                  <a:srgbClr val="0000FF"/>
                </a:solidFill>
              </a:rPr>
              <a:t>4</a:t>
            </a:r>
            <a:r>
              <a:rPr lang="en-US" dirty="0">
                <a:solidFill>
                  <a:srgbClr val="0000FF"/>
                </a:solidFill>
              </a:rPr>
              <a:t> = 7t 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None/>
            </a:pPr>
            <a:r>
              <a:rPr lang="en-US" dirty="0"/>
              <a:t>	When </a:t>
            </a:r>
            <a:r>
              <a:rPr lang="en-US" dirty="0" err="1"/>
              <a:t>i</a:t>
            </a:r>
            <a:r>
              <a:rPr lang="en-US" dirty="0"/>
              <a:t>=4, m=7;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baseline="-25000" dirty="0">
                <a:solidFill>
                  <a:srgbClr val="C00000"/>
                </a:solidFill>
              </a:rPr>
              <a:t>4</a:t>
            </a:r>
            <a:r>
              <a:rPr lang="en-US" dirty="0">
                <a:solidFill>
                  <a:srgbClr val="C00000"/>
                </a:solidFill>
              </a:rPr>
              <a:t> = 8t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baseline="-25000" dirty="0">
                <a:solidFill>
                  <a:srgbClr val="0000FF"/>
                </a:solidFill>
              </a:rPr>
              <a:t>5</a:t>
            </a:r>
            <a:r>
              <a:rPr lang="en-US" dirty="0">
                <a:solidFill>
                  <a:srgbClr val="0000FF"/>
                </a:solidFill>
              </a:rPr>
              <a:t> = 9t </a:t>
            </a:r>
          </a:p>
          <a:p>
            <a:pPr marL="265113" indent="-265113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general, an </a:t>
            </a:r>
            <a:r>
              <a:rPr lang="en-US" i="1" dirty="0"/>
              <a:t>n</a:t>
            </a:r>
            <a:r>
              <a:rPr lang="en-US" dirty="0"/>
              <a:t>-bit ripple-carry parallel adder will experience the following delay times:</a:t>
            </a:r>
          </a:p>
          <a:p>
            <a:pPr lvl="1" fontAlgn="auto">
              <a:spcAft>
                <a:spcPts val="0"/>
              </a:spcAft>
              <a:buNone/>
            </a:pPr>
            <a:r>
              <a:rPr lang="en-US" dirty="0">
                <a:solidFill>
                  <a:srgbClr val="0000CC"/>
                </a:solidFill>
              </a:rPr>
              <a:t>	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i="1" baseline="-25000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= ( (</a:t>
            </a:r>
            <a:r>
              <a:rPr lang="en-US" i="1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– 1)</a:t>
            </a:r>
            <a:r>
              <a:rPr lang="en-US" dirty="0">
                <a:solidFill>
                  <a:srgbClr val="C00000"/>
                </a:solidFill>
                <a:sym typeface="Symbol" pitchFamily="18" charset="2"/>
              </a:rPr>
              <a:t>2 + 2 ) t </a:t>
            </a:r>
          </a:p>
          <a:p>
            <a:pPr lvl="1" fontAlgn="auto">
              <a:spcAft>
                <a:spcPts val="0"/>
              </a:spcAft>
              <a:buNone/>
            </a:pP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	C</a:t>
            </a:r>
            <a:r>
              <a:rPr lang="en-US" i="1" baseline="-25000" dirty="0">
                <a:solidFill>
                  <a:srgbClr val="0000CC"/>
                </a:solidFill>
                <a:sym typeface="Symbol" pitchFamily="18" charset="2"/>
              </a:rPr>
              <a:t>n</a:t>
            </a:r>
            <a:r>
              <a:rPr lang="en-US" baseline="-25000" dirty="0">
                <a:solidFill>
                  <a:srgbClr val="0000CC"/>
                </a:solidFill>
                <a:sym typeface="Symbol" pitchFamily="18" charset="2"/>
              </a:rPr>
              <a:t>+1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 = ( (</a:t>
            </a:r>
            <a:r>
              <a:rPr lang="en-US" i="1" dirty="0">
                <a:solidFill>
                  <a:srgbClr val="0000CC"/>
                </a:solidFill>
                <a:sym typeface="Symbol" pitchFamily="18" charset="2"/>
              </a:rPr>
              <a:t>n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 – 1)2 + 3 ) t </a:t>
            </a:r>
          </a:p>
          <a:p>
            <a:pPr marL="265113" indent="-265113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Propagation delay of ripple-carry parallel adders is proportional to the number of bits it handles.</a:t>
            </a:r>
          </a:p>
          <a:p>
            <a:pPr marL="265113" indent="-265113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Maximum delay: </a:t>
            </a:r>
            <a:r>
              <a:rPr lang="en-US" dirty="0">
                <a:solidFill>
                  <a:srgbClr val="0000CC"/>
                </a:solidFill>
              </a:rPr>
              <a:t>( (</a:t>
            </a:r>
            <a:r>
              <a:rPr lang="en-US" i="1" dirty="0">
                <a:solidFill>
                  <a:srgbClr val="0000CC"/>
                </a:solidFill>
              </a:rPr>
              <a:t>n</a:t>
            </a:r>
            <a:r>
              <a:rPr lang="en-US" dirty="0">
                <a:solidFill>
                  <a:srgbClr val="0000CC"/>
                </a:solidFill>
              </a:rPr>
              <a:t> – 1)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2 + 3 ) 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6E84381-DEDC-424F-A575-050287E881EE}"/>
              </a:ext>
            </a:extLst>
          </p:cNvPr>
          <p:cNvGrpSpPr/>
          <p:nvPr/>
        </p:nvGrpSpPr>
        <p:grpSpPr>
          <a:xfrm>
            <a:off x="6446114" y="474681"/>
            <a:ext cx="4047808" cy="1321912"/>
            <a:chOff x="4922114" y="474681"/>
            <a:chExt cx="4047808" cy="1321912"/>
          </a:xfrm>
        </p:grpSpPr>
        <p:grpSp>
          <p:nvGrpSpPr>
            <p:cNvPr id="88" name="Group 75">
              <a:extLst>
                <a:ext uri="{FF2B5EF4-FFF2-40B4-BE49-F238E27FC236}">
                  <a16:creationId xmlns:a16="http://schemas.microsoft.com/office/drawing/2014/main" id="{5C90C5B6-6014-457A-B245-19D4C37B2D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22114" y="524656"/>
              <a:ext cx="3189288" cy="1167383"/>
              <a:chOff x="1842" y="1759"/>
              <a:chExt cx="2009" cy="833"/>
            </a:xfrm>
          </p:grpSpPr>
          <p:sp>
            <p:nvSpPr>
              <p:cNvPr id="93" name="Line 80">
                <a:extLst>
                  <a:ext uri="{FF2B5EF4-FFF2-40B4-BE49-F238E27FC236}">
                    <a16:creationId xmlns:a16="http://schemas.microsoft.com/office/drawing/2014/main" id="{ED7F5BA1-4DA9-41EE-8F03-72421E49DA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4" y="2021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81">
                <a:extLst>
                  <a:ext uri="{FF2B5EF4-FFF2-40B4-BE49-F238E27FC236}">
                    <a16:creationId xmlns:a16="http://schemas.microsoft.com/office/drawing/2014/main" id="{00FB5125-97C6-4FA3-B8DE-5E73703C1E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4" y="2309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76">
                <a:extLst>
                  <a:ext uri="{FF2B5EF4-FFF2-40B4-BE49-F238E27FC236}">
                    <a16:creationId xmlns:a16="http://schemas.microsoft.com/office/drawing/2014/main" id="{4D308F00-AB03-47BE-9B5B-A088F4982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744" cy="7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Text Box 77">
                <a:extLst>
                  <a:ext uri="{FF2B5EF4-FFF2-40B4-BE49-F238E27FC236}">
                    <a16:creationId xmlns:a16="http://schemas.microsoft.com/office/drawing/2014/main" id="{3540CE8D-973E-41A1-BC27-75678F8D1C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2" y="1925"/>
                <a:ext cx="576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GB" sz="2000" b="1" dirty="0">
                    <a:latin typeface="Times New Roman" pitchFamily="18" charset="0"/>
                  </a:rPr>
                  <a:t>Full</a:t>
                </a:r>
              </a:p>
              <a:p>
                <a:pPr algn="ctr" eaLnBrk="0" hangingPunct="0"/>
                <a:r>
                  <a:rPr lang="en-GB" sz="2000" b="1" dirty="0">
                    <a:latin typeface="Times New Roman" pitchFamily="18" charset="0"/>
                  </a:rPr>
                  <a:t>Adder</a:t>
                </a:r>
                <a:endParaRPr lang="en-GB" sz="2000" dirty="0">
                  <a:latin typeface="Times New Roman" pitchFamily="18" charset="0"/>
                </a:endParaRPr>
              </a:p>
            </p:txBody>
          </p:sp>
          <p:sp>
            <p:nvSpPr>
              <p:cNvPr id="91" name="Line 78">
                <a:extLst>
                  <a:ext uri="{FF2B5EF4-FFF2-40B4-BE49-F238E27FC236}">
                    <a16:creationId xmlns:a16="http://schemas.microsoft.com/office/drawing/2014/main" id="{2C24092E-B4D1-4171-A0DE-4F86CD2CE0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0" y="1969"/>
                <a:ext cx="37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79">
                <a:extLst>
                  <a:ext uri="{FF2B5EF4-FFF2-40B4-BE49-F238E27FC236}">
                    <a16:creationId xmlns:a16="http://schemas.microsoft.com/office/drawing/2014/main" id="{7CEB75D6-10B5-45FC-B182-06024E0292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0" y="2209"/>
                <a:ext cx="37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Text Box 82">
                <a:extLst>
                  <a:ext uri="{FF2B5EF4-FFF2-40B4-BE49-F238E27FC236}">
                    <a16:creationId xmlns:a16="http://schemas.microsoft.com/office/drawing/2014/main" id="{E81E858F-C375-4BB9-AFBC-469B10490A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42" y="1790"/>
                <a:ext cx="288" cy="7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X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Y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C</a:t>
                </a:r>
                <a:r>
                  <a:rPr lang="en-GB" baseline="-25000"/>
                  <a:t>i</a:t>
                </a:r>
                <a:endParaRPr lang="en-GB"/>
              </a:p>
            </p:txBody>
          </p:sp>
          <p:sp>
            <p:nvSpPr>
              <p:cNvPr id="96" name="Text Box 83">
                <a:extLst>
                  <a:ext uri="{FF2B5EF4-FFF2-40B4-BE49-F238E27FC236}">
                    <a16:creationId xmlns:a16="http://schemas.microsoft.com/office/drawing/2014/main" id="{B2A8985D-CB00-4403-8B3A-F9727B6397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7" y="1890"/>
                <a:ext cx="384" cy="5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S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C</a:t>
                </a:r>
                <a:r>
                  <a:rPr lang="en-GB" baseline="-25000"/>
                  <a:t>i+1</a:t>
                </a:r>
                <a:endParaRPr lang="en-GB"/>
              </a:p>
            </p:txBody>
          </p:sp>
          <p:sp>
            <p:nvSpPr>
              <p:cNvPr id="97" name="Line 84">
                <a:extLst>
                  <a:ext uri="{FF2B5EF4-FFF2-40B4-BE49-F238E27FC236}">
                    <a16:creationId xmlns:a16="http://schemas.microsoft.com/office/drawing/2014/main" id="{42D1C09D-4C40-4A27-9659-914E8334B2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0" y="2449"/>
                <a:ext cx="37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Text Box 85">
                <a:extLst>
                  <a:ext uri="{FF2B5EF4-FFF2-40B4-BE49-F238E27FC236}">
                    <a16:creationId xmlns:a16="http://schemas.microsoft.com/office/drawing/2014/main" id="{A3582086-E8F4-4146-8B20-BADD775FDA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0" y="1759"/>
                <a:ext cx="192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dirty="0">
                    <a:solidFill>
                      <a:srgbClr val="0000FF"/>
                    </a:solidFill>
                  </a:rPr>
                  <a:t>0</a:t>
                </a:r>
                <a:endParaRPr lang="en-GB" dirty="0"/>
              </a:p>
            </p:txBody>
          </p:sp>
          <p:sp>
            <p:nvSpPr>
              <p:cNvPr id="99" name="Text Box 86">
                <a:extLst>
                  <a:ext uri="{FF2B5EF4-FFF2-40B4-BE49-F238E27FC236}">
                    <a16:creationId xmlns:a16="http://schemas.microsoft.com/office/drawing/2014/main" id="{D25DE369-55A5-4FE4-A371-A08ECEA8E5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0" y="1999"/>
                <a:ext cx="192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0</a:t>
                </a:r>
                <a:endParaRPr lang="en-GB"/>
              </a:p>
            </p:txBody>
          </p:sp>
          <p:sp>
            <p:nvSpPr>
              <p:cNvPr id="100" name="Text Box 87">
                <a:extLst>
                  <a:ext uri="{FF2B5EF4-FFF2-40B4-BE49-F238E27FC236}">
                    <a16:creationId xmlns:a16="http://schemas.microsoft.com/office/drawing/2014/main" id="{52318183-2413-405C-98C8-11F7083400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0" y="2240"/>
                <a:ext cx="288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mt</a:t>
                </a:r>
                <a:endParaRPr lang="en-GB"/>
              </a:p>
            </p:txBody>
          </p:sp>
        </p:grpSp>
        <p:sp>
          <p:nvSpPr>
            <p:cNvPr id="101" name="Text Box 147">
              <a:extLst>
                <a:ext uri="{FF2B5EF4-FFF2-40B4-BE49-F238E27FC236}">
                  <a16:creationId xmlns:a16="http://schemas.microsoft.com/office/drawing/2014/main" id="{56E1D8FF-A03A-4FBF-8B5A-73F591150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01802" y="474681"/>
              <a:ext cx="1447800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max(</a:t>
              </a:r>
              <a:r>
                <a:rPr lang="en-US" sz="1600" dirty="0" err="1">
                  <a:solidFill>
                    <a:srgbClr val="0000FF"/>
                  </a:solidFill>
                </a:rPr>
                <a:t>t,mt</a:t>
              </a:r>
              <a:r>
                <a:rPr lang="en-US" sz="1600" dirty="0">
                  <a:solidFill>
                    <a:srgbClr val="0000FF"/>
                  </a:solidFill>
                </a:rPr>
                <a:t>)+t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102" name="Text Box 148">
              <a:extLst>
                <a:ext uri="{FF2B5EF4-FFF2-40B4-BE49-F238E27FC236}">
                  <a16:creationId xmlns:a16="http://schemas.microsoft.com/office/drawing/2014/main" id="{1D720F6F-5C0F-48F0-97C2-A9A916EC51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2122" y="1447343"/>
              <a:ext cx="1447800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max(</a:t>
              </a:r>
              <a:r>
                <a:rPr lang="en-US" sz="1600" dirty="0" err="1">
                  <a:solidFill>
                    <a:srgbClr val="0000FF"/>
                  </a:solidFill>
                </a:rPr>
                <a:t>t,mt</a:t>
              </a:r>
              <a:r>
                <a:rPr lang="en-US" sz="1600" dirty="0">
                  <a:solidFill>
                    <a:srgbClr val="0000FF"/>
                  </a:solidFill>
                </a:rPr>
                <a:t>)+2t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</p:grpSp>
      <p:sp>
        <p:nvSpPr>
          <p:cNvPr id="23" name="Footer Placeholder 5">
            <a:extLst>
              <a:ext uri="{FF2B5EF4-FFF2-40B4-BE49-F238E27FC236}">
                <a16:creationId xmlns:a16="http://schemas.microsoft.com/office/drawing/2014/main" id="{7E68D156-7A2D-411F-8FEA-ED4527970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24" name="[Date Placeholder 3]">
            <a:extLst>
              <a:ext uri="{FF2B5EF4-FFF2-40B4-BE49-F238E27FC236}">
                <a16:creationId xmlns:a16="http://schemas.microsoft.com/office/drawing/2014/main" id="{21CBD97A-08EF-4990-8FE0-F81136D754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25" name="Slide Number Placeholder 6">
            <a:extLst>
              <a:ext uri="{FF2B5EF4-FFF2-40B4-BE49-F238E27FC236}">
                <a16:creationId xmlns:a16="http://schemas.microsoft.com/office/drawing/2014/main" id="{63104CA2-42C7-456C-899E-A93C7DFA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491565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Week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MSI Components</a:t>
            </a:r>
            <a:r>
              <a:rPr lang="en-US" sz="2800"/>
              <a:t>: </a:t>
            </a:r>
          </a:p>
          <a:p>
            <a:r>
              <a:rPr lang="en-US" sz="2800"/>
              <a:t>Decoders</a:t>
            </a:r>
            <a:r>
              <a:rPr lang="en-US" sz="2800" dirty="0"/>
              <a:t>, Encoders, Multiplexers, Demultiplexers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1E2ACC2A-A8EE-4FD9-87C4-B29D800A9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5" name="[Date Placeholder 3]">
            <a:extLst>
              <a:ext uri="{FF2B5EF4-FFF2-40B4-BE49-F238E27FC236}">
                <a16:creationId xmlns:a16="http://schemas.microsoft.com/office/drawing/2014/main" id="{E588DE73-CC8B-445E-92DB-6ACDEC906D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25EF2440-ABAE-48BF-B045-4A51551BD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0819532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quizzes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Lecture 17 Quiz 1</a:t>
            </a:r>
          </a:p>
          <a:p>
            <a:r>
              <a:rPr lang="en-US" sz="2800" dirty="0"/>
              <a:t>Lecture 17 Quiz 2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1E2ACC2A-A8EE-4FD9-87C4-B29D800A9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5" name="[Date Placeholder 3]">
            <a:extLst>
              <a:ext uri="{FF2B5EF4-FFF2-40B4-BE49-F238E27FC236}">
                <a16:creationId xmlns:a16="http://schemas.microsoft.com/office/drawing/2014/main" id="{E588DE73-CC8B-445E-92DB-6ACDEC906D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25EF2440-ABAE-48BF-B045-4A51551BD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49198507"/>
      </p:ext>
    </p:extLst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ADA4E-9F03-DDA2-ACCF-31FBB574C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39132"/>
            <a:ext cx="8319155" cy="729792"/>
          </a:xfrm>
        </p:spPr>
        <p:txBody>
          <a:bodyPr>
            <a:normAutofit/>
          </a:bodyPr>
          <a:lstStyle/>
          <a:p>
            <a:r>
              <a:rPr lang="en-US" dirty="0"/>
              <a:t>Lecture 17 Quiz 1 </a:t>
            </a:r>
            <a:r>
              <a:rPr lang="en-US" dirty="0" err="1"/>
              <a:t>Q1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3E4619-CFC3-0B92-BEB8-F6B98858D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074656"/>
            <a:ext cx="7772400" cy="5322256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373746" y="5058292"/>
            <a:ext cx="5541819" cy="27994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8B7ABC-7513-4FB1-B831-B0CBE464762E}"/>
              </a:ext>
            </a:extLst>
          </p:cNvPr>
          <p:cNvSpPr txBox="1"/>
          <p:nvPr/>
        </p:nvSpPr>
        <p:spPr>
          <a:xfrm>
            <a:off x="3276395" y="3735784"/>
            <a:ext cx="30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FF"/>
                </a:solidFill>
              </a:rPr>
              <a:t>Z</a:t>
            </a:r>
          </a:p>
          <a:p>
            <a:pPr algn="ctr"/>
            <a:r>
              <a:rPr lang="en-US" sz="800" dirty="0">
                <a:solidFill>
                  <a:srgbClr val="0000FF"/>
                </a:solidFill>
              </a:rPr>
              <a:t>Y</a:t>
            </a:r>
          </a:p>
          <a:p>
            <a:pPr algn="ctr"/>
            <a:r>
              <a:rPr lang="en-US" sz="800" dirty="0">
                <a:solidFill>
                  <a:srgbClr val="0000FF"/>
                </a:solidFill>
              </a:rPr>
              <a:t>X</a:t>
            </a:r>
          </a:p>
          <a:p>
            <a:pPr algn="ctr"/>
            <a:r>
              <a:rPr lang="en-US" sz="800" dirty="0">
                <a:solidFill>
                  <a:srgbClr val="0000FF"/>
                </a:solidFill>
              </a:rPr>
              <a:t>W</a:t>
            </a:r>
            <a:endParaRPr lang="en-SG" dirty="0">
              <a:solidFill>
                <a:srgbClr val="0000FF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FE6E9E5-B21F-4744-8E2C-557A005E3186}"/>
              </a:ext>
            </a:extLst>
          </p:cNvPr>
          <p:cNvGrpSpPr/>
          <p:nvPr/>
        </p:nvGrpSpPr>
        <p:grpSpPr>
          <a:xfrm>
            <a:off x="3581605" y="3735784"/>
            <a:ext cx="173665" cy="627321"/>
            <a:chOff x="5917700" y="3609519"/>
            <a:chExt cx="173665" cy="627321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9D3A526-2C0E-4705-A235-B315B83FA481}"/>
                </a:ext>
              </a:extLst>
            </p:cNvPr>
            <p:cNvCxnSpPr/>
            <p:nvPr/>
          </p:nvCxnSpPr>
          <p:spPr>
            <a:xfrm>
              <a:off x="5917700" y="3609519"/>
              <a:ext cx="173665" cy="627321"/>
            </a:xfrm>
            <a:prstGeom prst="line">
              <a:avLst/>
            </a:prstGeom>
            <a:ln w="254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33F878D-07E3-4ACC-9EF3-E3799F4931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17700" y="3609519"/>
              <a:ext cx="173665" cy="627321"/>
            </a:xfrm>
            <a:prstGeom prst="line">
              <a:avLst/>
            </a:prstGeom>
            <a:ln w="254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ooter Placeholder 5">
            <a:extLst>
              <a:ext uri="{FF2B5EF4-FFF2-40B4-BE49-F238E27FC236}">
                <a16:creationId xmlns:a16="http://schemas.microsoft.com/office/drawing/2014/main" id="{96419E08-2334-4E05-A355-5957038DF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15" name="[Date Placeholder 3]">
            <a:extLst>
              <a:ext uri="{FF2B5EF4-FFF2-40B4-BE49-F238E27FC236}">
                <a16:creationId xmlns:a16="http://schemas.microsoft.com/office/drawing/2014/main" id="{BB37179C-E286-4058-B7A3-D7F6B3D9F1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FDE7EA99-4FAC-454B-9A68-9E1F058AB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247384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ADA4E-9F03-DDA2-ACCF-31FBB574C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358" y="388341"/>
            <a:ext cx="8229600" cy="702145"/>
          </a:xfrm>
        </p:spPr>
        <p:txBody>
          <a:bodyPr/>
          <a:lstStyle/>
          <a:p>
            <a:r>
              <a:rPr lang="en-US" dirty="0"/>
              <a:t>Lecture 17 Quiz 2 </a:t>
            </a:r>
            <a:r>
              <a:rPr lang="en-US" dirty="0" err="1"/>
              <a:t>Q1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7E304F-B394-BCC2-A5C1-85B8900573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29" r="66100"/>
          <a:stretch/>
        </p:blipFill>
        <p:spPr>
          <a:xfrm>
            <a:off x="1808602" y="1433433"/>
            <a:ext cx="3957461" cy="36622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7B678A-5734-ECA7-3453-2E2EF46AE4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48" t="31269" r="12839" b="-977"/>
          <a:stretch/>
        </p:blipFill>
        <p:spPr>
          <a:xfrm>
            <a:off x="5511640" y="1755438"/>
            <a:ext cx="4953582" cy="271267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45270" y="1744098"/>
            <a:ext cx="931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w=</a:t>
            </a:r>
            <a:r>
              <a:rPr lang="en-US" dirty="0" err="1"/>
              <a:t>a</a:t>
            </a:r>
            <a:r>
              <a:rPr lang="en-US" dirty="0" err="1">
                <a:sym typeface="Symbol" panose="05050102010706020507" pitchFamily="18" charset="2"/>
              </a:rPr>
              <a:t>b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35532" y="2603058"/>
            <a:ext cx="90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x=</a:t>
            </a:r>
            <a:r>
              <a:rPr lang="en-US" dirty="0" err="1"/>
              <a:t>b+c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45270" y="3578886"/>
            <a:ext cx="452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c'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653700" y="3820012"/>
            <a:ext cx="4787631" cy="2789189"/>
          </a:xfrm>
        </p:spPr>
        <p:txBody>
          <a:bodyPr>
            <a:normAutofit fontScale="92500" lnSpcReduction="10000"/>
          </a:bodyPr>
          <a:lstStyle/>
          <a:p>
            <a:pPr marL="519113" lvl="1" indent="-246063">
              <a:buNone/>
            </a:pPr>
            <a:r>
              <a:rPr lang="en-US" dirty="0"/>
              <a:t>F = w </a:t>
            </a:r>
            <a:r>
              <a:rPr lang="en-US" dirty="0">
                <a:sym typeface="Symbol" panose="05050102010706020507" pitchFamily="18" charset="2"/>
              </a:rPr>
              <a:t></a:t>
            </a:r>
            <a:r>
              <a:rPr lang="en-US" dirty="0"/>
              <a:t> x</a:t>
            </a:r>
          </a:p>
          <a:p>
            <a:pPr marL="519113" lvl="1" indent="-246063">
              <a:buNone/>
            </a:pPr>
            <a:r>
              <a:rPr lang="en-US" dirty="0"/>
              <a:t>	= </a:t>
            </a:r>
            <a:r>
              <a:rPr lang="en-US" dirty="0" err="1"/>
              <a:t>w'</a:t>
            </a:r>
            <a:r>
              <a:rPr lang="en-US" dirty="0" err="1">
                <a:sym typeface="Symbol" panose="05050102010706020507" pitchFamily="18" charset="2"/>
              </a:rPr>
              <a:t></a:t>
            </a:r>
            <a:r>
              <a:rPr lang="en-US" dirty="0" err="1"/>
              <a:t>x</a:t>
            </a:r>
            <a:r>
              <a:rPr lang="en-US" dirty="0"/>
              <a:t> + </a:t>
            </a:r>
            <a:r>
              <a:rPr lang="en-US" dirty="0" err="1"/>
              <a:t>w</a:t>
            </a:r>
            <a:r>
              <a:rPr lang="en-US" dirty="0" err="1">
                <a:sym typeface="Symbol" panose="05050102010706020507" pitchFamily="18" charset="2"/>
              </a:rPr>
              <a:t></a:t>
            </a:r>
            <a:r>
              <a:rPr lang="en-US" dirty="0" err="1"/>
              <a:t>x</a:t>
            </a:r>
            <a:r>
              <a:rPr lang="en-US" dirty="0"/>
              <a:t>'</a:t>
            </a:r>
          </a:p>
          <a:p>
            <a:pPr marL="519113" lvl="1" indent="-246063">
              <a:buNone/>
            </a:pPr>
            <a:r>
              <a:rPr lang="en-US" dirty="0"/>
              <a:t>	= (</a:t>
            </a:r>
            <a:r>
              <a:rPr lang="en-US" dirty="0" err="1"/>
              <a:t>a.b</a:t>
            </a:r>
            <a:r>
              <a:rPr lang="en-US" dirty="0"/>
              <a:t>)'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(</a:t>
            </a:r>
            <a:r>
              <a:rPr lang="en-US" dirty="0" err="1"/>
              <a:t>b+c</a:t>
            </a:r>
            <a:r>
              <a:rPr lang="en-US" dirty="0"/>
              <a:t>) + (</a:t>
            </a:r>
            <a:r>
              <a:rPr lang="en-US" dirty="0" err="1"/>
              <a:t>a.b</a:t>
            </a:r>
            <a:r>
              <a:rPr lang="en-US" dirty="0"/>
              <a:t>)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(</a:t>
            </a:r>
            <a:r>
              <a:rPr lang="en-US" dirty="0" err="1"/>
              <a:t>b+c</a:t>
            </a:r>
            <a:r>
              <a:rPr lang="en-US" dirty="0"/>
              <a:t>)'</a:t>
            </a:r>
          </a:p>
          <a:p>
            <a:pPr marL="519113" lvl="1" indent="-246063">
              <a:buNone/>
            </a:pPr>
            <a:r>
              <a:rPr lang="en-US" dirty="0"/>
              <a:t>	= (</a:t>
            </a:r>
            <a:r>
              <a:rPr lang="en-US" dirty="0" err="1"/>
              <a:t>a'+b</a:t>
            </a:r>
            <a:r>
              <a:rPr lang="en-US" dirty="0"/>
              <a:t>').(</a:t>
            </a:r>
            <a:r>
              <a:rPr lang="en-US" dirty="0" err="1"/>
              <a:t>b+c</a:t>
            </a:r>
            <a:r>
              <a:rPr lang="en-US" dirty="0"/>
              <a:t>) + (</a:t>
            </a:r>
            <a:r>
              <a:rPr lang="en-US" dirty="0" err="1"/>
              <a:t>a.b</a:t>
            </a:r>
            <a:r>
              <a:rPr lang="en-US" dirty="0"/>
              <a:t>).(</a:t>
            </a:r>
            <a:r>
              <a:rPr lang="en-US" dirty="0" err="1"/>
              <a:t>b'.c</a:t>
            </a:r>
            <a:r>
              <a:rPr lang="en-US" dirty="0"/>
              <a:t>')</a:t>
            </a:r>
          </a:p>
          <a:p>
            <a:pPr marL="519113" lvl="1" indent="-246063">
              <a:buNone/>
            </a:pPr>
            <a:r>
              <a:rPr lang="en-US" dirty="0"/>
              <a:t>	= </a:t>
            </a:r>
            <a:r>
              <a:rPr lang="en-US" dirty="0" err="1"/>
              <a:t>a'.b</a:t>
            </a:r>
            <a:r>
              <a:rPr lang="en-US" dirty="0"/>
              <a:t> + </a:t>
            </a:r>
            <a:r>
              <a:rPr lang="en-US" dirty="0" err="1"/>
              <a:t>a'.c</a:t>
            </a:r>
            <a:r>
              <a:rPr lang="en-US" dirty="0"/>
              <a:t> + </a:t>
            </a:r>
            <a:r>
              <a:rPr lang="en-US" dirty="0" err="1"/>
              <a:t>b'.b</a:t>
            </a:r>
            <a:r>
              <a:rPr lang="en-US" dirty="0"/>
              <a:t> + </a:t>
            </a:r>
            <a:r>
              <a:rPr lang="en-US" dirty="0" err="1"/>
              <a:t>b'.c</a:t>
            </a:r>
            <a:r>
              <a:rPr lang="en-US" dirty="0"/>
              <a:t> + </a:t>
            </a:r>
            <a:r>
              <a:rPr lang="en-US" dirty="0" err="1"/>
              <a:t>a.b.b'.c</a:t>
            </a:r>
            <a:r>
              <a:rPr lang="en-US" dirty="0"/>
              <a:t>'</a:t>
            </a:r>
          </a:p>
          <a:p>
            <a:pPr marL="519113" lvl="1" indent="-246063">
              <a:buNone/>
            </a:pPr>
            <a:r>
              <a:rPr lang="en-US" dirty="0"/>
              <a:t>	= </a:t>
            </a:r>
            <a:r>
              <a:rPr lang="en-US" dirty="0" err="1"/>
              <a:t>a'.b</a:t>
            </a:r>
            <a:r>
              <a:rPr lang="en-US" dirty="0"/>
              <a:t> + </a:t>
            </a:r>
            <a:r>
              <a:rPr lang="en-US" dirty="0" err="1"/>
              <a:t>a'.c</a:t>
            </a:r>
            <a:r>
              <a:rPr lang="en-US" dirty="0"/>
              <a:t> + 0 + </a:t>
            </a:r>
            <a:r>
              <a:rPr lang="en-US" dirty="0" err="1"/>
              <a:t>b'.c</a:t>
            </a:r>
            <a:r>
              <a:rPr lang="en-US" dirty="0"/>
              <a:t> + 0</a:t>
            </a:r>
          </a:p>
          <a:p>
            <a:pPr marL="519113" lvl="1" indent="-246063">
              <a:buNone/>
            </a:pPr>
            <a:r>
              <a:rPr lang="en-US" dirty="0"/>
              <a:t>	= </a:t>
            </a:r>
            <a:r>
              <a:rPr lang="en-US" dirty="0" err="1"/>
              <a:t>a'.b</a:t>
            </a:r>
            <a:r>
              <a:rPr lang="en-US" dirty="0"/>
              <a:t> + </a:t>
            </a:r>
            <a:r>
              <a:rPr lang="en-US" dirty="0" err="1"/>
              <a:t>a'.c</a:t>
            </a:r>
            <a:r>
              <a:rPr lang="en-US" dirty="0"/>
              <a:t> + </a:t>
            </a:r>
            <a:r>
              <a:rPr lang="en-US" dirty="0" err="1"/>
              <a:t>b'.c</a:t>
            </a:r>
            <a:endParaRPr lang="en-US" dirty="0"/>
          </a:p>
          <a:p>
            <a:pPr marL="519113" lvl="1" indent="-246063">
              <a:buNone/>
            </a:pPr>
            <a:r>
              <a:rPr lang="en-US" dirty="0"/>
              <a:t>	= </a:t>
            </a:r>
            <a:r>
              <a:rPr lang="en-US" dirty="0" err="1"/>
              <a:t>a'.b</a:t>
            </a:r>
            <a:r>
              <a:rPr lang="en-US" dirty="0"/>
              <a:t> + </a:t>
            </a:r>
            <a:r>
              <a:rPr lang="en-US" dirty="0" err="1"/>
              <a:t>b'.c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043947" y="3948219"/>
            <a:ext cx="1129744" cy="27994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137876" y="5835913"/>
            <a:ext cx="3148553" cy="584775"/>
          </a:xfrm>
          <a:prstGeom prst="rect">
            <a:avLst/>
          </a:prstGeom>
          <a:solidFill>
            <a:srgbClr val="E2FFC5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Concensus</a:t>
            </a:r>
            <a:r>
              <a:rPr lang="en-US" sz="1600" dirty="0"/>
              <a:t> Theorem: </a:t>
            </a:r>
            <a:r>
              <a:rPr lang="en-US" sz="1600" dirty="0">
                <a:sym typeface="Symbol" pitchFamily="18" charset="2"/>
              </a:rPr>
              <a:t> </a:t>
            </a:r>
          </a:p>
          <a:p>
            <a:r>
              <a:rPr lang="en-US" sz="1600" dirty="0" err="1">
                <a:sym typeface="Symbol" pitchFamily="18" charset="2"/>
              </a:rPr>
              <a:t>XY</a:t>
            </a:r>
            <a:r>
              <a:rPr lang="en-US" sz="1600" dirty="0">
                <a:sym typeface="Symbol" pitchFamily="18" charset="2"/>
              </a:rPr>
              <a:t> + </a:t>
            </a:r>
            <a:r>
              <a:rPr lang="en-US" sz="1600" dirty="0" err="1">
                <a:sym typeface="Symbol" pitchFamily="18" charset="2"/>
              </a:rPr>
              <a:t>X'Z</a:t>
            </a:r>
            <a:r>
              <a:rPr lang="en-US" sz="1600" dirty="0">
                <a:sym typeface="Symbol" pitchFamily="18" charset="2"/>
              </a:rPr>
              <a:t> + </a:t>
            </a:r>
            <a:r>
              <a:rPr lang="en-US" sz="1600" dirty="0" err="1">
                <a:sym typeface="Symbol" pitchFamily="18" charset="2"/>
              </a:rPr>
              <a:t>YZ</a:t>
            </a:r>
            <a:r>
              <a:rPr lang="en-US" sz="1600" dirty="0">
                <a:sym typeface="Symbol" pitchFamily="18" charset="2"/>
              </a:rPr>
              <a:t> = </a:t>
            </a:r>
            <a:r>
              <a:rPr lang="en-US" sz="1600" dirty="0" err="1">
                <a:sym typeface="Symbol" pitchFamily="18" charset="2"/>
              </a:rPr>
              <a:t>XY</a:t>
            </a:r>
            <a:r>
              <a:rPr lang="en-US" sz="1600" dirty="0">
                <a:sym typeface="Symbol" pitchFamily="18" charset="2"/>
              </a:rPr>
              <a:t> + </a:t>
            </a:r>
            <a:r>
              <a:rPr lang="en-US" sz="1600" dirty="0" err="1">
                <a:sym typeface="Symbol" pitchFamily="18" charset="2"/>
              </a:rPr>
              <a:t>X'Z</a:t>
            </a:r>
            <a:endParaRPr lang="en-US" sz="1600" dirty="0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3BE98CA4-E50C-495C-8923-C29B00468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19" name="[Date Placeholder 3]">
            <a:extLst>
              <a:ext uri="{FF2B5EF4-FFF2-40B4-BE49-F238E27FC236}">
                <a16:creationId xmlns:a16="http://schemas.microsoft.com/office/drawing/2014/main" id="{39FE7F2E-39FE-49B2-B5E2-EFFB7813B4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20" name="Slide Number Placeholder 6">
            <a:extLst>
              <a:ext uri="{FF2B5EF4-FFF2-40B4-BE49-F238E27FC236}">
                <a16:creationId xmlns:a16="http://schemas.microsoft.com/office/drawing/2014/main" id="{4C297F47-2047-4E41-8AC6-1A2822609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00719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 uiExpand="1" build="p"/>
      <p:bldP spid="15" grpId="0" animBg="1"/>
      <p:bldP spid="1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ADA4E-9F03-DDA2-ACCF-31FBB574C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11174"/>
            <a:ext cx="8229600" cy="712903"/>
          </a:xfrm>
        </p:spPr>
        <p:txBody>
          <a:bodyPr/>
          <a:lstStyle/>
          <a:p>
            <a:r>
              <a:rPr lang="en-US" dirty="0"/>
              <a:t>Lecture 17 Quiz 2 </a:t>
            </a:r>
            <a:r>
              <a:rPr lang="en-US" dirty="0" err="1"/>
              <a:t>Q2</a:t>
            </a:r>
            <a:r>
              <a:rPr lang="en-US" dirty="0"/>
              <a:t>, </a:t>
            </a:r>
            <a:r>
              <a:rPr lang="en-US" dirty="0" err="1"/>
              <a:t>Q3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6B8D60-6555-C0C9-F4BA-3C4845AA89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520" b="38106"/>
          <a:stretch/>
        </p:blipFill>
        <p:spPr>
          <a:xfrm>
            <a:off x="1981200" y="3096964"/>
            <a:ext cx="8136110" cy="16254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4C92943-B846-D480-B9C3-29253BBBAB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1898" b="45113"/>
          <a:stretch/>
        </p:blipFill>
        <p:spPr>
          <a:xfrm>
            <a:off x="1981201" y="5095552"/>
            <a:ext cx="6992219" cy="12769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7B678A-5734-ECA7-3453-2E2EF46AE42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8618" r="12776"/>
          <a:stretch/>
        </p:blipFill>
        <p:spPr>
          <a:xfrm>
            <a:off x="2238842" y="1111807"/>
            <a:ext cx="3536647" cy="19851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01970" y="2579479"/>
            <a:ext cx="725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1ns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230251" y="1246840"/>
            <a:ext cx="725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2ns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201970" y="1901259"/>
            <a:ext cx="725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2ns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674124" y="1471520"/>
            <a:ext cx="725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3ns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702404" y="2665123"/>
            <a:ext cx="725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2ns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313966" y="4346922"/>
            <a:ext cx="1196815" cy="523220"/>
          </a:xfrm>
          <a:prstGeom prst="rect">
            <a:avLst/>
          </a:prstGeom>
          <a:solidFill>
            <a:srgbClr val="E5E5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/>
              <a:t>5ns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8920496" y="5833304"/>
            <a:ext cx="1196815" cy="523220"/>
          </a:xfrm>
          <a:prstGeom prst="rect">
            <a:avLst/>
          </a:prstGeom>
          <a:solidFill>
            <a:srgbClr val="E5E5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/>
              <a:t>4ns</a:t>
            </a:r>
            <a:endParaRPr lang="en-US" sz="2800" dirty="0"/>
          </a:p>
        </p:txBody>
      </p: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B98B6101-135F-4909-AB19-6DF413166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17" name="[Date Placeholder 3]">
            <a:extLst>
              <a:ext uri="{FF2B5EF4-FFF2-40B4-BE49-F238E27FC236}">
                <a16:creationId xmlns:a16="http://schemas.microsoft.com/office/drawing/2014/main" id="{6D37FCD4-51FB-453E-81FF-F4CE8D01AA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18" name="Slide Number Placeholder 6">
            <a:extLst>
              <a:ext uri="{FF2B5EF4-FFF2-40B4-BE49-F238E27FC236}">
                <a16:creationId xmlns:a16="http://schemas.microsoft.com/office/drawing/2014/main" id="{5903DE00-AB23-4749-ABC6-BE2B51953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334803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7164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C5D33BD2-2BE8-45EF-8CEA-0352F8164938}"/>
              </a:ext>
            </a:extLst>
          </p:cNvPr>
          <p:cNvGrpSpPr/>
          <p:nvPr/>
        </p:nvGrpSpPr>
        <p:grpSpPr>
          <a:xfrm>
            <a:off x="1524001" y="1963015"/>
            <a:ext cx="4694043" cy="4281382"/>
            <a:chOff x="551227" y="2002545"/>
            <a:chExt cx="4694043" cy="4281382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E9EB309-8711-4027-87F9-6071D83BE95E}"/>
                </a:ext>
              </a:extLst>
            </p:cNvPr>
            <p:cNvGrpSpPr/>
            <p:nvPr/>
          </p:nvGrpSpPr>
          <p:grpSpPr>
            <a:xfrm>
              <a:off x="1407380" y="2868394"/>
              <a:ext cx="2981737" cy="2596106"/>
              <a:chOff x="1378817" y="2868396"/>
              <a:chExt cx="3196360" cy="2483472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F8726750-B0B9-40E7-B113-CBDA0492F520}"/>
                  </a:ext>
                </a:extLst>
              </p:cNvPr>
              <p:cNvGrpSpPr/>
              <p:nvPr/>
            </p:nvGrpSpPr>
            <p:grpSpPr>
              <a:xfrm>
                <a:off x="1378817" y="2868396"/>
                <a:ext cx="3196360" cy="618290"/>
                <a:chOff x="1393371" y="2868396"/>
                <a:chExt cx="3196360" cy="618290"/>
              </a:xfrm>
            </p:grpSpPr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0C9745D7-B6ED-448E-9565-3E588157640B}"/>
                    </a:ext>
                  </a:extLst>
                </p:cNvPr>
                <p:cNvSpPr txBox="1"/>
                <p:nvPr/>
              </p:nvSpPr>
              <p:spPr>
                <a:xfrm>
                  <a:off x="1393371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EB02D3DA-3E0E-4F85-A7F2-4AE1F265997A}"/>
                    </a:ext>
                  </a:extLst>
                </p:cNvPr>
                <p:cNvSpPr txBox="1"/>
                <p:nvPr/>
              </p:nvSpPr>
              <p:spPr>
                <a:xfrm>
                  <a:off x="2198718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F351AA3A-A29A-444C-8A7D-1B531391C332}"/>
                    </a:ext>
                  </a:extLst>
                </p:cNvPr>
                <p:cNvSpPr txBox="1"/>
                <p:nvPr/>
              </p:nvSpPr>
              <p:spPr>
                <a:xfrm>
                  <a:off x="2995032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4AFF45BE-7480-4C39-A71F-85FD0131C50B}"/>
                    </a:ext>
                  </a:extLst>
                </p:cNvPr>
                <p:cNvSpPr txBox="1"/>
                <p:nvPr/>
              </p:nvSpPr>
              <p:spPr>
                <a:xfrm>
                  <a:off x="3795073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E3AA778A-D014-4BED-A171-E3ACE6938992}"/>
                  </a:ext>
                </a:extLst>
              </p:cNvPr>
              <p:cNvGrpSpPr/>
              <p:nvPr/>
            </p:nvGrpSpPr>
            <p:grpSpPr>
              <a:xfrm>
                <a:off x="1378817" y="3488779"/>
                <a:ext cx="3196360" cy="621353"/>
                <a:chOff x="1393371" y="2843101"/>
                <a:chExt cx="3196360" cy="621353"/>
              </a:xfrm>
            </p:grpSpPr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AAD6AAB7-1335-4EEE-860D-918356E72016}"/>
                    </a:ext>
                  </a:extLst>
                </p:cNvPr>
                <p:cNvSpPr txBox="1"/>
                <p:nvPr/>
              </p:nvSpPr>
              <p:spPr>
                <a:xfrm>
                  <a:off x="1393371" y="2846164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44DBD105-8EC4-4A85-8556-BF6ABEF563FE}"/>
                    </a:ext>
                  </a:extLst>
                </p:cNvPr>
                <p:cNvSpPr txBox="1"/>
                <p:nvPr/>
              </p:nvSpPr>
              <p:spPr>
                <a:xfrm>
                  <a:off x="2198540" y="2846164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6DB41ECC-7B65-4024-9E01-5FA5E640C117}"/>
                    </a:ext>
                  </a:extLst>
                </p:cNvPr>
                <p:cNvSpPr txBox="1"/>
                <p:nvPr/>
              </p:nvSpPr>
              <p:spPr>
                <a:xfrm>
                  <a:off x="2995032" y="2844632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CCE933FC-29CD-4CCB-A576-961D53786FEF}"/>
                    </a:ext>
                  </a:extLst>
                </p:cNvPr>
                <p:cNvSpPr txBox="1"/>
                <p:nvPr/>
              </p:nvSpPr>
              <p:spPr>
                <a:xfrm>
                  <a:off x="3795073" y="2843101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CF85E808-76E1-4216-85EB-6505CDB8BF75}"/>
                  </a:ext>
                </a:extLst>
              </p:cNvPr>
              <p:cNvGrpSpPr/>
              <p:nvPr/>
            </p:nvGrpSpPr>
            <p:grpSpPr>
              <a:xfrm>
                <a:off x="1378817" y="4115287"/>
                <a:ext cx="3196360" cy="618290"/>
                <a:chOff x="1393371" y="2830575"/>
                <a:chExt cx="3196360" cy="618290"/>
              </a:xfrm>
            </p:grpSpPr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EFAC9C2A-5D4E-45A2-9C1C-B634F4CD5B5A}"/>
                    </a:ext>
                  </a:extLst>
                </p:cNvPr>
                <p:cNvSpPr txBox="1"/>
                <p:nvPr/>
              </p:nvSpPr>
              <p:spPr>
                <a:xfrm>
                  <a:off x="1393371" y="2830575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0CE58627-A401-4D9F-A924-73932260C342}"/>
                    </a:ext>
                  </a:extLst>
                </p:cNvPr>
                <p:cNvSpPr txBox="1"/>
                <p:nvPr/>
              </p:nvSpPr>
              <p:spPr>
                <a:xfrm>
                  <a:off x="2198718" y="2830575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C7977258-9721-47BB-9C2F-53855C649149}"/>
                    </a:ext>
                  </a:extLst>
                </p:cNvPr>
                <p:cNvSpPr txBox="1"/>
                <p:nvPr/>
              </p:nvSpPr>
              <p:spPr>
                <a:xfrm>
                  <a:off x="2995032" y="2830575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85A4D5A1-52EC-4ED1-88E6-B6B6EB1243E5}"/>
                    </a:ext>
                  </a:extLst>
                </p:cNvPr>
                <p:cNvSpPr txBox="1"/>
                <p:nvPr/>
              </p:nvSpPr>
              <p:spPr>
                <a:xfrm>
                  <a:off x="3795073" y="2830575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F86FEBE0-CB24-479D-A958-D8DB33DB99F2}"/>
                  </a:ext>
                </a:extLst>
              </p:cNvPr>
              <p:cNvGrpSpPr/>
              <p:nvPr/>
            </p:nvGrpSpPr>
            <p:grpSpPr>
              <a:xfrm>
                <a:off x="1378817" y="4733578"/>
                <a:ext cx="3196360" cy="618290"/>
                <a:chOff x="1393371" y="2811661"/>
                <a:chExt cx="3196360" cy="618290"/>
              </a:xfrm>
            </p:grpSpPr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790449E5-8DFA-4F69-B02A-64DBCC5B3AD5}"/>
                    </a:ext>
                  </a:extLst>
                </p:cNvPr>
                <p:cNvSpPr txBox="1"/>
                <p:nvPr/>
              </p:nvSpPr>
              <p:spPr>
                <a:xfrm>
                  <a:off x="1393371" y="2811661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92658BE7-0558-4959-BD89-F0D3A4C40FC6}"/>
                    </a:ext>
                  </a:extLst>
                </p:cNvPr>
                <p:cNvSpPr txBox="1"/>
                <p:nvPr/>
              </p:nvSpPr>
              <p:spPr>
                <a:xfrm>
                  <a:off x="2198718" y="2811661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80AF077E-88B2-426C-98DC-54AAE63F5377}"/>
                    </a:ext>
                  </a:extLst>
                </p:cNvPr>
                <p:cNvSpPr txBox="1"/>
                <p:nvPr/>
              </p:nvSpPr>
              <p:spPr>
                <a:xfrm>
                  <a:off x="2995032" y="2811661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F420A67A-3F44-4A57-AD22-01AE6444F164}"/>
                    </a:ext>
                  </a:extLst>
                </p:cNvPr>
                <p:cNvSpPr txBox="1"/>
                <p:nvPr/>
              </p:nvSpPr>
              <p:spPr>
                <a:xfrm>
                  <a:off x="3795073" y="2811661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B03FC381-0844-4735-93BB-F8316AD4F3E9}"/>
                </a:ext>
              </a:extLst>
            </p:cNvPr>
            <p:cNvGrpSpPr/>
            <p:nvPr/>
          </p:nvGrpSpPr>
          <p:grpSpPr>
            <a:xfrm>
              <a:off x="551227" y="2002545"/>
              <a:ext cx="4694043" cy="4281382"/>
              <a:chOff x="551227" y="2002545"/>
              <a:chExt cx="4694043" cy="4281382"/>
            </a:xfrm>
          </p:grpSpPr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3949461B-42E7-4BAD-8006-922CA43AEAD7}"/>
                  </a:ext>
                </a:extLst>
              </p:cNvPr>
              <p:cNvSpPr txBox="1"/>
              <p:nvPr/>
            </p:nvSpPr>
            <p:spPr>
              <a:xfrm>
                <a:off x="3272146" y="2002545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A968FC06-82AD-47B4-A300-09F9A6C6BB79}"/>
                  </a:ext>
                </a:extLst>
              </p:cNvPr>
              <p:cNvSpPr txBox="1"/>
              <p:nvPr/>
            </p:nvSpPr>
            <p:spPr>
              <a:xfrm>
                <a:off x="2526651" y="5637596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6927942B-1342-45C3-9476-53218FD09B33}"/>
                  </a:ext>
                </a:extLst>
              </p:cNvPr>
              <p:cNvSpPr txBox="1"/>
              <p:nvPr/>
            </p:nvSpPr>
            <p:spPr>
              <a:xfrm>
                <a:off x="551227" y="4449230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1" name="AutoShape 51">
                <a:extLst>
                  <a:ext uri="{FF2B5EF4-FFF2-40B4-BE49-F238E27FC236}">
                    <a16:creationId xmlns:a16="http://schemas.microsoft.com/office/drawing/2014/main" id="{6CF91D9E-FCF7-48F6-8E73-B8B8B589887B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566466" y="2043521"/>
                <a:ext cx="155498" cy="1330785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02319B0-A6BE-4EFC-B98F-FD6FDED76A97}"/>
                  </a:ext>
                </a:extLst>
              </p:cNvPr>
              <p:cNvSpPr txBox="1"/>
              <p:nvPr/>
            </p:nvSpPr>
            <p:spPr>
              <a:xfrm>
                <a:off x="4450612" y="3854517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3" name="AutoShape 51">
                <a:extLst>
                  <a:ext uri="{FF2B5EF4-FFF2-40B4-BE49-F238E27FC236}">
                    <a16:creationId xmlns:a16="http://schemas.microsoft.com/office/drawing/2014/main" id="{81374EC9-8F67-4DC5-8033-027FB8E999A2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2800465" y="4914099"/>
                <a:ext cx="198971" cy="1392977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4" name="AutoShape 51">
                <a:extLst>
                  <a:ext uri="{FF2B5EF4-FFF2-40B4-BE49-F238E27FC236}">
                    <a16:creationId xmlns:a16="http://schemas.microsoft.com/office/drawing/2014/main" id="{36F7F9A3-9769-4E09-B0E1-4B1552945F44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185445" y="4177683"/>
                <a:ext cx="170411" cy="1286817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5" name="AutoShape 51">
                <a:extLst>
                  <a:ext uri="{FF2B5EF4-FFF2-40B4-BE49-F238E27FC236}">
                    <a16:creationId xmlns:a16="http://schemas.microsoft.com/office/drawing/2014/main" id="{F312A44B-48F2-424C-B62D-1FC97CE3641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4450611" y="3543356"/>
                <a:ext cx="175637" cy="1274812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66521" y="524657"/>
            <a:ext cx="5222650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K-maps (Tutorial 6 D3)</a:t>
            </a:r>
          </a:p>
        </p:txBody>
      </p:sp>
      <p:sp>
        <p:nvSpPr>
          <p:cNvPr id="313" name="Rectangle 3">
            <a:extLst>
              <a:ext uri="{FF2B5EF4-FFF2-40B4-BE49-F238E27FC236}">
                <a16:creationId xmlns:a16="http://schemas.microsoft.com/office/drawing/2014/main" id="{F414F774-C330-4361-9C20-25BB4900F232}"/>
              </a:ext>
            </a:extLst>
          </p:cNvPr>
          <p:cNvSpPr txBox="1">
            <a:spLocks noChangeArrowheads="1"/>
          </p:cNvSpPr>
          <p:nvPr/>
        </p:nvSpPr>
        <p:spPr>
          <a:xfrm>
            <a:off x="970185" y="1346418"/>
            <a:ext cx="6603577" cy="6445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sz="2800" dirty="0"/>
              <a:t>(a) F1(A,B,C,D) = </a:t>
            </a:r>
            <a:r>
              <a:rPr lang="en-US" sz="2800" dirty="0">
                <a:sym typeface="Symbol" panose="05050102010706020507" pitchFamily="18" charset="2"/>
              </a:rPr>
              <a:t></a:t>
            </a:r>
            <a:r>
              <a:rPr lang="pt-BR" sz="2800" i="1" dirty="0"/>
              <a:t>m</a:t>
            </a:r>
            <a:r>
              <a:rPr lang="pt-BR" sz="2800" dirty="0"/>
              <a:t>(5,8,10,12,13,14) </a:t>
            </a:r>
            <a:endParaRPr lang="en-US" sz="2800" dirty="0"/>
          </a:p>
        </p:txBody>
      </p:sp>
      <p:grpSp>
        <p:nvGrpSpPr>
          <p:cNvPr id="14342" name="Group 14341">
            <a:extLst>
              <a:ext uri="{FF2B5EF4-FFF2-40B4-BE49-F238E27FC236}">
                <a16:creationId xmlns:a16="http://schemas.microsoft.com/office/drawing/2014/main" id="{B2BF6D82-35A6-4CB9-B759-0D43DA326E7D}"/>
              </a:ext>
            </a:extLst>
          </p:cNvPr>
          <p:cNvGrpSpPr/>
          <p:nvPr/>
        </p:nvGrpSpPr>
        <p:grpSpPr>
          <a:xfrm>
            <a:off x="2460806" y="4175584"/>
            <a:ext cx="2803708" cy="1242518"/>
            <a:chOff x="954672" y="4229534"/>
            <a:chExt cx="2803708" cy="1242518"/>
          </a:xfrm>
        </p:grpSpPr>
        <p:sp>
          <p:nvSpPr>
            <p:cNvPr id="14336" name="Left Bracket 14335">
              <a:extLst>
                <a:ext uri="{FF2B5EF4-FFF2-40B4-BE49-F238E27FC236}">
                  <a16:creationId xmlns:a16="http://schemas.microsoft.com/office/drawing/2014/main" id="{D689EF42-15C5-4612-9CAC-7B4BDAC980ED}"/>
                </a:ext>
              </a:extLst>
            </p:cNvPr>
            <p:cNvSpPr/>
            <p:nvPr/>
          </p:nvSpPr>
          <p:spPr>
            <a:xfrm>
              <a:off x="3247773" y="4256022"/>
              <a:ext cx="510607" cy="1216030"/>
            </a:xfrm>
            <a:prstGeom prst="leftBracket">
              <a:avLst/>
            </a:prstGeom>
            <a:solidFill>
              <a:srgbClr val="F6DDD8">
                <a:alpha val="50196"/>
              </a:srgbClr>
            </a:solidFill>
            <a:ln w="28575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79" name="Left Bracket 78">
              <a:extLst>
                <a:ext uri="{FF2B5EF4-FFF2-40B4-BE49-F238E27FC236}">
                  <a16:creationId xmlns:a16="http://schemas.microsoft.com/office/drawing/2014/main" id="{52016432-4CA3-4263-9055-44473D4FDA1B}"/>
                </a:ext>
              </a:extLst>
            </p:cNvPr>
            <p:cNvSpPr/>
            <p:nvPr/>
          </p:nvSpPr>
          <p:spPr>
            <a:xfrm flipH="1">
              <a:off x="954672" y="4229534"/>
              <a:ext cx="510607" cy="1216030"/>
            </a:xfrm>
            <a:prstGeom prst="leftBracket">
              <a:avLst/>
            </a:prstGeom>
            <a:solidFill>
              <a:srgbClr val="F6DDD8">
                <a:alpha val="50196"/>
              </a:srgbClr>
            </a:solidFill>
            <a:ln w="28575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</p:grpSp>
      <p:sp>
        <p:nvSpPr>
          <p:cNvPr id="14337" name="Rectangle: Rounded Corners 14336">
            <a:extLst>
              <a:ext uri="{FF2B5EF4-FFF2-40B4-BE49-F238E27FC236}">
                <a16:creationId xmlns:a16="http://schemas.microsoft.com/office/drawing/2014/main" id="{60DDA850-F150-4C70-8680-5171C1420D5C}"/>
              </a:ext>
            </a:extLst>
          </p:cNvPr>
          <p:cNvSpPr/>
          <p:nvPr/>
        </p:nvSpPr>
        <p:spPr>
          <a:xfrm>
            <a:off x="3227573" y="3512480"/>
            <a:ext cx="535047" cy="1171723"/>
          </a:xfrm>
          <a:prstGeom prst="round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339" name="TextBox 14338">
            <a:extLst>
              <a:ext uri="{FF2B5EF4-FFF2-40B4-BE49-F238E27FC236}">
                <a16:creationId xmlns:a16="http://schemas.microsoft.com/office/drawing/2014/main" id="{9D57C8D6-6722-48CC-973A-952F8667B204}"/>
              </a:ext>
            </a:extLst>
          </p:cNvPr>
          <p:cNvSpPr txBox="1"/>
          <p:nvPr/>
        </p:nvSpPr>
        <p:spPr>
          <a:xfrm>
            <a:off x="6218044" y="2059422"/>
            <a:ext cx="1139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PIs: </a:t>
            </a:r>
            <a:endParaRPr lang="en-SG" sz="32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DF4FDE8-CA51-4E38-B742-D36DE6EDA4A8}"/>
              </a:ext>
            </a:extLst>
          </p:cNvPr>
          <p:cNvSpPr txBox="1"/>
          <p:nvPr/>
        </p:nvSpPr>
        <p:spPr>
          <a:xfrm>
            <a:off x="6218043" y="2863129"/>
            <a:ext cx="1199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EPIs: </a:t>
            </a:r>
            <a:endParaRPr lang="en-SG" sz="32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3418F97-4FF8-4FD1-9657-1C83C05AC9B2}"/>
              </a:ext>
            </a:extLst>
          </p:cNvPr>
          <p:cNvSpPr txBox="1"/>
          <p:nvPr/>
        </p:nvSpPr>
        <p:spPr>
          <a:xfrm>
            <a:off x="7334788" y="2059239"/>
            <a:ext cx="59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3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125EC7F-7B84-4EAA-A6E9-E6990B530391}"/>
              </a:ext>
            </a:extLst>
          </p:cNvPr>
          <p:cNvSpPr txBox="1"/>
          <p:nvPr/>
        </p:nvSpPr>
        <p:spPr>
          <a:xfrm>
            <a:off x="7334788" y="2886676"/>
            <a:ext cx="59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2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FA87115-A278-478B-A3BE-381F050B7430}"/>
              </a:ext>
            </a:extLst>
          </p:cNvPr>
          <p:cNvSpPr txBox="1"/>
          <p:nvPr/>
        </p:nvSpPr>
        <p:spPr>
          <a:xfrm>
            <a:off x="6388100" y="3860092"/>
            <a:ext cx="469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Simplified SOP expression:</a:t>
            </a:r>
            <a:endParaRPr lang="en-SG" sz="28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4506253-92F8-4568-BAED-DD12235AF838}"/>
              </a:ext>
            </a:extLst>
          </p:cNvPr>
          <p:cNvSpPr txBox="1"/>
          <p:nvPr/>
        </p:nvSpPr>
        <p:spPr>
          <a:xfrm>
            <a:off x="6484128" y="4556261"/>
            <a:ext cx="1190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F1 = </a:t>
            </a:r>
            <a:endParaRPr lang="en-SG" sz="32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145E133-50F7-4C99-951C-3B4042E3D3A0}"/>
              </a:ext>
            </a:extLst>
          </p:cNvPr>
          <p:cNvSpPr txBox="1"/>
          <p:nvPr/>
        </p:nvSpPr>
        <p:spPr>
          <a:xfrm>
            <a:off x="7573762" y="4602427"/>
            <a:ext cx="3136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A</a:t>
            </a:r>
            <a:r>
              <a:rPr lang="en-US" sz="3200" dirty="0">
                <a:solidFill>
                  <a:srgbClr val="C00000"/>
                </a:solidFill>
                <a:sym typeface="Symbol" panose="05050102010706020507" pitchFamily="18" charset="2"/>
              </a:rPr>
              <a:t></a:t>
            </a:r>
            <a:r>
              <a:rPr lang="en-US" sz="3200" dirty="0">
                <a:solidFill>
                  <a:srgbClr val="C00000"/>
                </a:solidFill>
              </a:rPr>
              <a:t>D’ </a:t>
            </a:r>
            <a:r>
              <a:rPr lang="en-US" sz="3200" dirty="0"/>
              <a:t>+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>
                <a:solidFill>
                  <a:srgbClr val="0000FF"/>
                </a:solidFill>
              </a:rPr>
              <a:t>B</a:t>
            </a:r>
            <a:r>
              <a:rPr lang="en-US" sz="3200" dirty="0">
                <a:solidFill>
                  <a:srgbClr val="0000FF"/>
                </a:solidFill>
                <a:sym typeface="Symbol" panose="05050102010706020507" pitchFamily="18" charset="2"/>
              </a:rPr>
              <a:t></a:t>
            </a:r>
            <a:r>
              <a:rPr lang="en-US" sz="3200" dirty="0">
                <a:solidFill>
                  <a:srgbClr val="0000FF"/>
                </a:solidFill>
              </a:rPr>
              <a:t>C’</a:t>
            </a:r>
            <a:r>
              <a:rPr lang="en-US" sz="3200" dirty="0">
                <a:solidFill>
                  <a:srgbClr val="0000FF"/>
                </a:solidFill>
                <a:sym typeface="Symbol" panose="05050102010706020507" pitchFamily="18" charset="2"/>
              </a:rPr>
              <a:t></a:t>
            </a:r>
            <a:r>
              <a:rPr lang="en-US" sz="3200" dirty="0">
                <a:solidFill>
                  <a:srgbClr val="0000FF"/>
                </a:solidFill>
              </a:rPr>
              <a:t>D</a:t>
            </a:r>
            <a:endParaRPr lang="en-SG" sz="3200" dirty="0">
              <a:solidFill>
                <a:srgbClr val="0000FF"/>
              </a:solidFill>
            </a:endParaRPr>
          </a:p>
        </p:txBody>
      </p:sp>
      <p:sp>
        <p:nvSpPr>
          <p:cNvPr id="14341" name="Rectangle: Rounded Corners 14340">
            <a:extLst>
              <a:ext uri="{FF2B5EF4-FFF2-40B4-BE49-F238E27FC236}">
                <a16:creationId xmlns:a16="http://schemas.microsoft.com/office/drawing/2014/main" id="{06C92CF5-7063-445D-9D85-37E5E08688AD}"/>
              </a:ext>
            </a:extLst>
          </p:cNvPr>
          <p:cNvSpPr/>
          <p:nvPr/>
        </p:nvSpPr>
        <p:spPr>
          <a:xfrm>
            <a:off x="2434144" y="4197751"/>
            <a:ext cx="1378632" cy="551264"/>
          </a:xfrm>
          <a:prstGeom prst="roundRect">
            <a:avLst/>
          </a:prstGeom>
          <a:noFill/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E3EC8E-96A3-4FD1-AE17-000629C290A8}"/>
              </a:ext>
            </a:extLst>
          </p:cNvPr>
          <p:cNvSpPr txBox="1"/>
          <p:nvPr/>
        </p:nvSpPr>
        <p:spPr>
          <a:xfrm>
            <a:off x="9320981" y="1701405"/>
            <a:ext cx="925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A</a:t>
            </a:r>
            <a:r>
              <a:rPr lang="en-US" sz="2800" dirty="0">
                <a:solidFill>
                  <a:srgbClr val="C00000"/>
                </a:solidFill>
                <a:sym typeface="Symbol" panose="05050102010706020507" pitchFamily="18" charset="2"/>
              </a:rPr>
              <a:t>D’</a:t>
            </a:r>
            <a:endParaRPr lang="en-SG" sz="2800" dirty="0">
              <a:solidFill>
                <a:srgbClr val="C00000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A98A4E4-8D5D-4AA8-9860-3C6454BAF74C}"/>
              </a:ext>
            </a:extLst>
          </p:cNvPr>
          <p:cNvSpPr txBox="1"/>
          <p:nvPr/>
        </p:nvSpPr>
        <p:spPr>
          <a:xfrm>
            <a:off x="9150529" y="2257528"/>
            <a:ext cx="1560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6600"/>
                </a:solidFill>
              </a:rPr>
              <a:t>A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BC’</a:t>
            </a:r>
            <a:endParaRPr lang="en-SG" sz="2800" dirty="0">
              <a:solidFill>
                <a:srgbClr val="006600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5BB7F7A-49F4-49C0-BCDC-0993684B85EC}"/>
              </a:ext>
            </a:extLst>
          </p:cNvPr>
          <p:cNvSpPr txBox="1"/>
          <p:nvPr/>
        </p:nvSpPr>
        <p:spPr>
          <a:xfrm>
            <a:off x="9150529" y="2771824"/>
            <a:ext cx="1560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FF"/>
                </a:solidFill>
              </a:rPr>
              <a:t>B</a:t>
            </a:r>
            <a:r>
              <a:rPr lang="en-US" sz="2800" dirty="0">
                <a:solidFill>
                  <a:srgbClr val="0000FF"/>
                </a:solidFill>
                <a:sym typeface="Symbol" panose="05050102010706020507" pitchFamily="18" charset="2"/>
              </a:rPr>
              <a:t>C’D</a:t>
            </a:r>
            <a:endParaRPr lang="en-SG" sz="2800" dirty="0">
              <a:solidFill>
                <a:srgbClr val="0000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A85A10-FC35-4636-A85C-098CA1B4381B}"/>
              </a:ext>
            </a:extLst>
          </p:cNvPr>
          <p:cNvSpPr txBox="1"/>
          <p:nvPr/>
        </p:nvSpPr>
        <p:spPr>
          <a:xfrm>
            <a:off x="10371947" y="1634948"/>
            <a:ext cx="93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ym typeface="Wingdings 2" panose="05020102010507070707" pitchFamily="18" charset="2"/>
              </a:rPr>
              <a:t></a:t>
            </a:r>
            <a:endParaRPr lang="en-SG" sz="4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B3558B-D226-49CA-B3AB-F61DBC8A7417}"/>
              </a:ext>
            </a:extLst>
          </p:cNvPr>
          <p:cNvSpPr txBox="1"/>
          <p:nvPr/>
        </p:nvSpPr>
        <p:spPr>
          <a:xfrm>
            <a:off x="10075630" y="1126269"/>
            <a:ext cx="1489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EPI?</a:t>
            </a:r>
            <a:endParaRPr lang="en-SG" sz="28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4662D72-7E0B-43B7-82B2-8AC8A7A28B98}"/>
              </a:ext>
            </a:extLst>
          </p:cNvPr>
          <p:cNvSpPr txBox="1"/>
          <p:nvPr/>
        </p:nvSpPr>
        <p:spPr>
          <a:xfrm>
            <a:off x="10371947" y="2078479"/>
            <a:ext cx="93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ym typeface="Symbol" panose="05050102010706020507" pitchFamily="18" charset="2"/>
              </a:rPr>
              <a:t></a:t>
            </a:r>
            <a:endParaRPr lang="en-SG" sz="40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5529DFC-EAE6-48E8-A214-2644BBD34BEF}"/>
              </a:ext>
            </a:extLst>
          </p:cNvPr>
          <p:cNvSpPr txBox="1"/>
          <p:nvPr/>
        </p:nvSpPr>
        <p:spPr>
          <a:xfrm>
            <a:off x="10371947" y="2763565"/>
            <a:ext cx="93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ym typeface="Wingdings 2" panose="05020102010507070707" pitchFamily="18" charset="2"/>
              </a:rPr>
              <a:t></a:t>
            </a:r>
            <a:endParaRPr lang="en-SG" sz="4000" dirty="0"/>
          </a:p>
        </p:txBody>
      </p:sp>
      <p:sp>
        <p:nvSpPr>
          <p:cNvPr id="80" name="Footer Placeholder 5">
            <a:extLst>
              <a:ext uri="{FF2B5EF4-FFF2-40B4-BE49-F238E27FC236}">
                <a16:creationId xmlns:a16="http://schemas.microsoft.com/office/drawing/2014/main" id="{A44354F3-6222-4CC8-B1CF-82FA5EF9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81" name="[Date Placeholder 3]">
            <a:extLst>
              <a:ext uri="{FF2B5EF4-FFF2-40B4-BE49-F238E27FC236}">
                <a16:creationId xmlns:a16="http://schemas.microsoft.com/office/drawing/2014/main" id="{2A182E88-AA15-4CBB-AA9F-8C3EE026D7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88" name="Slide Number Placeholder 6">
            <a:extLst>
              <a:ext uri="{FF2B5EF4-FFF2-40B4-BE49-F238E27FC236}">
                <a16:creationId xmlns:a16="http://schemas.microsoft.com/office/drawing/2014/main" id="{7E62970B-2B02-4519-B086-7678D25E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76468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 animBg="1"/>
      <p:bldP spid="83" grpId="0"/>
      <p:bldP spid="84" grpId="0"/>
      <p:bldP spid="87" grpId="0"/>
      <p:bldP spid="14341" grpId="0" animBg="1"/>
      <p:bldP spid="7" grpId="0"/>
      <p:bldP spid="67" grpId="0"/>
      <p:bldP spid="76" grpId="0"/>
      <p:bldP spid="8" grpId="0"/>
      <p:bldP spid="9" grpId="0"/>
      <p:bldP spid="77" grpId="0"/>
      <p:bldP spid="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C5D33BD2-2BE8-45EF-8CEA-0352F8164938}"/>
              </a:ext>
            </a:extLst>
          </p:cNvPr>
          <p:cNvGrpSpPr/>
          <p:nvPr/>
        </p:nvGrpSpPr>
        <p:grpSpPr>
          <a:xfrm>
            <a:off x="1524001" y="1963015"/>
            <a:ext cx="4694043" cy="4288396"/>
            <a:chOff x="551227" y="2002545"/>
            <a:chExt cx="4694043" cy="4288396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E9EB309-8711-4027-87F9-6071D83BE95E}"/>
                </a:ext>
              </a:extLst>
            </p:cNvPr>
            <p:cNvGrpSpPr/>
            <p:nvPr/>
          </p:nvGrpSpPr>
          <p:grpSpPr>
            <a:xfrm>
              <a:off x="1407380" y="2868394"/>
              <a:ext cx="2981737" cy="2584678"/>
              <a:chOff x="1378817" y="2868396"/>
              <a:chExt cx="3196360" cy="2472540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F8726750-B0B9-40E7-B113-CBDA0492F520}"/>
                  </a:ext>
                </a:extLst>
              </p:cNvPr>
              <p:cNvGrpSpPr/>
              <p:nvPr/>
            </p:nvGrpSpPr>
            <p:grpSpPr>
              <a:xfrm>
                <a:off x="1378817" y="2868396"/>
                <a:ext cx="3196360" cy="618290"/>
                <a:chOff x="1393371" y="2868396"/>
                <a:chExt cx="3196360" cy="618290"/>
              </a:xfrm>
            </p:grpSpPr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0C9745D7-B6ED-448E-9565-3E588157640B}"/>
                    </a:ext>
                  </a:extLst>
                </p:cNvPr>
                <p:cNvSpPr txBox="1"/>
                <p:nvPr/>
              </p:nvSpPr>
              <p:spPr>
                <a:xfrm>
                  <a:off x="1393371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EB02D3DA-3E0E-4F85-A7F2-4AE1F265997A}"/>
                    </a:ext>
                  </a:extLst>
                </p:cNvPr>
                <p:cNvSpPr txBox="1"/>
                <p:nvPr/>
              </p:nvSpPr>
              <p:spPr>
                <a:xfrm>
                  <a:off x="2198718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F351AA3A-A29A-444C-8A7D-1B531391C332}"/>
                    </a:ext>
                  </a:extLst>
                </p:cNvPr>
                <p:cNvSpPr txBox="1"/>
                <p:nvPr/>
              </p:nvSpPr>
              <p:spPr>
                <a:xfrm>
                  <a:off x="2995032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4AFF45BE-7480-4C39-A71F-85FD0131C50B}"/>
                    </a:ext>
                  </a:extLst>
                </p:cNvPr>
                <p:cNvSpPr txBox="1"/>
                <p:nvPr/>
              </p:nvSpPr>
              <p:spPr>
                <a:xfrm>
                  <a:off x="3795073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E3AA778A-D014-4BED-A171-E3ACE6938992}"/>
                  </a:ext>
                </a:extLst>
              </p:cNvPr>
              <p:cNvGrpSpPr/>
              <p:nvPr/>
            </p:nvGrpSpPr>
            <p:grpSpPr>
              <a:xfrm>
                <a:off x="1378817" y="3486853"/>
                <a:ext cx="3187413" cy="623279"/>
                <a:chOff x="1393371" y="2841175"/>
                <a:chExt cx="3187413" cy="623279"/>
              </a:xfrm>
            </p:grpSpPr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AAD6AAB7-1335-4EEE-860D-918356E72016}"/>
                    </a:ext>
                  </a:extLst>
                </p:cNvPr>
                <p:cNvSpPr txBox="1"/>
                <p:nvPr/>
              </p:nvSpPr>
              <p:spPr>
                <a:xfrm>
                  <a:off x="1393371" y="2846164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44DBD105-8EC4-4A85-8556-BF6ABEF563FE}"/>
                    </a:ext>
                  </a:extLst>
                </p:cNvPr>
                <p:cNvSpPr txBox="1"/>
                <p:nvPr/>
              </p:nvSpPr>
              <p:spPr>
                <a:xfrm>
                  <a:off x="2198540" y="2846164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6DB41ECC-7B65-4024-9E01-5FA5E640C117}"/>
                    </a:ext>
                  </a:extLst>
                </p:cNvPr>
                <p:cNvSpPr txBox="1"/>
                <p:nvPr/>
              </p:nvSpPr>
              <p:spPr>
                <a:xfrm>
                  <a:off x="2994928" y="2841175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CCE933FC-29CD-4CCB-A576-961D53786FEF}"/>
                    </a:ext>
                  </a:extLst>
                </p:cNvPr>
                <p:cNvSpPr txBox="1"/>
                <p:nvPr/>
              </p:nvSpPr>
              <p:spPr>
                <a:xfrm>
                  <a:off x="3786126" y="2841175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CF85E808-76E1-4216-85EB-6505CDB8BF75}"/>
                  </a:ext>
                </a:extLst>
              </p:cNvPr>
              <p:cNvGrpSpPr/>
              <p:nvPr/>
            </p:nvGrpSpPr>
            <p:grpSpPr>
              <a:xfrm>
                <a:off x="1378817" y="4107426"/>
                <a:ext cx="3196360" cy="618290"/>
                <a:chOff x="1393371" y="2822714"/>
                <a:chExt cx="3196360" cy="618290"/>
              </a:xfrm>
            </p:grpSpPr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EFAC9C2A-5D4E-45A2-9C1C-B634F4CD5B5A}"/>
                    </a:ext>
                  </a:extLst>
                </p:cNvPr>
                <p:cNvSpPr txBox="1"/>
                <p:nvPr/>
              </p:nvSpPr>
              <p:spPr>
                <a:xfrm>
                  <a:off x="1393371" y="2822714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0CE58627-A401-4D9F-A924-73932260C342}"/>
                    </a:ext>
                  </a:extLst>
                </p:cNvPr>
                <p:cNvSpPr txBox="1"/>
                <p:nvPr/>
              </p:nvSpPr>
              <p:spPr>
                <a:xfrm>
                  <a:off x="2198718" y="2822714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C7977258-9721-47BB-9C2F-53855C649149}"/>
                    </a:ext>
                  </a:extLst>
                </p:cNvPr>
                <p:cNvSpPr txBox="1"/>
                <p:nvPr/>
              </p:nvSpPr>
              <p:spPr>
                <a:xfrm>
                  <a:off x="2995032" y="2822714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85A4D5A1-52EC-4ED1-88E6-B6B6EB1243E5}"/>
                    </a:ext>
                  </a:extLst>
                </p:cNvPr>
                <p:cNvSpPr txBox="1"/>
                <p:nvPr/>
              </p:nvSpPr>
              <p:spPr>
                <a:xfrm>
                  <a:off x="3795073" y="2822714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F86FEBE0-CB24-479D-A958-D8DB33DB99F2}"/>
                  </a:ext>
                </a:extLst>
              </p:cNvPr>
              <p:cNvGrpSpPr/>
              <p:nvPr/>
            </p:nvGrpSpPr>
            <p:grpSpPr>
              <a:xfrm>
                <a:off x="1378817" y="4722646"/>
                <a:ext cx="3196360" cy="618290"/>
                <a:chOff x="1393371" y="2800729"/>
                <a:chExt cx="3196360" cy="618290"/>
              </a:xfrm>
            </p:grpSpPr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790449E5-8DFA-4F69-B02A-64DBCC5B3AD5}"/>
                    </a:ext>
                  </a:extLst>
                </p:cNvPr>
                <p:cNvSpPr txBox="1"/>
                <p:nvPr/>
              </p:nvSpPr>
              <p:spPr>
                <a:xfrm>
                  <a:off x="1393371" y="2800729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92658BE7-0558-4959-BD89-F0D3A4C40FC6}"/>
                    </a:ext>
                  </a:extLst>
                </p:cNvPr>
                <p:cNvSpPr txBox="1"/>
                <p:nvPr/>
              </p:nvSpPr>
              <p:spPr>
                <a:xfrm>
                  <a:off x="2198718" y="2800729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80AF077E-88B2-426C-98DC-54AAE63F5377}"/>
                    </a:ext>
                  </a:extLst>
                </p:cNvPr>
                <p:cNvSpPr txBox="1"/>
                <p:nvPr/>
              </p:nvSpPr>
              <p:spPr>
                <a:xfrm>
                  <a:off x="2995032" y="2800729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F420A67A-3F44-4A57-AD22-01AE6444F164}"/>
                    </a:ext>
                  </a:extLst>
                </p:cNvPr>
                <p:cNvSpPr txBox="1"/>
                <p:nvPr/>
              </p:nvSpPr>
              <p:spPr>
                <a:xfrm>
                  <a:off x="3795073" y="2800729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B03FC381-0844-4735-93BB-F8316AD4F3E9}"/>
                </a:ext>
              </a:extLst>
            </p:cNvPr>
            <p:cNvGrpSpPr/>
            <p:nvPr/>
          </p:nvGrpSpPr>
          <p:grpSpPr>
            <a:xfrm>
              <a:off x="551227" y="2002545"/>
              <a:ext cx="4694043" cy="4288396"/>
              <a:chOff x="551227" y="2002545"/>
              <a:chExt cx="4694043" cy="4288396"/>
            </a:xfrm>
          </p:grpSpPr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3949461B-42E7-4BAD-8006-922CA43AEAD7}"/>
                  </a:ext>
                </a:extLst>
              </p:cNvPr>
              <p:cNvSpPr txBox="1"/>
              <p:nvPr/>
            </p:nvSpPr>
            <p:spPr>
              <a:xfrm>
                <a:off x="3272146" y="2002545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Y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A968FC06-82AD-47B4-A300-09F9A6C6BB79}"/>
                  </a:ext>
                </a:extLst>
              </p:cNvPr>
              <p:cNvSpPr txBox="1"/>
              <p:nvPr/>
            </p:nvSpPr>
            <p:spPr>
              <a:xfrm>
                <a:off x="2529135" y="5644610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Z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6927942B-1342-45C3-9476-53218FD09B33}"/>
                  </a:ext>
                </a:extLst>
              </p:cNvPr>
              <p:cNvSpPr txBox="1"/>
              <p:nvPr/>
            </p:nvSpPr>
            <p:spPr>
              <a:xfrm>
                <a:off x="551227" y="4449230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1" name="AutoShape 51">
                <a:extLst>
                  <a:ext uri="{FF2B5EF4-FFF2-40B4-BE49-F238E27FC236}">
                    <a16:creationId xmlns:a16="http://schemas.microsoft.com/office/drawing/2014/main" id="{6CF91D9E-FCF7-48F6-8E73-B8B8B589887B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566466" y="2043521"/>
                <a:ext cx="155498" cy="1330785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02319B0-A6BE-4EFC-B98F-FD6FDED76A97}"/>
                  </a:ext>
                </a:extLst>
              </p:cNvPr>
              <p:cNvSpPr txBox="1"/>
              <p:nvPr/>
            </p:nvSpPr>
            <p:spPr>
              <a:xfrm>
                <a:off x="4450612" y="3854517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X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3" name="AutoShape 51">
                <a:extLst>
                  <a:ext uri="{FF2B5EF4-FFF2-40B4-BE49-F238E27FC236}">
                    <a16:creationId xmlns:a16="http://schemas.microsoft.com/office/drawing/2014/main" id="{81374EC9-8F67-4DC5-8033-027FB8E999A2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2800465" y="4885824"/>
                <a:ext cx="198971" cy="1392977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4" name="AutoShape 51">
                <a:extLst>
                  <a:ext uri="{FF2B5EF4-FFF2-40B4-BE49-F238E27FC236}">
                    <a16:creationId xmlns:a16="http://schemas.microsoft.com/office/drawing/2014/main" id="{36F7F9A3-9769-4E09-B0E1-4B1552945F44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198323" y="4077634"/>
                <a:ext cx="178309" cy="1375438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5" name="AutoShape 51">
                <a:extLst>
                  <a:ext uri="{FF2B5EF4-FFF2-40B4-BE49-F238E27FC236}">
                    <a16:creationId xmlns:a16="http://schemas.microsoft.com/office/drawing/2014/main" id="{F312A44B-48F2-424C-B62D-1FC97CE3641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4450611" y="3543356"/>
                <a:ext cx="146643" cy="1263384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313" name="Rectangle 3">
            <a:extLst>
              <a:ext uri="{FF2B5EF4-FFF2-40B4-BE49-F238E27FC236}">
                <a16:creationId xmlns:a16="http://schemas.microsoft.com/office/drawing/2014/main" id="{F414F774-C330-4361-9C20-25BB4900F232}"/>
              </a:ext>
            </a:extLst>
          </p:cNvPr>
          <p:cNvSpPr txBox="1">
            <a:spLocks noChangeArrowheads="1"/>
          </p:cNvSpPr>
          <p:nvPr/>
        </p:nvSpPr>
        <p:spPr>
          <a:xfrm>
            <a:off x="882387" y="1346418"/>
            <a:ext cx="6138900" cy="64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sz="2800" dirty="0"/>
              <a:t>(b) F2(W,X,Y,Z) = </a:t>
            </a:r>
            <a:r>
              <a:rPr lang="en-US" sz="2800" dirty="0">
                <a:sym typeface="Symbol" panose="05050102010706020507" pitchFamily="18" charset="2"/>
              </a:rPr>
              <a:t></a:t>
            </a:r>
            <a:r>
              <a:rPr lang="pt-BR" sz="2800" i="1" dirty="0"/>
              <a:t>M</a:t>
            </a:r>
            <a:r>
              <a:rPr lang="pt-BR" sz="2800" dirty="0"/>
              <a:t>(0,1,2,8,9, 0) </a:t>
            </a:r>
            <a:endParaRPr lang="en-US" sz="2800" dirty="0"/>
          </a:p>
        </p:txBody>
      </p:sp>
      <p:sp>
        <p:nvSpPr>
          <p:cNvPr id="14337" name="Rectangle: Rounded Corners 14336">
            <a:extLst>
              <a:ext uri="{FF2B5EF4-FFF2-40B4-BE49-F238E27FC236}">
                <a16:creationId xmlns:a16="http://schemas.microsoft.com/office/drawing/2014/main" id="{60DDA850-F150-4C70-8680-5171C1420D5C}"/>
              </a:ext>
            </a:extLst>
          </p:cNvPr>
          <p:cNvSpPr/>
          <p:nvPr/>
        </p:nvSpPr>
        <p:spPr>
          <a:xfrm>
            <a:off x="2430816" y="3547479"/>
            <a:ext cx="2851471" cy="1185386"/>
          </a:xfrm>
          <a:prstGeom prst="round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339" name="TextBox 14338">
            <a:extLst>
              <a:ext uri="{FF2B5EF4-FFF2-40B4-BE49-F238E27FC236}">
                <a16:creationId xmlns:a16="http://schemas.microsoft.com/office/drawing/2014/main" id="{9D57C8D6-6722-48CC-973A-952F8667B204}"/>
              </a:ext>
            </a:extLst>
          </p:cNvPr>
          <p:cNvSpPr txBox="1"/>
          <p:nvPr/>
        </p:nvSpPr>
        <p:spPr>
          <a:xfrm>
            <a:off x="6237047" y="2059422"/>
            <a:ext cx="1125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PIs: </a:t>
            </a:r>
            <a:endParaRPr lang="en-SG" sz="32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DF4FDE8-CA51-4E38-B742-D36DE6EDA4A8}"/>
              </a:ext>
            </a:extLst>
          </p:cNvPr>
          <p:cNvSpPr txBox="1"/>
          <p:nvPr/>
        </p:nvSpPr>
        <p:spPr>
          <a:xfrm>
            <a:off x="6237045" y="2863129"/>
            <a:ext cx="1254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EPIs: </a:t>
            </a:r>
            <a:endParaRPr lang="en-SG" sz="32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3418F97-4FF8-4FD1-9657-1C83C05AC9B2}"/>
              </a:ext>
            </a:extLst>
          </p:cNvPr>
          <p:cNvSpPr txBox="1"/>
          <p:nvPr/>
        </p:nvSpPr>
        <p:spPr>
          <a:xfrm>
            <a:off x="7209336" y="2059422"/>
            <a:ext cx="59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2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125EC7F-7B84-4EAA-A6E9-E6990B530391}"/>
              </a:ext>
            </a:extLst>
          </p:cNvPr>
          <p:cNvSpPr txBox="1"/>
          <p:nvPr/>
        </p:nvSpPr>
        <p:spPr>
          <a:xfrm>
            <a:off x="7306996" y="2844225"/>
            <a:ext cx="59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2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4506253-92F8-4568-BAED-DD12235AF838}"/>
              </a:ext>
            </a:extLst>
          </p:cNvPr>
          <p:cNvSpPr txBox="1"/>
          <p:nvPr/>
        </p:nvSpPr>
        <p:spPr>
          <a:xfrm>
            <a:off x="6590309" y="4585875"/>
            <a:ext cx="1190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F2 = </a:t>
            </a:r>
            <a:endParaRPr lang="en-SG" sz="32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145E133-50F7-4C99-951C-3B4042E3D3A0}"/>
              </a:ext>
            </a:extLst>
          </p:cNvPr>
          <p:cNvSpPr txBox="1"/>
          <p:nvPr/>
        </p:nvSpPr>
        <p:spPr>
          <a:xfrm>
            <a:off x="7573762" y="4602427"/>
            <a:ext cx="1924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X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+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>
                <a:solidFill>
                  <a:srgbClr val="006600"/>
                </a:solidFill>
              </a:rPr>
              <a:t>Y</a:t>
            </a:r>
            <a:r>
              <a:rPr lang="en-US" sz="3200" dirty="0">
                <a:solidFill>
                  <a:srgbClr val="006600"/>
                </a:solidFill>
                <a:sym typeface="Symbol" panose="05050102010706020507" pitchFamily="18" charset="2"/>
              </a:rPr>
              <a:t></a:t>
            </a:r>
            <a:r>
              <a:rPr lang="en-US" sz="3200" dirty="0">
                <a:solidFill>
                  <a:srgbClr val="006600"/>
                </a:solidFill>
              </a:rPr>
              <a:t>Z</a:t>
            </a:r>
            <a:endParaRPr lang="en-SG" sz="3200" dirty="0">
              <a:solidFill>
                <a:srgbClr val="006600"/>
              </a:solidFill>
            </a:endParaRPr>
          </a:p>
        </p:txBody>
      </p:sp>
      <p:sp>
        <p:nvSpPr>
          <p:cNvPr id="14341" name="Rectangle: Rounded Corners 14340">
            <a:extLst>
              <a:ext uri="{FF2B5EF4-FFF2-40B4-BE49-F238E27FC236}">
                <a16:creationId xmlns:a16="http://schemas.microsoft.com/office/drawing/2014/main" id="{06C92CF5-7063-445D-9D85-37E5E08688AD}"/>
              </a:ext>
            </a:extLst>
          </p:cNvPr>
          <p:cNvSpPr/>
          <p:nvPr/>
        </p:nvSpPr>
        <p:spPr>
          <a:xfrm>
            <a:off x="3939656" y="2800294"/>
            <a:ext cx="619441" cy="2621148"/>
          </a:xfrm>
          <a:prstGeom prst="roundRect">
            <a:avLst/>
          </a:prstGeom>
          <a:noFill/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F733FAC-D166-443A-B396-395007BD361E}"/>
              </a:ext>
            </a:extLst>
          </p:cNvPr>
          <p:cNvSpPr txBox="1"/>
          <p:nvPr/>
        </p:nvSpPr>
        <p:spPr>
          <a:xfrm>
            <a:off x="6388100" y="3860092"/>
            <a:ext cx="469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Simplified SOP expression:</a:t>
            </a:r>
            <a:endParaRPr lang="en-SG" sz="28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1D252D5-2E0C-4520-947F-E664BC5BCD46}"/>
              </a:ext>
            </a:extLst>
          </p:cNvPr>
          <p:cNvSpPr txBox="1"/>
          <p:nvPr/>
        </p:nvSpPr>
        <p:spPr>
          <a:xfrm>
            <a:off x="9160371" y="1795461"/>
            <a:ext cx="1046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FF"/>
                </a:solidFill>
              </a:rPr>
              <a:t>X</a:t>
            </a:r>
            <a:endParaRPr lang="en-SG" sz="2800" dirty="0">
              <a:solidFill>
                <a:srgbClr val="0000FF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803B99B-80B1-4B44-82E7-4E38B125719F}"/>
              </a:ext>
            </a:extLst>
          </p:cNvPr>
          <p:cNvSpPr txBox="1"/>
          <p:nvPr/>
        </p:nvSpPr>
        <p:spPr>
          <a:xfrm>
            <a:off x="9150529" y="2366373"/>
            <a:ext cx="1125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6600"/>
                </a:solidFill>
              </a:rPr>
              <a:t>Y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Z</a:t>
            </a:r>
            <a:endParaRPr lang="en-SG" sz="2800" dirty="0">
              <a:solidFill>
                <a:srgbClr val="006600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A1D923B-37A4-409F-8EFD-6D74985BC764}"/>
              </a:ext>
            </a:extLst>
          </p:cNvPr>
          <p:cNvSpPr txBox="1"/>
          <p:nvPr/>
        </p:nvSpPr>
        <p:spPr>
          <a:xfrm>
            <a:off x="9820448" y="1346418"/>
            <a:ext cx="1489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EPI?</a:t>
            </a:r>
            <a:endParaRPr lang="en-SG" sz="28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B9F7C59-2405-447F-B9F6-AB6BC2E76304}"/>
              </a:ext>
            </a:extLst>
          </p:cNvPr>
          <p:cNvSpPr txBox="1"/>
          <p:nvPr/>
        </p:nvSpPr>
        <p:spPr>
          <a:xfrm>
            <a:off x="10056478" y="1740217"/>
            <a:ext cx="93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ym typeface="Wingdings 2" panose="05020102010507070707" pitchFamily="18" charset="2"/>
              </a:rPr>
              <a:t></a:t>
            </a:r>
            <a:endParaRPr lang="en-SG" sz="4000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E9E43FE-890F-46AD-9EEE-1D7A600C53D2}"/>
              </a:ext>
            </a:extLst>
          </p:cNvPr>
          <p:cNvSpPr txBox="1"/>
          <p:nvPr/>
        </p:nvSpPr>
        <p:spPr>
          <a:xfrm>
            <a:off x="10063683" y="2274040"/>
            <a:ext cx="93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ym typeface="Wingdings 2" panose="05020102010507070707" pitchFamily="18" charset="2"/>
              </a:rPr>
              <a:t></a:t>
            </a:r>
            <a:endParaRPr lang="en-SG" sz="4000" dirty="0"/>
          </a:p>
        </p:txBody>
      </p:sp>
      <p:sp>
        <p:nvSpPr>
          <p:cNvPr id="81" name="Rectangle 2">
            <a:extLst>
              <a:ext uri="{FF2B5EF4-FFF2-40B4-BE49-F238E27FC236}">
                <a16:creationId xmlns:a16="http://schemas.microsoft.com/office/drawing/2014/main" id="{EF5DEFB0-363B-4449-A469-5EA007EE7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521" y="524657"/>
            <a:ext cx="5222650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K-maps (Tutorial 6 D3)</a:t>
            </a:r>
          </a:p>
        </p:txBody>
      </p:sp>
      <p:sp>
        <p:nvSpPr>
          <p:cNvPr id="85" name="Footer Placeholder 5">
            <a:extLst>
              <a:ext uri="{FF2B5EF4-FFF2-40B4-BE49-F238E27FC236}">
                <a16:creationId xmlns:a16="http://schemas.microsoft.com/office/drawing/2014/main" id="{06F4142B-0C8B-4079-B7EC-062BDE19B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88" name="[Date Placeholder 3]">
            <a:extLst>
              <a:ext uri="{FF2B5EF4-FFF2-40B4-BE49-F238E27FC236}">
                <a16:creationId xmlns:a16="http://schemas.microsoft.com/office/drawing/2014/main" id="{16E27F67-9E9B-41AE-A308-77432FA13A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89" name="Slide Number Placeholder 6">
            <a:extLst>
              <a:ext uri="{FF2B5EF4-FFF2-40B4-BE49-F238E27FC236}">
                <a16:creationId xmlns:a16="http://schemas.microsoft.com/office/drawing/2014/main" id="{F17E8D39-497C-4434-80AD-73708851E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81617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 animBg="1"/>
      <p:bldP spid="83" grpId="0"/>
      <p:bldP spid="84" grpId="0"/>
      <p:bldP spid="87" grpId="0"/>
      <p:bldP spid="14341" grpId="0" animBg="1"/>
      <p:bldP spid="76" grpId="0"/>
      <p:bldP spid="77" grpId="0"/>
      <p:bldP spid="78" grpId="0"/>
      <p:bldP spid="79" grpId="0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C5D33BD2-2BE8-45EF-8CEA-0352F8164938}"/>
              </a:ext>
            </a:extLst>
          </p:cNvPr>
          <p:cNvGrpSpPr/>
          <p:nvPr/>
        </p:nvGrpSpPr>
        <p:grpSpPr>
          <a:xfrm>
            <a:off x="1524001" y="1963015"/>
            <a:ext cx="4694043" cy="4280563"/>
            <a:chOff x="551227" y="2002545"/>
            <a:chExt cx="4694043" cy="428056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E9EB309-8711-4027-87F9-6071D83BE95E}"/>
                </a:ext>
              </a:extLst>
            </p:cNvPr>
            <p:cNvGrpSpPr/>
            <p:nvPr/>
          </p:nvGrpSpPr>
          <p:grpSpPr>
            <a:xfrm>
              <a:off x="1407380" y="2868394"/>
              <a:ext cx="2981737" cy="2590650"/>
              <a:chOff x="1378817" y="2868396"/>
              <a:chExt cx="3196360" cy="2478253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F8726750-B0B9-40E7-B113-CBDA0492F520}"/>
                  </a:ext>
                </a:extLst>
              </p:cNvPr>
              <p:cNvGrpSpPr/>
              <p:nvPr/>
            </p:nvGrpSpPr>
            <p:grpSpPr>
              <a:xfrm>
                <a:off x="1378817" y="2868396"/>
                <a:ext cx="3196360" cy="618290"/>
                <a:chOff x="1393371" y="2868396"/>
                <a:chExt cx="3196360" cy="618290"/>
              </a:xfrm>
            </p:grpSpPr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0C9745D7-B6ED-448E-9565-3E588157640B}"/>
                    </a:ext>
                  </a:extLst>
                </p:cNvPr>
                <p:cNvSpPr txBox="1"/>
                <p:nvPr/>
              </p:nvSpPr>
              <p:spPr>
                <a:xfrm>
                  <a:off x="1393371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X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EB02D3DA-3E0E-4F85-A7F2-4AE1F265997A}"/>
                    </a:ext>
                  </a:extLst>
                </p:cNvPr>
                <p:cNvSpPr txBox="1"/>
                <p:nvPr/>
              </p:nvSpPr>
              <p:spPr>
                <a:xfrm>
                  <a:off x="2198718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F351AA3A-A29A-444C-8A7D-1B531391C332}"/>
                    </a:ext>
                  </a:extLst>
                </p:cNvPr>
                <p:cNvSpPr txBox="1"/>
                <p:nvPr/>
              </p:nvSpPr>
              <p:spPr>
                <a:xfrm>
                  <a:off x="2995032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4AFF45BE-7480-4C39-A71F-85FD0131C50B}"/>
                    </a:ext>
                  </a:extLst>
                </p:cNvPr>
                <p:cNvSpPr txBox="1"/>
                <p:nvPr/>
              </p:nvSpPr>
              <p:spPr>
                <a:xfrm>
                  <a:off x="3795073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E3AA778A-D014-4BED-A171-E3ACE6938992}"/>
                  </a:ext>
                </a:extLst>
              </p:cNvPr>
              <p:cNvGrpSpPr/>
              <p:nvPr/>
            </p:nvGrpSpPr>
            <p:grpSpPr>
              <a:xfrm>
                <a:off x="1378817" y="3489372"/>
                <a:ext cx="3196360" cy="618357"/>
                <a:chOff x="1393371" y="2843694"/>
                <a:chExt cx="3196360" cy="618357"/>
              </a:xfrm>
            </p:grpSpPr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AAD6AAB7-1335-4EEE-860D-918356E72016}"/>
                    </a:ext>
                  </a:extLst>
                </p:cNvPr>
                <p:cNvSpPr txBox="1"/>
                <p:nvPr/>
              </p:nvSpPr>
              <p:spPr>
                <a:xfrm>
                  <a:off x="1393371" y="2843761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44DBD105-8EC4-4A85-8556-BF6ABEF563FE}"/>
                    </a:ext>
                  </a:extLst>
                </p:cNvPr>
                <p:cNvSpPr txBox="1"/>
                <p:nvPr/>
              </p:nvSpPr>
              <p:spPr>
                <a:xfrm>
                  <a:off x="2196855" y="2843694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X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6DB41ECC-7B65-4024-9E01-5FA5E640C117}"/>
                    </a:ext>
                  </a:extLst>
                </p:cNvPr>
                <p:cNvSpPr txBox="1"/>
                <p:nvPr/>
              </p:nvSpPr>
              <p:spPr>
                <a:xfrm>
                  <a:off x="2995032" y="2843761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CCE933FC-29CD-4CCB-A576-961D53786FEF}"/>
                    </a:ext>
                  </a:extLst>
                </p:cNvPr>
                <p:cNvSpPr txBox="1"/>
                <p:nvPr/>
              </p:nvSpPr>
              <p:spPr>
                <a:xfrm>
                  <a:off x="3795073" y="2843761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CF85E808-76E1-4216-85EB-6505CDB8BF75}"/>
                  </a:ext>
                </a:extLst>
              </p:cNvPr>
              <p:cNvGrpSpPr/>
              <p:nvPr/>
            </p:nvGrpSpPr>
            <p:grpSpPr>
              <a:xfrm>
                <a:off x="1378817" y="4113891"/>
                <a:ext cx="3196360" cy="618290"/>
                <a:chOff x="1393371" y="2829179"/>
                <a:chExt cx="3196360" cy="618290"/>
              </a:xfrm>
            </p:grpSpPr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EFAC9C2A-5D4E-45A2-9C1C-B634F4CD5B5A}"/>
                    </a:ext>
                  </a:extLst>
                </p:cNvPr>
                <p:cNvSpPr txBox="1"/>
                <p:nvPr/>
              </p:nvSpPr>
              <p:spPr>
                <a:xfrm>
                  <a:off x="1393371" y="2829179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0CE58627-A401-4D9F-A924-73932260C342}"/>
                    </a:ext>
                  </a:extLst>
                </p:cNvPr>
                <p:cNvSpPr txBox="1"/>
                <p:nvPr/>
              </p:nvSpPr>
              <p:spPr>
                <a:xfrm>
                  <a:off x="2198718" y="2829179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C7977258-9721-47BB-9C2F-53855C649149}"/>
                    </a:ext>
                  </a:extLst>
                </p:cNvPr>
                <p:cNvSpPr txBox="1"/>
                <p:nvPr/>
              </p:nvSpPr>
              <p:spPr>
                <a:xfrm>
                  <a:off x="2995032" y="2829179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X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85A4D5A1-52EC-4ED1-88E6-B6B6EB1243E5}"/>
                    </a:ext>
                  </a:extLst>
                </p:cNvPr>
                <p:cNvSpPr txBox="1"/>
                <p:nvPr/>
              </p:nvSpPr>
              <p:spPr>
                <a:xfrm>
                  <a:off x="3795073" y="2829179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F86FEBE0-CB24-479D-A958-D8DB33DB99F2}"/>
                  </a:ext>
                </a:extLst>
              </p:cNvPr>
              <p:cNvGrpSpPr/>
              <p:nvPr/>
            </p:nvGrpSpPr>
            <p:grpSpPr>
              <a:xfrm>
                <a:off x="1378817" y="4728358"/>
                <a:ext cx="3196360" cy="618291"/>
                <a:chOff x="1393371" y="2806441"/>
                <a:chExt cx="3196360" cy="618291"/>
              </a:xfrm>
            </p:grpSpPr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790449E5-8DFA-4F69-B02A-64DBCC5B3AD5}"/>
                    </a:ext>
                  </a:extLst>
                </p:cNvPr>
                <p:cNvSpPr txBox="1"/>
                <p:nvPr/>
              </p:nvSpPr>
              <p:spPr>
                <a:xfrm>
                  <a:off x="1393371" y="2806442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X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92658BE7-0558-4959-BD89-F0D3A4C40FC6}"/>
                    </a:ext>
                  </a:extLst>
                </p:cNvPr>
                <p:cNvSpPr txBox="1"/>
                <p:nvPr/>
              </p:nvSpPr>
              <p:spPr>
                <a:xfrm>
                  <a:off x="2198718" y="2806441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80AF077E-88B2-426C-98DC-54AAE63F5377}"/>
                    </a:ext>
                  </a:extLst>
                </p:cNvPr>
                <p:cNvSpPr txBox="1"/>
                <p:nvPr/>
              </p:nvSpPr>
              <p:spPr>
                <a:xfrm>
                  <a:off x="2995032" y="2806441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F420A67A-3F44-4A57-AD22-01AE6444F164}"/>
                    </a:ext>
                  </a:extLst>
                </p:cNvPr>
                <p:cNvSpPr txBox="1"/>
                <p:nvPr/>
              </p:nvSpPr>
              <p:spPr>
                <a:xfrm>
                  <a:off x="3795073" y="2806441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B03FC381-0844-4735-93BB-F8316AD4F3E9}"/>
                </a:ext>
              </a:extLst>
            </p:cNvPr>
            <p:cNvGrpSpPr/>
            <p:nvPr/>
          </p:nvGrpSpPr>
          <p:grpSpPr>
            <a:xfrm>
              <a:off x="551227" y="2002545"/>
              <a:ext cx="4694043" cy="4280563"/>
              <a:chOff x="551227" y="2002545"/>
              <a:chExt cx="4694043" cy="4280563"/>
            </a:xfrm>
          </p:grpSpPr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3949461B-42E7-4BAD-8006-922CA43AEAD7}"/>
                  </a:ext>
                </a:extLst>
              </p:cNvPr>
              <p:cNvSpPr txBox="1"/>
              <p:nvPr/>
            </p:nvSpPr>
            <p:spPr>
              <a:xfrm>
                <a:off x="3272146" y="2002545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A968FC06-82AD-47B4-A300-09F9A6C6BB79}"/>
                  </a:ext>
                </a:extLst>
              </p:cNvPr>
              <p:cNvSpPr txBox="1"/>
              <p:nvPr/>
            </p:nvSpPr>
            <p:spPr>
              <a:xfrm>
                <a:off x="2526651" y="5636777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N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6927942B-1342-45C3-9476-53218FD09B33}"/>
                  </a:ext>
                </a:extLst>
              </p:cNvPr>
              <p:cNvSpPr txBox="1"/>
              <p:nvPr/>
            </p:nvSpPr>
            <p:spPr>
              <a:xfrm>
                <a:off x="551227" y="4449230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K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1" name="AutoShape 51">
                <a:extLst>
                  <a:ext uri="{FF2B5EF4-FFF2-40B4-BE49-F238E27FC236}">
                    <a16:creationId xmlns:a16="http://schemas.microsoft.com/office/drawing/2014/main" id="{6CF91D9E-FCF7-48F6-8E73-B8B8B589887B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566466" y="2043521"/>
                <a:ext cx="155498" cy="1330785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02319B0-A6BE-4EFC-B98F-FD6FDED76A97}"/>
                  </a:ext>
                </a:extLst>
              </p:cNvPr>
              <p:cNvSpPr txBox="1"/>
              <p:nvPr/>
            </p:nvSpPr>
            <p:spPr>
              <a:xfrm>
                <a:off x="4450612" y="3854517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L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3" name="AutoShape 51">
                <a:extLst>
                  <a:ext uri="{FF2B5EF4-FFF2-40B4-BE49-F238E27FC236}">
                    <a16:creationId xmlns:a16="http://schemas.microsoft.com/office/drawing/2014/main" id="{81374EC9-8F67-4DC5-8033-027FB8E999A2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2800465" y="4943771"/>
                <a:ext cx="198971" cy="1392977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4" name="AutoShape 51">
                <a:extLst>
                  <a:ext uri="{FF2B5EF4-FFF2-40B4-BE49-F238E27FC236}">
                    <a16:creationId xmlns:a16="http://schemas.microsoft.com/office/drawing/2014/main" id="{36F7F9A3-9769-4E09-B0E1-4B1552945F44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185445" y="4177683"/>
                <a:ext cx="145191" cy="1227597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5" name="AutoShape 51">
                <a:extLst>
                  <a:ext uri="{FF2B5EF4-FFF2-40B4-BE49-F238E27FC236}">
                    <a16:creationId xmlns:a16="http://schemas.microsoft.com/office/drawing/2014/main" id="{F312A44B-48F2-424C-B62D-1FC97CE3641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4450611" y="3543356"/>
                <a:ext cx="131843" cy="1283292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313" name="Rectangle 3">
            <a:extLst>
              <a:ext uri="{FF2B5EF4-FFF2-40B4-BE49-F238E27FC236}">
                <a16:creationId xmlns:a16="http://schemas.microsoft.com/office/drawing/2014/main" id="{F414F774-C330-4361-9C20-25BB4900F232}"/>
              </a:ext>
            </a:extLst>
          </p:cNvPr>
          <p:cNvSpPr txBox="1">
            <a:spLocks noChangeArrowheads="1"/>
          </p:cNvSpPr>
          <p:nvPr/>
        </p:nvSpPr>
        <p:spPr>
          <a:xfrm>
            <a:off x="949729" y="1320679"/>
            <a:ext cx="8548231" cy="64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sz="2800" dirty="0"/>
              <a:t>(c) F3(K,L,M,N) = </a:t>
            </a:r>
            <a:r>
              <a:rPr lang="en-US" sz="2800" dirty="0">
                <a:sym typeface="Symbol" panose="05050102010706020507" pitchFamily="18" charset="2"/>
              </a:rPr>
              <a:t></a:t>
            </a:r>
            <a:r>
              <a:rPr lang="pt-BR" sz="2800" i="1" dirty="0"/>
              <a:t>m</a:t>
            </a:r>
            <a:r>
              <a:rPr lang="pt-BR" sz="2800" dirty="0"/>
              <a:t>(1,7,10,13,14) + </a:t>
            </a:r>
            <a:r>
              <a:rPr lang="pt-BR" sz="2800" i="1" dirty="0"/>
              <a:t>d</a:t>
            </a:r>
            <a:r>
              <a:rPr lang="pt-BR" sz="2800" dirty="0"/>
              <a:t>(0,5,8,15) </a:t>
            </a:r>
            <a:endParaRPr lang="en-US" sz="2800" dirty="0"/>
          </a:p>
        </p:txBody>
      </p:sp>
      <p:grpSp>
        <p:nvGrpSpPr>
          <p:cNvPr id="14342" name="Group 14341">
            <a:extLst>
              <a:ext uri="{FF2B5EF4-FFF2-40B4-BE49-F238E27FC236}">
                <a16:creationId xmlns:a16="http://schemas.microsoft.com/office/drawing/2014/main" id="{B2BF6D82-35A6-4CB9-B759-0D43DA326E7D}"/>
              </a:ext>
            </a:extLst>
          </p:cNvPr>
          <p:cNvGrpSpPr/>
          <p:nvPr/>
        </p:nvGrpSpPr>
        <p:grpSpPr>
          <a:xfrm>
            <a:off x="2464960" y="4804195"/>
            <a:ext cx="2803708" cy="644578"/>
            <a:chOff x="954672" y="4229534"/>
            <a:chExt cx="2803708" cy="1242518"/>
          </a:xfrm>
        </p:grpSpPr>
        <p:sp>
          <p:nvSpPr>
            <p:cNvPr id="14336" name="Left Bracket 14335">
              <a:extLst>
                <a:ext uri="{FF2B5EF4-FFF2-40B4-BE49-F238E27FC236}">
                  <a16:creationId xmlns:a16="http://schemas.microsoft.com/office/drawing/2014/main" id="{D689EF42-15C5-4612-9CAC-7B4BDAC980ED}"/>
                </a:ext>
              </a:extLst>
            </p:cNvPr>
            <p:cNvSpPr/>
            <p:nvPr/>
          </p:nvSpPr>
          <p:spPr>
            <a:xfrm>
              <a:off x="3247773" y="4256022"/>
              <a:ext cx="510607" cy="1216030"/>
            </a:xfrm>
            <a:prstGeom prst="leftBracket">
              <a:avLst/>
            </a:prstGeom>
            <a:solidFill>
              <a:srgbClr val="F6DDD8">
                <a:alpha val="50196"/>
              </a:srgbClr>
            </a:solidFill>
            <a:ln w="28575">
              <a:solidFill>
                <a:schemeClr val="accent6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79" name="Left Bracket 78">
              <a:extLst>
                <a:ext uri="{FF2B5EF4-FFF2-40B4-BE49-F238E27FC236}">
                  <a16:creationId xmlns:a16="http://schemas.microsoft.com/office/drawing/2014/main" id="{52016432-4CA3-4263-9055-44473D4FDA1B}"/>
                </a:ext>
              </a:extLst>
            </p:cNvPr>
            <p:cNvSpPr/>
            <p:nvPr/>
          </p:nvSpPr>
          <p:spPr>
            <a:xfrm flipH="1">
              <a:off x="954672" y="4229534"/>
              <a:ext cx="510607" cy="1216030"/>
            </a:xfrm>
            <a:prstGeom prst="leftBracket">
              <a:avLst/>
            </a:prstGeom>
            <a:solidFill>
              <a:srgbClr val="F6DDD8">
                <a:alpha val="50196"/>
              </a:srgbClr>
            </a:solidFill>
            <a:ln w="28575">
              <a:solidFill>
                <a:schemeClr val="accent6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</p:grpSp>
      <p:sp>
        <p:nvSpPr>
          <p:cNvPr id="14337" name="Rectangle: Rounded Corners 14336">
            <a:extLst>
              <a:ext uri="{FF2B5EF4-FFF2-40B4-BE49-F238E27FC236}">
                <a16:creationId xmlns:a16="http://schemas.microsoft.com/office/drawing/2014/main" id="{60DDA850-F150-4C70-8680-5171C1420D5C}"/>
              </a:ext>
            </a:extLst>
          </p:cNvPr>
          <p:cNvSpPr/>
          <p:nvPr/>
        </p:nvSpPr>
        <p:spPr>
          <a:xfrm>
            <a:off x="3242703" y="3526028"/>
            <a:ext cx="1292860" cy="1183006"/>
          </a:xfrm>
          <a:prstGeom prst="round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339" name="TextBox 14338">
            <a:extLst>
              <a:ext uri="{FF2B5EF4-FFF2-40B4-BE49-F238E27FC236}">
                <a16:creationId xmlns:a16="http://schemas.microsoft.com/office/drawing/2014/main" id="{9D57C8D6-6722-48CC-973A-952F8667B204}"/>
              </a:ext>
            </a:extLst>
          </p:cNvPr>
          <p:cNvSpPr txBox="1"/>
          <p:nvPr/>
        </p:nvSpPr>
        <p:spPr>
          <a:xfrm>
            <a:off x="6218045" y="2059422"/>
            <a:ext cx="1125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PIs: </a:t>
            </a:r>
            <a:endParaRPr lang="en-SG" sz="32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DF4FDE8-CA51-4E38-B742-D36DE6EDA4A8}"/>
              </a:ext>
            </a:extLst>
          </p:cNvPr>
          <p:cNvSpPr txBox="1"/>
          <p:nvPr/>
        </p:nvSpPr>
        <p:spPr>
          <a:xfrm>
            <a:off x="6218043" y="2863129"/>
            <a:ext cx="1246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EPIs: </a:t>
            </a:r>
            <a:endParaRPr lang="en-SG" sz="32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3418F97-4FF8-4FD1-9657-1C83C05AC9B2}"/>
              </a:ext>
            </a:extLst>
          </p:cNvPr>
          <p:cNvSpPr txBox="1"/>
          <p:nvPr/>
        </p:nvSpPr>
        <p:spPr>
          <a:xfrm>
            <a:off x="7247758" y="2072260"/>
            <a:ext cx="59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6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125EC7F-7B84-4EAA-A6E9-E6990B530391}"/>
              </a:ext>
            </a:extLst>
          </p:cNvPr>
          <p:cNvSpPr txBox="1"/>
          <p:nvPr/>
        </p:nvSpPr>
        <p:spPr>
          <a:xfrm>
            <a:off x="7307372" y="2888483"/>
            <a:ext cx="59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1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4506253-92F8-4568-BAED-DD12235AF838}"/>
              </a:ext>
            </a:extLst>
          </p:cNvPr>
          <p:cNvSpPr txBox="1"/>
          <p:nvPr/>
        </p:nvSpPr>
        <p:spPr>
          <a:xfrm>
            <a:off x="6021125" y="4833452"/>
            <a:ext cx="1190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F3 = </a:t>
            </a:r>
            <a:endParaRPr lang="en-SG" sz="32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145E133-50F7-4C99-951C-3B4042E3D3A0}"/>
              </a:ext>
            </a:extLst>
          </p:cNvPr>
          <p:cNvSpPr txBox="1"/>
          <p:nvPr/>
        </p:nvSpPr>
        <p:spPr>
          <a:xfrm>
            <a:off x="7016053" y="4850687"/>
            <a:ext cx="840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  <a:sym typeface="Symbol" panose="05050102010706020507" pitchFamily="18" charset="2"/>
              </a:rPr>
              <a:t>LN</a:t>
            </a:r>
            <a:endParaRPr lang="en-SG" sz="3200" dirty="0">
              <a:solidFill>
                <a:srgbClr val="0000FF"/>
              </a:solidFill>
            </a:endParaRPr>
          </a:p>
        </p:txBody>
      </p:sp>
      <p:sp>
        <p:nvSpPr>
          <p:cNvPr id="14341" name="Rectangle: Rounded Corners 14340">
            <a:extLst>
              <a:ext uri="{FF2B5EF4-FFF2-40B4-BE49-F238E27FC236}">
                <a16:creationId xmlns:a16="http://schemas.microsoft.com/office/drawing/2014/main" id="{06C92CF5-7063-445D-9D85-37E5E08688AD}"/>
              </a:ext>
            </a:extLst>
          </p:cNvPr>
          <p:cNvSpPr/>
          <p:nvPr/>
        </p:nvSpPr>
        <p:spPr>
          <a:xfrm>
            <a:off x="3287884" y="2860832"/>
            <a:ext cx="554854" cy="1247656"/>
          </a:xfrm>
          <a:prstGeom prst="roundRect">
            <a:avLst/>
          </a:prstGeom>
          <a:noFill/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A2C57073-0D5C-412E-AC1A-4F5B5BFDE2EC}"/>
              </a:ext>
            </a:extLst>
          </p:cNvPr>
          <p:cNvSpPr/>
          <p:nvPr/>
        </p:nvSpPr>
        <p:spPr>
          <a:xfrm>
            <a:off x="4713814" y="4123133"/>
            <a:ext cx="554854" cy="1247656"/>
          </a:xfrm>
          <a:prstGeom prst="roundRect">
            <a:avLst/>
          </a:prstGeom>
          <a:noFill/>
          <a:ln w="285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61C22AD4-C7BE-4237-82B2-C16D18DE38BC}"/>
              </a:ext>
            </a:extLst>
          </p:cNvPr>
          <p:cNvSpPr/>
          <p:nvPr/>
        </p:nvSpPr>
        <p:spPr>
          <a:xfrm>
            <a:off x="2457078" y="2920031"/>
            <a:ext cx="1359095" cy="532556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404B7FEB-282F-4447-B647-87EF9C93E2A5}"/>
              </a:ext>
            </a:extLst>
          </p:cNvPr>
          <p:cNvSpPr/>
          <p:nvPr/>
        </p:nvSpPr>
        <p:spPr>
          <a:xfrm>
            <a:off x="3948211" y="4206135"/>
            <a:ext cx="1359095" cy="532556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9547DB3-21D1-42AF-9FBD-E0A9FEBFF4D3}"/>
              </a:ext>
            </a:extLst>
          </p:cNvPr>
          <p:cNvSpPr txBox="1"/>
          <p:nvPr/>
        </p:nvSpPr>
        <p:spPr>
          <a:xfrm>
            <a:off x="7706014" y="4833452"/>
            <a:ext cx="3676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ym typeface="Symbol" panose="05050102010706020507" pitchFamily="18" charset="2"/>
              </a:rPr>
              <a:t>+</a:t>
            </a:r>
            <a:r>
              <a:rPr lang="en-US" sz="2800" dirty="0">
                <a:solidFill>
                  <a:srgbClr val="C00000"/>
                </a:solidFill>
                <a:sym typeface="Symbol" panose="05050102010706020507" pitchFamily="18" charset="2"/>
              </a:rPr>
              <a:t> </a:t>
            </a:r>
            <a:r>
              <a:rPr lang="en-US" sz="3200" dirty="0">
                <a:solidFill>
                  <a:srgbClr val="FF9900"/>
                </a:solidFill>
                <a:sym typeface="Symbol" panose="05050102010706020507" pitchFamily="18" charset="2"/>
              </a:rPr>
              <a:t>KMN’ </a:t>
            </a:r>
            <a:r>
              <a:rPr lang="en-US" sz="3200" dirty="0">
                <a:sym typeface="Symbol" panose="05050102010706020507" pitchFamily="18" charset="2"/>
              </a:rPr>
              <a:t>+</a:t>
            </a:r>
            <a:r>
              <a:rPr lang="en-US" sz="3200" dirty="0">
                <a:solidFill>
                  <a:srgbClr val="C00000"/>
                </a:solidFill>
                <a:sym typeface="Symbol" panose="05050102010706020507" pitchFamily="18" charset="2"/>
              </a:rPr>
              <a:t> </a:t>
            </a:r>
            <a:r>
              <a:rPr lang="en-US" sz="3200" dirty="0">
                <a:solidFill>
                  <a:srgbClr val="7030A0"/>
                </a:solidFill>
                <a:sym typeface="Symbol" panose="05050102010706020507" pitchFamily="18" charset="2"/>
              </a:rPr>
              <a:t>K’L’M’ </a:t>
            </a:r>
            <a:endParaRPr lang="en-SG" sz="3200" dirty="0">
              <a:solidFill>
                <a:srgbClr val="7030A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B970A4E-8E55-4FA3-A879-9B71D115836E}"/>
              </a:ext>
            </a:extLst>
          </p:cNvPr>
          <p:cNvSpPr txBox="1"/>
          <p:nvPr/>
        </p:nvSpPr>
        <p:spPr>
          <a:xfrm>
            <a:off x="7016053" y="5393273"/>
            <a:ext cx="840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  <a:sym typeface="Symbol" panose="05050102010706020507" pitchFamily="18" charset="2"/>
              </a:rPr>
              <a:t>LN</a:t>
            </a:r>
            <a:endParaRPr lang="en-SG" sz="3200" dirty="0">
              <a:solidFill>
                <a:srgbClr val="0000FF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1C0B198-B335-4675-9DAE-AF99E3454D44}"/>
              </a:ext>
            </a:extLst>
          </p:cNvPr>
          <p:cNvSpPr txBox="1"/>
          <p:nvPr/>
        </p:nvSpPr>
        <p:spPr>
          <a:xfrm>
            <a:off x="7706014" y="5391142"/>
            <a:ext cx="3583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ym typeface="Symbol" panose="05050102010706020507" pitchFamily="18" charset="2"/>
              </a:rPr>
              <a:t>+</a:t>
            </a:r>
            <a:r>
              <a:rPr lang="en-US" sz="3200" dirty="0">
                <a:solidFill>
                  <a:srgbClr val="C00000"/>
                </a:solidFill>
                <a:sym typeface="Symbol" panose="05050102010706020507" pitchFamily="18" charset="2"/>
              </a:rPr>
              <a:t> </a:t>
            </a:r>
            <a:r>
              <a:rPr lang="en-US" sz="3200" dirty="0">
                <a:solidFill>
                  <a:srgbClr val="FF9900"/>
                </a:solidFill>
                <a:sym typeface="Symbol" panose="05050102010706020507" pitchFamily="18" charset="2"/>
              </a:rPr>
              <a:t>KMN’</a:t>
            </a:r>
            <a:r>
              <a:rPr lang="en-US" sz="3200" dirty="0">
                <a:solidFill>
                  <a:srgbClr val="C00000"/>
                </a:solidFill>
                <a:sym typeface="Symbol" panose="05050102010706020507" pitchFamily="18" charset="2"/>
              </a:rPr>
              <a:t> </a:t>
            </a:r>
            <a:r>
              <a:rPr lang="en-US" sz="3200" dirty="0">
                <a:sym typeface="Symbol" panose="05050102010706020507" pitchFamily="18" charset="2"/>
              </a:rPr>
              <a:t>+</a:t>
            </a:r>
            <a:r>
              <a:rPr lang="en-US" sz="3200" dirty="0">
                <a:solidFill>
                  <a:srgbClr val="C00000"/>
                </a:solidFill>
                <a:sym typeface="Symbol" panose="05050102010706020507" pitchFamily="18" charset="2"/>
              </a:rPr>
              <a:t> </a:t>
            </a:r>
            <a:r>
              <a:rPr lang="en-US" sz="3200" dirty="0">
                <a:solidFill>
                  <a:srgbClr val="006600"/>
                </a:solidFill>
                <a:sym typeface="Symbol" panose="05050102010706020507" pitchFamily="18" charset="2"/>
              </a:rPr>
              <a:t>K’M’N</a:t>
            </a:r>
            <a:r>
              <a:rPr lang="en-US" sz="3200" dirty="0">
                <a:solidFill>
                  <a:srgbClr val="C00000"/>
                </a:solidFill>
                <a:sym typeface="Symbol" panose="05050102010706020507" pitchFamily="18" charset="2"/>
              </a:rPr>
              <a:t> 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FA254B3-04B3-446D-9892-09C1F687B80D}"/>
              </a:ext>
            </a:extLst>
          </p:cNvPr>
          <p:cNvSpPr txBox="1"/>
          <p:nvPr/>
        </p:nvSpPr>
        <p:spPr>
          <a:xfrm>
            <a:off x="6148202" y="4342938"/>
            <a:ext cx="469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Simplified SOP expression:</a:t>
            </a:r>
            <a:endParaRPr lang="en-SG" sz="28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3501F85-94D5-457C-A342-F28746AD9F86}"/>
              </a:ext>
            </a:extLst>
          </p:cNvPr>
          <p:cNvSpPr txBox="1"/>
          <p:nvPr/>
        </p:nvSpPr>
        <p:spPr>
          <a:xfrm>
            <a:off x="9589138" y="1830895"/>
            <a:ext cx="1125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dirty="0">
                <a:solidFill>
                  <a:srgbClr val="0000FF"/>
                </a:solidFill>
                <a:sym typeface="Symbol" panose="05050102010706020507" pitchFamily="18" charset="2"/>
              </a:rPr>
              <a:t>N</a:t>
            </a:r>
            <a:endParaRPr lang="en-SG" sz="2800" dirty="0">
              <a:solidFill>
                <a:srgbClr val="0000FF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BEA3306-3B91-4544-B566-944FBA1B8AF3}"/>
              </a:ext>
            </a:extLst>
          </p:cNvPr>
          <p:cNvSpPr txBox="1"/>
          <p:nvPr/>
        </p:nvSpPr>
        <p:spPr>
          <a:xfrm>
            <a:off x="9315016" y="2241766"/>
            <a:ext cx="1673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030A0"/>
                </a:solidFill>
              </a:rPr>
              <a:t>K’</a:t>
            </a:r>
            <a:r>
              <a:rPr lang="en-US" sz="2800" dirty="0">
                <a:solidFill>
                  <a:srgbClr val="7030A0"/>
                </a:solidFill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7030A0"/>
                </a:solidFill>
              </a:rPr>
              <a:t>L’</a:t>
            </a:r>
            <a:r>
              <a:rPr lang="en-US" sz="2800" dirty="0">
                <a:solidFill>
                  <a:srgbClr val="7030A0"/>
                </a:solidFill>
                <a:sym typeface="Symbol" panose="05050102010706020507" pitchFamily="18" charset="2"/>
              </a:rPr>
              <a:t>M’</a:t>
            </a:r>
            <a:endParaRPr lang="en-SG" sz="2800" dirty="0">
              <a:solidFill>
                <a:srgbClr val="7030A0"/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7C247F9-2E6F-499D-AC1A-16DF1207DC1A}"/>
              </a:ext>
            </a:extLst>
          </p:cNvPr>
          <p:cNvSpPr txBox="1"/>
          <p:nvPr/>
        </p:nvSpPr>
        <p:spPr>
          <a:xfrm>
            <a:off x="9315016" y="2644893"/>
            <a:ext cx="1673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6600"/>
                </a:solidFill>
              </a:rPr>
              <a:t>K’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M</a:t>
            </a:r>
            <a:r>
              <a:rPr lang="en-US" sz="2800" dirty="0">
                <a:solidFill>
                  <a:srgbClr val="006600"/>
                </a:solidFill>
              </a:rPr>
              <a:t>’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N</a:t>
            </a:r>
            <a:endParaRPr lang="en-SG" sz="2800" dirty="0">
              <a:solidFill>
                <a:srgbClr val="006600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E19F09D-0E1A-44B1-9B6F-E7A5B0EB8AB9}"/>
              </a:ext>
            </a:extLst>
          </p:cNvPr>
          <p:cNvSpPr txBox="1"/>
          <p:nvPr/>
        </p:nvSpPr>
        <p:spPr>
          <a:xfrm>
            <a:off x="9315016" y="3080093"/>
            <a:ext cx="1673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K</a:t>
            </a:r>
            <a:r>
              <a:rPr lang="en-US" sz="2800" dirty="0">
                <a:solidFill>
                  <a:srgbClr val="C00000"/>
                </a:solidFill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C00000"/>
                </a:solidFill>
              </a:rPr>
              <a:t>L</a:t>
            </a:r>
            <a:r>
              <a:rPr lang="en-US" sz="2800" dirty="0">
                <a:solidFill>
                  <a:srgbClr val="C00000"/>
                </a:solidFill>
                <a:sym typeface="Symbol" panose="05050102010706020507" pitchFamily="18" charset="2"/>
              </a:rPr>
              <a:t>M</a:t>
            </a:r>
            <a:endParaRPr lang="en-SG" sz="2800" dirty="0">
              <a:solidFill>
                <a:srgbClr val="C00000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E056082-0CF9-4DBF-87BC-C12E2652C149}"/>
              </a:ext>
            </a:extLst>
          </p:cNvPr>
          <p:cNvSpPr txBox="1"/>
          <p:nvPr/>
        </p:nvSpPr>
        <p:spPr>
          <a:xfrm>
            <a:off x="9315016" y="3473258"/>
            <a:ext cx="1673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9900"/>
                </a:solidFill>
                <a:sym typeface="Symbol" panose="05050102010706020507" pitchFamily="18" charset="2"/>
              </a:rPr>
              <a:t>KMN’</a:t>
            </a:r>
            <a:endParaRPr lang="en-SG" sz="2800" dirty="0">
              <a:solidFill>
                <a:srgbClr val="C00000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804F521-2069-4611-9B56-FDC349A23FDA}"/>
              </a:ext>
            </a:extLst>
          </p:cNvPr>
          <p:cNvSpPr txBox="1"/>
          <p:nvPr/>
        </p:nvSpPr>
        <p:spPr>
          <a:xfrm>
            <a:off x="9315016" y="3902740"/>
            <a:ext cx="1673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L’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sym typeface="Symbol" panose="05050102010706020507" pitchFamily="18" charset="2"/>
              </a:rPr>
              <a:t>N’</a:t>
            </a:r>
            <a:endParaRPr lang="en-SG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CC22C23-CBD4-4EE1-AD42-48A1C2784510}"/>
              </a:ext>
            </a:extLst>
          </p:cNvPr>
          <p:cNvSpPr txBox="1"/>
          <p:nvPr/>
        </p:nvSpPr>
        <p:spPr>
          <a:xfrm>
            <a:off x="10396808" y="1372086"/>
            <a:ext cx="1489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EPI?</a:t>
            </a:r>
            <a:endParaRPr lang="en-SG" sz="28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DE5D14D-CF5B-4639-BA79-99B30EB3AFD8}"/>
              </a:ext>
            </a:extLst>
          </p:cNvPr>
          <p:cNvSpPr txBox="1"/>
          <p:nvPr/>
        </p:nvSpPr>
        <p:spPr>
          <a:xfrm>
            <a:off x="10632838" y="1765885"/>
            <a:ext cx="93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>
                <a:sym typeface="Wingdings 2" panose="05020102010507070707" pitchFamily="18" charset="2"/>
              </a:rPr>
              <a:t></a:t>
            </a:r>
            <a:endParaRPr lang="en-SG" sz="32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AF241013-3887-4CCA-81C6-82A54C7154C0}"/>
              </a:ext>
            </a:extLst>
          </p:cNvPr>
          <p:cNvSpPr txBox="1"/>
          <p:nvPr/>
        </p:nvSpPr>
        <p:spPr>
          <a:xfrm>
            <a:off x="10672142" y="2132704"/>
            <a:ext cx="861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600" dirty="0">
                <a:sym typeface="Symbol" panose="05050102010706020507" pitchFamily="18" charset="2"/>
              </a:rPr>
              <a:t></a:t>
            </a:r>
            <a:endParaRPr lang="en-SG" sz="36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7530971-D2D7-44CE-A558-AB547C6C687A}"/>
              </a:ext>
            </a:extLst>
          </p:cNvPr>
          <p:cNvSpPr txBox="1"/>
          <p:nvPr/>
        </p:nvSpPr>
        <p:spPr>
          <a:xfrm>
            <a:off x="10672142" y="2529526"/>
            <a:ext cx="861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600" dirty="0">
                <a:sym typeface="Symbol" panose="05050102010706020507" pitchFamily="18" charset="2"/>
              </a:rPr>
              <a:t></a:t>
            </a:r>
            <a:endParaRPr lang="en-SG" sz="36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F3C97C0-4F85-4AB9-97DA-4CDCB487AB69}"/>
              </a:ext>
            </a:extLst>
          </p:cNvPr>
          <p:cNvSpPr txBox="1"/>
          <p:nvPr/>
        </p:nvSpPr>
        <p:spPr>
          <a:xfrm>
            <a:off x="10672142" y="2948274"/>
            <a:ext cx="861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600" dirty="0">
                <a:sym typeface="Symbol" panose="05050102010706020507" pitchFamily="18" charset="2"/>
              </a:rPr>
              <a:t></a:t>
            </a:r>
            <a:endParaRPr lang="en-SG" sz="36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2AF27D7-165D-4A21-B09D-C87A28E2B03B}"/>
              </a:ext>
            </a:extLst>
          </p:cNvPr>
          <p:cNvSpPr txBox="1"/>
          <p:nvPr/>
        </p:nvSpPr>
        <p:spPr>
          <a:xfrm>
            <a:off x="10672142" y="3333906"/>
            <a:ext cx="861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600" dirty="0">
                <a:sym typeface="Symbol" panose="05050102010706020507" pitchFamily="18" charset="2"/>
              </a:rPr>
              <a:t></a:t>
            </a:r>
            <a:endParaRPr lang="en-SG" sz="36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999604F-3365-4955-B52A-85406F06FE41}"/>
              </a:ext>
            </a:extLst>
          </p:cNvPr>
          <p:cNvSpPr txBox="1"/>
          <p:nvPr/>
        </p:nvSpPr>
        <p:spPr>
          <a:xfrm>
            <a:off x="10672142" y="3788246"/>
            <a:ext cx="861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600" dirty="0">
                <a:sym typeface="Symbol" panose="05050102010706020507" pitchFamily="18" charset="2"/>
              </a:rPr>
              <a:t></a:t>
            </a:r>
            <a:endParaRPr lang="en-SG" sz="3600" dirty="0"/>
          </a:p>
        </p:txBody>
      </p:sp>
      <p:sp>
        <p:nvSpPr>
          <p:cNvPr id="85" name="Rectangle 2">
            <a:extLst>
              <a:ext uri="{FF2B5EF4-FFF2-40B4-BE49-F238E27FC236}">
                <a16:creationId xmlns:a16="http://schemas.microsoft.com/office/drawing/2014/main" id="{02712029-2751-4B14-ACBD-99AEC08306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521" y="524657"/>
            <a:ext cx="5222650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K-maps (Tutorial 6 D3)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3B8761-CAC3-4329-946B-857F6E1D03A0}"/>
              </a:ext>
            </a:extLst>
          </p:cNvPr>
          <p:cNvSpPr txBox="1"/>
          <p:nvPr/>
        </p:nvSpPr>
        <p:spPr>
          <a:xfrm>
            <a:off x="6445043" y="5394499"/>
            <a:ext cx="549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or</a:t>
            </a:r>
            <a:endParaRPr lang="en-SG" sz="2800" dirty="0"/>
          </a:p>
        </p:txBody>
      </p:sp>
      <p:sp>
        <p:nvSpPr>
          <p:cNvPr id="94" name="Footer Placeholder 5">
            <a:extLst>
              <a:ext uri="{FF2B5EF4-FFF2-40B4-BE49-F238E27FC236}">
                <a16:creationId xmlns:a16="http://schemas.microsoft.com/office/drawing/2014/main" id="{0BC04D48-64F4-441D-A8F2-2E931701F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95" name="[Date Placeholder 3]">
            <a:extLst>
              <a:ext uri="{FF2B5EF4-FFF2-40B4-BE49-F238E27FC236}">
                <a16:creationId xmlns:a16="http://schemas.microsoft.com/office/drawing/2014/main" id="{B061D423-BF30-4157-957D-71D59558C277}"/>
              </a:ext>
            </a:extLst>
          </p:cNvPr>
          <p:cNvSpPr txBox="1">
            <a:spLocks/>
          </p:cNvSpPr>
          <p:nvPr/>
        </p:nvSpPr>
        <p:spPr>
          <a:xfrm>
            <a:off x="1034143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FFFF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6" name="Slide Number Placeholder 6">
            <a:extLst>
              <a:ext uri="{FF2B5EF4-FFF2-40B4-BE49-F238E27FC236}">
                <a16:creationId xmlns:a16="http://schemas.microsoft.com/office/drawing/2014/main" id="{809CD63C-2DF0-4278-936D-C2E6C00C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1808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 animBg="1"/>
      <p:bldP spid="83" grpId="0"/>
      <p:bldP spid="84" grpId="0"/>
      <p:bldP spid="87" grpId="0"/>
      <p:bldP spid="14341" grpId="0" animBg="1"/>
      <p:bldP spid="67" grpId="0" animBg="1"/>
      <p:bldP spid="76" grpId="0" animBg="1"/>
      <p:bldP spid="77" grpId="0" animBg="1"/>
      <p:bldP spid="78" grpId="0"/>
      <p:bldP spid="80" grpId="0"/>
      <p:bldP spid="81" grpId="0"/>
      <p:bldP spid="89" grpId="0"/>
      <p:bldP spid="90" grpId="0"/>
      <p:bldP spid="91" grpId="0"/>
      <p:bldP spid="92" grpId="0"/>
      <p:bldP spid="93" grpId="0"/>
      <p:bldP spid="99" grpId="0"/>
      <p:bldP spid="100" grpId="0"/>
      <p:bldP spid="101" grpId="0"/>
      <p:bldP spid="102" grpId="0"/>
      <p:bldP spid="103" grpId="0"/>
      <p:bldP spid="105" grpId="0"/>
      <p:bldP spid="106" grpId="0"/>
      <p:bldP spid="10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C5D33BD2-2BE8-45EF-8CEA-0352F8164938}"/>
              </a:ext>
            </a:extLst>
          </p:cNvPr>
          <p:cNvGrpSpPr/>
          <p:nvPr/>
        </p:nvGrpSpPr>
        <p:grpSpPr>
          <a:xfrm>
            <a:off x="1524001" y="1963015"/>
            <a:ext cx="4694043" cy="4295168"/>
            <a:chOff x="551227" y="2002545"/>
            <a:chExt cx="4694043" cy="429516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E9EB309-8711-4027-87F9-6071D83BE95E}"/>
                </a:ext>
              </a:extLst>
            </p:cNvPr>
            <p:cNvGrpSpPr/>
            <p:nvPr/>
          </p:nvGrpSpPr>
          <p:grpSpPr>
            <a:xfrm>
              <a:off x="1407380" y="2868394"/>
              <a:ext cx="2981737" cy="2590717"/>
              <a:chOff x="1378817" y="2868396"/>
              <a:chExt cx="3196360" cy="2478317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F8726750-B0B9-40E7-B113-CBDA0492F520}"/>
                  </a:ext>
                </a:extLst>
              </p:cNvPr>
              <p:cNvGrpSpPr/>
              <p:nvPr/>
            </p:nvGrpSpPr>
            <p:grpSpPr>
              <a:xfrm>
                <a:off x="1378817" y="2868396"/>
                <a:ext cx="3196360" cy="618290"/>
                <a:chOff x="1393371" y="2868396"/>
                <a:chExt cx="3196360" cy="618290"/>
              </a:xfrm>
            </p:grpSpPr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0C9745D7-B6ED-448E-9565-3E588157640B}"/>
                    </a:ext>
                  </a:extLst>
                </p:cNvPr>
                <p:cNvSpPr txBox="1"/>
                <p:nvPr/>
              </p:nvSpPr>
              <p:spPr>
                <a:xfrm>
                  <a:off x="1393371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EB02D3DA-3E0E-4F85-A7F2-4AE1F265997A}"/>
                    </a:ext>
                  </a:extLst>
                </p:cNvPr>
                <p:cNvSpPr txBox="1"/>
                <p:nvPr/>
              </p:nvSpPr>
              <p:spPr>
                <a:xfrm>
                  <a:off x="2198718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F351AA3A-A29A-444C-8A7D-1B531391C332}"/>
                    </a:ext>
                  </a:extLst>
                </p:cNvPr>
                <p:cNvSpPr txBox="1"/>
                <p:nvPr/>
              </p:nvSpPr>
              <p:spPr>
                <a:xfrm>
                  <a:off x="2995032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X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4AFF45BE-7480-4C39-A71F-85FD0131C50B}"/>
                    </a:ext>
                  </a:extLst>
                </p:cNvPr>
                <p:cNvSpPr txBox="1"/>
                <p:nvPr/>
              </p:nvSpPr>
              <p:spPr>
                <a:xfrm>
                  <a:off x="3795073" y="286839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X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E3AA778A-D014-4BED-A171-E3ACE6938992}"/>
                  </a:ext>
                </a:extLst>
              </p:cNvPr>
              <p:cNvGrpSpPr/>
              <p:nvPr/>
            </p:nvGrpSpPr>
            <p:grpSpPr>
              <a:xfrm>
                <a:off x="1378817" y="3491842"/>
                <a:ext cx="3196360" cy="618290"/>
                <a:chOff x="1393371" y="2846164"/>
                <a:chExt cx="3196360" cy="618290"/>
              </a:xfrm>
            </p:grpSpPr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AAD6AAB7-1335-4EEE-860D-918356E72016}"/>
                    </a:ext>
                  </a:extLst>
                </p:cNvPr>
                <p:cNvSpPr txBox="1"/>
                <p:nvPr/>
              </p:nvSpPr>
              <p:spPr>
                <a:xfrm>
                  <a:off x="1393371" y="2846164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44DBD105-8EC4-4A85-8556-BF6ABEF563FE}"/>
                    </a:ext>
                  </a:extLst>
                </p:cNvPr>
                <p:cNvSpPr txBox="1"/>
                <p:nvPr/>
              </p:nvSpPr>
              <p:spPr>
                <a:xfrm>
                  <a:off x="2198540" y="2846164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6DB41ECC-7B65-4024-9E01-5FA5E640C117}"/>
                    </a:ext>
                  </a:extLst>
                </p:cNvPr>
                <p:cNvSpPr txBox="1"/>
                <p:nvPr/>
              </p:nvSpPr>
              <p:spPr>
                <a:xfrm>
                  <a:off x="2995032" y="2846164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X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CCE933FC-29CD-4CCB-A576-961D53786FEF}"/>
                    </a:ext>
                  </a:extLst>
                </p:cNvPr>
                <p:cNvSpPr txBox="1"/>
                <p:nvPr/>
              </p:nvSpPr>
              <p:spPr>
                <a:xfrm>
                  <a:off x="3795073" y="2846164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X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CF85E808-76E1-4216-85EB-6505CDB8BF75}"/>
                  </a:ext>
                </a:extLst>
              </p:cNvPr>
              <p:cNvGrpSpPr/>
              <p:nvPr/>
            </p:nvGrpSpPr>
            <p:grpSpPr>
              <a:xfrm>
                <a:off x="1378817" y="4110132"/>
                <a:ext cx="3196360" cy="618290"/>
                <a:chOff x="1393371" y="2825420"/>
                <a:chExt cx="3196360" cy="618290"/>
              </a:xfrm>
            </p:grpSpPr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EFAC9C2A-5D4E-45A2-9C1C-B634F4CD5B5A}"/>
                    </a:ext>
                  </a:extLst>
                </p:cNvPr>
                <p:cNvSpPr txBox="1"/>
                <p:nvPr/>
              </p:nvSpPr>
              <p:spPr>
                <a:xfrm>
                  <a:off x="1393371" y="2825420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0CE58627-A401-4D9F-A924-73932260C342}"/>
                    </a:ext>
                  </a:extLst>
                </p:cNvPr>
                <p:cNvSpPr txBox="1"/>
                <p:nvPr/>
              </p:nvSpPr>
              <p:spPr>
                <a:xfrm>
                  <a:off x="2198718" y="2825420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C7977258-9721-47BB-9C2F-53855C649149}"/>
                    </a:ext>
                  </a:extLst>
                </p:cNvPr>
                <p:cNvSpPr txBox="1"/>
                <p:nvPr/>
              </p:nvSpPr>
              <p:spPr>
                <a:xfrm>
                  <a:off x="2995032" y="2825420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85A4D5A1-52EC-4ED1-88E6-B6B6EB1243E5}"/>
                    </a:ext>
                  </a:extLst>
                </p:cNvPr>
                <p:cNvSpPr txBox="1"/>
                <p:nvPr/>
              </p:nvSpPr>
              <p:spPr>
                <a:xfrm>
                  <a:off x="3795073" y="2825420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X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F86FEBE0-CB24-479D-A958-D8DB33DB99F2}"/>
                  </a:ext>
                </a:extLst>
              </p:cNvPr>
              <p:cNvGrpSpPr/>
              <p:nvPr/>
            </p:nvGrpSpPr>
            <p:grpSpPr>
              <a:xfrm>
                <a:off x="1378817" y="4728422"/>
                <a:ext cx="3196360" cy="618291"/>
                <a:chOff x="1393371" y="2806505"/>
                <a:chExt cx="3196360" cy="618291"/>
              </a:xfrm>
            </p:grpSpPr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790449E5-8DFA-4F69-B02A-64DBCC5B3AD5}"/>
                    </a:ext>
                  </a:extLst>
                </p:cNvPr>
                <p:cNvSpPr txBox="1"/>
                <p:nvPr/>
              </p:nvSpPr>
              <p:spPr>
                <a:xfrm>
                  <a:off x="1393371" y="280650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92658BE7-0558-4959-BD89-F0D3A4C40FC6}"/>
                    </a:ext>
                  </a:extLst>
                </p:cNvPr>
                <p:cNvSpPr txBox="1"/>
                <p:nvPr/>
              </p:nvSpPr>
              <p:spPr>
                <a:xfrm>
                  <a:off x="2198718" y="280650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80AF077E-88B2-426C-98DC-54AAE63F5377}"/>
                    </a:ext>
                  </a:extLst>
                </p:cNvPr>
                <p:cNvSpPr txBox="1"/>
                <p:nvPr/>
              </p:nvSpPr>
              <p:spPr>
                <a:xfrm>
                  <a:off x="2995032" y="2806505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0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F420A67A-3F44-4A57-AD22-01AE6444F164}"/>
                    </a:ext>
                  </a:extLst>
                </p:cNvPr>
                <p:cNvSpPr txBox="1"/>
                <p:nvPr/>
              </p:nvSpPr>
              <p:spPr>
                <a:xfrm>
                  <a:off x="3795073" y="2806506"/>
                  <a:ext cx="794658" cy="61829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X</a:t>
                  </a:r>
                  <a:endParaRPr lang="en-SG" sz="3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B03FC381-0844-4735-93BB-F8316AD4F3E9}"/>
                </a:ext>
              </a:extLst>
            </p:cNvPr>
            <p:cNvGrpSpPr/>
            <p:nvPr/>
          </p:nvGrpSpPr>
          <p:grpSpPr>
            <a:xfrm>
              <a:off x="551227" y="2002545"/>
              <a:ext cx="4694043" cy="4295168"/>
              <a:chOff x="551227" y="2002545"/>
              <a:chExt cx="4694043" cy="4295168"/>
            </a:xfrm>
          </p:grpSpPr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3949461B-42E7-4BAD-8006-922CA43AEAD7}"/>
                  </a:ext>
                </a:extLst>
              </p:cNvPr>
              <p:cNvSpPr txBox="1"/>
              <p:nvPr/>
            </p:nvSpPr>
            <p:spPr>
              <a:xfrm>
                <a:off x="3272146" y="2002545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A968FC06-82AD-47B4-A300-09F9A6C6BB79}"/>
                  </a:ext>
                </a:extLst>
              </p:cNvPr>
              <p:cNvSpPr txBox="1"/>
              <p:nvPr/>
            </p:nvSpPr>
            <p:spPr>
              <a:xfrm>
                <a:off x="2526651" y="5651382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6927942B-1342-45C3-9476-53218FD09B33}"/>
                  </a:ext>
                </a:extLst>
              </p:cNvPr>
              <p:cNvSpPr txBox="1"/>
              <p:nvPr/>
            </p:nvSpPr>
            <p:spPr>
              <a:xfrm>
                <a:off x="551227" y="4449230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1" name="AutoShape 51">
                <a:extLst>
                  <a:ext uri="{FF2B5EF4-FFF2-40B4-BE49-F238E27FC236}">
                    <a16:creationId xmlns:a16="http://schemas.microsoft.com/office/drawing/2014/main" id="{6CF91D9E-FCF7-48F6-8E73-B8B8B589887B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566466" y="2043521"/>
                <a:ext cx="155498" cy="1330785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02319B0-A6BE-4EFC-B98F-FD6FDED76A97}"/>
                  </a:ext>
                </a:extLst>
              </p:cNvPr>
              <p:cNvSpPr txBox="1"/>
              <p:nvPr/>
            </p:nvSpPr>
            <p:spPr>
              <a:xfrm>
                <a:off x="4450612" y="3854517"/>
                <a:ext cx="794658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endParaRPr lang="en-SG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3" name="AutoShape 51">
                <a:extLst>
                  <a:ext uri="{FF2B5EF4-FFF2-40B4-BE49-F238E27FC236}">
                    <a16:creationId xmlns:a16="http://schemas.microsoft.com/office/drawing/2014/main" id="{81374EC9-8F67-4DC5-8033-027FB8E999A2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2800465" y="4958376"/>
                <a:ext cx="198971" cy="1392977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4" name="AutoShape 51">
                <a:extLst>
                  <a:ext uri="{FF2B5EF4-FFF2-40B4-BE49-F238E27FC236}">
                    <a16:creationId xmlns:a16="http://schemas.microsoft.com/office/drawing/2014/main" id="{36F7F9A3-9769-4E09-B0E1-4B1552945F44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185445" y="4177683"/>
                <a:ext cx="211964" cy="1281427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5" name="AutoShape 51">
                <a:extLst>
                  <a:ext uri="{FF2B5EF4-FFF2-40B4-BE49-F238E27FC236}">
                    <a16:creationId xmlns:a16="http://schemas.microsoft.com/office/drawing/2014/main" id="{F312A44B-48F2-424C-B62D-1FC97CE3641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4450612" y="3543356"/>
                <a:ext cx="175636" cy="1269422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313" name="Rectangle 3">
            <a:extLst>
              <a:ext uri="{FF2B5EF4-FFF2-40B4-BE49-F238E27FC236}">
                <a16:creationId xmlns:a16="http://schemas.microsoft.com/office/drawing/2014/main" id="{F414F774-C330-4361-9C20-25BB4900F232}"/>
              </a:ext>
            </a:extLst>
          </p:cNvPr>
          <p:cNvSpPr txBox="1">
            <a:spLocks noChangeArrowheads="1"/>
          </p:cNvSpPr>
          <p:nvPr/>
        </p:nvSpPr>
        <p:spPr>
          <a:xfrm>
            <a:off x="816429" y="1346418"/>
            <a:ext cx="8681532" cy="6445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sz="2800" dirty="0"/>
              <a:t>(d) F4(A,B,C,D) = </a:t>
            </a:r>
            <a:r>
              <a:rPr lang="en-US" sz="2800" dirty="0">
                <a:sym typeface="Symbol" panose="05050102010706020507" pitchFamily="18" charset="2"/>
              </a:rPr>
              <a:t></a:t>
            </a:r>
            <a:r>
              <a:rPr lang="pt-BR" sz="2800" i="1" dirty="0"/>
              <a:t>M</a:t>
            </a:r>
            <a:r>
              <a:rPr lang="pt-BR" sz="2800" dirty="0"/>
              <a:t>(4,8,9,11,12) </a:t>
            </a:r>
            <a:r>
              <a:rPr lang="en-US" sz="2800" dirty="0">
                <a:sym typeface="Symbol" panose="05050102010706020507" pitchFamily="18" charset="2"/>
              </a:rPr>
              <a:t> </a:t>
            </a:r>
            <a:r>
              <a:rPr lang="en-US" sz="2800" i="1" dirty="0">
                <a:sym typeface="Symbol" panose="05050102010706020507" pitchFamily="18" charset="2"/>
              </a:rPr>
              <a:t>D</a:t>
            </a:r>
            <a:r>
              <a:rPr lang="en-US" sz="2800" dirty="0">
                <a:sym typeface="Symbol" panose="05050102010706020507" pitchFamily="18" charset="2"/>
              </a:rPr>
              <a:t>(2,3,6,7,10,14)</a:t>
            </a:r>
            <a:r>
              <a:rPr lang="pt-BR" sz="2800" dirty="0"/>
              <a:t> </a:t>
            </a:r>
            <a:endParaRPr lang="en-US" sz="2800" dirty="0"/>
          </a:p>
        </p:txBody>
      </p:sp>
      <p:sp>
        <p:nvSpPr>
          <p:cNvPr id="14337" name="Rectangle: Rounded Corners 14336">
            <a:extLst>
              <a:ext uri="{FF2B5EF4-FFF2-40B4-BE49-F238E27FC236}">
                <a16:creationId xmlns:a16="http://schemas.microsoft.com/office/drawing/2014/main" id="{60DDA850-F150-4C70-8680-5171C1420D5C}"/>
              </a:ext>
            </a:extLst>
          </p:cNvPr>
          <p:cNvSpPr/>
          <p:nvPr/>
        </p:nvSpPr>
        <p:spPr>
          <a:xfrm>
            <a:off x="3179389" y="3511757"/>
            <a:ext cx="1396382" cy="1185386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339" name="TextBox 14338">
            <a:extLst>
              <a:ext uri="{FF2B5EF4-FFF2-40B4-BE49-F238E27FC236}">
                <a16:creationId xmlns:a16="http://schemas.microsoft.com/office/drawing/2014/main" id="{9D57C8D6-6722-48CC-973A-952F8667B204}"/>
              </a:ext>
            </a:extLst>
          </p:cNvPr>
          <p:cNvSpPr txBox="1"/>
          <p:nvPr/>
        </p:nvSpPr>
        <p:spPr>
          <a:xfrm>
            <a:off x="6218044" y="2059422"/>
            <a:ext cx="1145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PIs: </a:t>
            </a:r>
            <a:endParaRPr lang="en-SG" sz="32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DF4FDE8-CA51-4E38-B742-D36DE6EDA4A8}"/>
              </a:ext>
            </a:extLst>
          </p:cNvPr>
          <p:cNvSpPr txBox="1"/>
          <p:nvPr/>
        </p:nvSpPr>
        <p:spPr>
          <a:xfrm>
            <a:off x="6218043" y="2863129"/>
            <a:ext cx="1396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EPIs: </a:t>
            </a:r>
            <a:endParaRPr lang="en-SG" sz="32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3418F97-4FF8-4FD1-9657-1C83C05AC9B2}"/>
              </a:ext>
            </a:extLst>
          </p:cNvPr>
          <p:cNvSpPr txBox="1"/>
          <p:nvPr/>
        </p:nvSpPr>
        <p:spPr>
          <a:xfrm>
            <a:off x="7115790" y="2048926"/>
            <a:ext cx="59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4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125EC7F-7B84-4EAA-A6E9-E6990B530391}"/>
              </a:ext>
            </a:extLst>
          </p:cNvPr>
          <p:cNvSpPr txBox="1"/>
          <p:nvPr/>
        </p:nvSpPr>
        <p:spPr>
          <a:xfrm>
            <a:off x="7350477" y="2886901"/>
            <a:ext cx="59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2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4506253-92F8-4568-BAED-DD12235AF838}"/>
              </a:ext>
            </a:extLst>
          </p:cNvPr>
          <p:cNvSpPr txBox="1"/>
          <p:nvPr/>
        </p:nvSpPr>
        <p:spPr>
          <a:xfrm>
            <a:off x="6590309" y="4585875"/>
            <a:ext cx="11241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F4 = </a:t>
            </a:r>
            <a:endParaRPr lang="en-SG" sz="32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145E133-50F7-4C99-951C-3B4042E3D3A0}"/>
              </a:ext>
            </a:extLst>
          </p:cNvPr>
          <p:cNvSpPr txBox="1"/>
          <p:nvPr/>
        </p:nvSpPr>
        <p:spPr>
          <a:xfrm>
            <a:off x="7573761" y="4602427"/>
            <a:ext cx="2314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B</a:t>
            </a:r>
            <a:r>
              <a:rPr lang="en-US" sz="3200" dirty="0">
                <a:solidFill>
                  <a:srgbClr val="C00000"/>
                </a:solidFill>
                <a:sym typeface="Symbol" panose="05050102010706020507" pitchFamily="18" charset="2"/>
              </a:rPr>
              <a:t></a:t>
            </a:r>
            <a:r>
              <a:rPr lang="en-US" sz="3200" dirty="0">
                <a:solidFill>
                  <a:srgbClr val="C00000"/>
                </a:solidFill>
              </a:rPr>
              <a:t>D </a:t>
            </a:r>
            <a:r>
              <a:rPr lang="en-US" sz="3200" dirty="0"/>
              <a:t>+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>
                <a:solidFill>
                  <a:srgbClr val="0000FF"/>
                </a:solidFill>
              </a:rPr>
              <a:t>A’</a:t>
            </a:r>
            <a:r>
              <a:rPr lang="en-US" sz="3200" dirty="0">
                <a:solidFill>
                  <a:srgbClr val="0000FF"/>
                </a:solidFill>
                <a:sym typeface="Symbol" panose="05050102010706020507" pitchFamily="18" charset="2"/>
              </a:rPr>
              <a:t>B’</a:t>
            </a:r>
            <a:endParaRPr lang="en-SG" sz="3200" dirty="0">
              <a:solidFill>
                <a:srgbClr val="0000FF"/>
              </a:solidFill>
            </a:endParaRPr>
          </a:p>
        </p:txBody>
      </p:sp>
      <p:sp>
        <p:nvSpPr>
          <p:cNvPr id="14341" name="Rectangle: Rounded Corners 14340">
            <a:extLst>
              <a:ext uri="{FF2B5EF4-FFF2-40B4-BE49-F238E27FC236}">
                <a16:creationId xmlns:a16="http://schemas.microsoft.com/office/drawing/2014/main" id="{06C92CF5-7063-445D-9D85-37E5E08688AD}"/>
              </a:ext>
            </a:extLst>
          </p:cNvPr>
          <p:cNvSpPr/>
          <p:nvPr/>
        </p:nvSpPr>
        <p:spPr>
          <a:xfrm>
            <a:off x="2473911" y="2872125"/>
            <a:ext cx="2790818" cy="556876"/>
          </a:xfrm>
          <a:prstGeom prst="round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E4A5B993-52CA-496A-9D78-58FC85734EF9}"/>
              </a:ext>
            </a:extLst>
          </p:cNvPr>
          <p:cNvSpPr/>
          <p:nvPr/>
        </p:nvSpPr>
        <p:spPr>
          <a:xfrm>
            <a:off x="3182949" y="2925764"/>
            <a:ext cx="1396382" cy="1149568"/>
          </a:xfrm>
          <a:prstGeom prst="roundRect">
            <a:avLst/>
          </a:prstGeom>
          <a:noFill/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CF1CDCDB-9A9D-4056-8924-97C2A486A928}"/>
              </a:ext>
            </a:extLst>
          </p:cNvPr>
          <p:cNvSpPr/>
          <p:nvPr/>
        </p:nvSpPr>
        <p:spPr>
          <a:xfrm>
            <a:off x="3888450" y="3505106"/>
            <a:ext cx="1396382" cy="1185386"/>
          </a:xfrm>
          <a:prstGeom prst="roundRect">
            <a:avLst/>
          </a:prstGeom>
          <a:noFill/>
          <a:ln w="285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7" name="Rectangle 2">
            <a:extLst>
              <a:ext uri="{FF2B5EF4-FFF2-40B4-BE49-F238E27FC236}">
                <a16:creationId xmlns:a16="http://schemas.microsoft.com/office/drawing/2014/main" id="{8DA8DBD3-DAB4-423E-905C-0FB3A38EB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521" y="524657"/>
            <a:ext cx="5222650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K-maps (Tutorial 6 D3)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1D45C38-81B7-45DE-AC3E-9535374D1797}"/>
              </a:ext>
            </a:extLst>
          </p:cNvPr>
          <p:cNvSpPr txBox="1"/>
          <p:nvPr/>
        </p:nvSpPr>
        <p:spPr>
          <a:xfrm>
            <a:off x="6388100" y="3860092"/>
            <a:ext cx="469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Simplified SOP expression:</a:t>
            </a:r>
            <a:endParaRPr lang="en-SG" sz="28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F05C9FF-3A24-41A1-8F90-542606EF1BD0}"/>
              </a:ext>
            </a:extLst>
          </p:cNvPr>
          <p:cNvSpPr txBox="1"/>
          <p:nvPr/>
        </p:nvSpPr>
        <p:spPr>
          <a:xfrm>
            <a:off x="9155436" y="1830895"/>
            <a:ext cx="1125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FF"/>
                </a:solidFill>
              </a:rPr>
              <a:t>A’</a:t>
            </a:r>
            <a:r>
              <a:rPr lang="en-US" sz="2800" dirty="0">
                <a:solidFill>
                  <a:srgbClr val="0000FF"/>
                </a:solidFill>
                <a:sym typeface="Symbol" panose="05050102010706020507" pitchFamily="18" charset="2"/>
              </a:rPr>
              <a:t>B’</a:t>
            </a:r>
            <a:endParaRPr lang="en-SG" sz="2800" dirty="0">
              <a:solidFill>
                <a:srgbClr val="0000FF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A70959A-BE9A-4C81-BC6A-99566FE09965}"/>
              </a:ext>
            </a:extLst>
          </p:cNvPr>
          <p:cNvSpPr txBox="1"/>
          <p:nvPr/>
        </p:nvSpPr>
        <p:spPr>
          <a:xfrm>
            <a:off x="9155435" y="2322273"/>
            <a:ext cx="1125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6600"/>
                </a:solidFill>
              </a:rPr>
              <a:t>A’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D</a:t>
            </a:r>
            <a:endParaRPr lang="en-SG" sz="2800" dirty="0">
              <a:solidFill>
                <a:srgbClr val="006600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263D51D-67E5-451A-8C00-31A3AD10A148}"/>
              </a:ext>
            </a:extLst>
          </p:cNvPr>
          <p:cNvSpPr txBox="1"/>
          <p:nvPr/>
        </p:nvSpPr>
        <p:spPr>
          <a:xfrm>
            <a:off x="9154920" y="2792176"/>
            <a:ext cx="1125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sym typeface="Symbol" panose="05050102010706020507" pitchFamily="18" charset="2"/>
              </a:rPr>
              <a:t>BD</a:t>
            </a:r>
            <a:endParaRPr lang="en-SG" sz="2800" dirty="0">
              <a:solidFill>
                <a:srgbClr val="C00000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2CB2BE8-DA11-4BEF-B377-BC5B6D2AEFD9}"/>
              </a:ext>
            </a:extLst>
          </p:cNvPr>
          <p:cNvSpPr txBox="1"/>
          <p:nvPr/>
        </p:nvSpPr>
        <p:spPr>
          <a:xfrm>
            <a:off x="9154920" y="3264515"/>
            <a:ext cx="1125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9900"/>
                </a:solidFill>
                <a:sym typeface="Symbol" panose="05050102010706020507" pitchFamily="18" charset="2"/>
              </a:rPr>
              <a:t>BC</a:t>
            </a:r>
            <a:endParaRPr lang="en-SG" sz="2800" dirty="0">
              <a:solidFill>
                <a:srgbClr val="FF99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D66602-5D7F-40DF-B46D-2E2CD7A44B11}"/>
              </a:ext>
            </a:extLst>
          </p:cNvPr>
          <p:cNvSpPr txBox="1"/>
          <p:nvPr/>
        </p:nvSpPr>
        <p:spPr>
          <a:xfrm>
            <a:off x="5282382" y="5816982"/>
            <a:ext cx="576718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Note: Don’t include A’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dirty="0"/>
              <a:t>C and C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dirty="0"/>
              <a:t>D’ as PIs.</a:t>
            </a:r>
            <a:endParaRPr lang="en-SG" sz="2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B10A685-7809-4B6E-8D2B-9CA1B0FB4EBB}"/>
              </a:ext>
            </a:extLst>
          </p:cNvPr>
          <p:cNvSpPr txBox="1"/>
          <p:nvPr/>
        </p:nvSpPr>
        <p:spPr>
          <a:xfrm>
            <a:off x="10072442" y="1407096"/>
            <a:ext cx="1355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EPI?</a:t>
            </a:r>
            <a:endParaRPr lang="en-SG" sz="28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2A41E33-1589-4616-A03D-6E1FAFF74870}"/>
              </a:ext>
            </a:extLst>
          </p:cNvPr>
          <p:cNvSpPr txBox="1"/>
          <p:nvPr/>
        </p:nvSpPr>
        <p:spPr>
          <a:xfrm>
            <a:off x="10280448" y="1784582"/>
            <a:ext cx="93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ym typeface="Wingdings 2" panose="05020102010507070707" pitchFamily="18" charset="2"/>
              </a:rPr>
              <a:t></a:t>
            </a:r>
            <a:endParaRPr lang="en-SG" sz="40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25C2403-AD72-466E-AECB-72CDCD2BE525}"/>
              </a:ext>
            </a:extLst>
          </p:cNvPr>
          <p:cNvSpPr txBox="1"/>
          <p:nvPr/>
        </p:nvSpPr>
        <p:spPr>
          <a:xfrm>
            <a:off x="10280448" y="2140153"/>
            <a:ext cx="93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ym typeface="Symbol" panose="05050102010706020507" pitchFamily="18" charset="2"/>
              </a:rPr>
              <a:t></a:t>
            </a:r>
            <a:endParaRPr lang="en-SG" sz="4000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EA4C4A5-536F-4E7A-8EEB-1B112CA10F94}"/>
              </a:ext>
            </a:extLst>
          </p:cNvPr>
          <p:cNvSpPr txBox="1"/>
          <p:nvPr/>
        </p:nvSpPr>
        <p:spPr>
          <a:xfrm>
            <a:off x="10280448" y="2744578"/>
            <a:ext cx="93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ym typeface="Wingdings 2" panose="05020102010507070707" pitchFamily="18" charset="2"/>
              </a:rPr>
              <a:t></a:t>
            </a:r>
            <a:endParaRPr lang="en-SG" sz="40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8D89E6D-CA8D-452B-8ACF-939E32F41E61}"/>
              </a:ext>
            </a:extLst>
          </p:cNvPr>
          <p:cNvSpPr txBox="1"/>
          <p:nvPr/>
        </p:nvSpPr>
        <p:spPr>
          <a:xfrm>
            <a:off x="10280448" y="3166242"/>
            <a:ext cx="93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ym typeface="Symbol" panose="05050102010706020507" pitchFamily="18" charset="2"/>
              </a:rPr>
              <a:t></a:t>
            </a:r>
            <a:endParaRPr lang="en-SG" sz="4000" dirty="0"/>
          </a:p>
        </p:txBody>
      </p:sp>
      <p:sp>
        <p:nvSpPr>
          <p:cNvPr id="85" name="Footer Placeholder 5">
            <a:extLst>
              <a:ext uri="{FF2B5EF4-FFF2-40B4-BE49-F238E27FC236}">
                <a16:creationId xmlns:a16="http://schemas.microsoft.com/office/drawing/2014/main" id="{0A311E9D-C049-4B3F-AF58-FA84C6F64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90" name="[Date Placeholder 3]">
            <a:extLst>
              <a:ext uri="{FF2B5EF4-FFF2-40B4-BE49-F238E27FC236}">
                <a16:creationId xmlns:a16="http://schemas.microsoft.com/office/drawing/2014/main" id="{6891E524-B485-4D92-9520-1BFBE67FB8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93" name="Slide Number Placeholder 6">
            <a:extLst>
              <a:ext uri="{FF2B5EF4-FFF2-40B4-BE49-F238E27FC236}">
                <a16:creationId xmlns:a16="http://schemas.microsoft.com/office/drawing/2014/main" id="{A25A76EA-3AF8-4CD3-ABD3-599C124D9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66117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 animBg="1"/>
      <p:bldP spid="83" grpId="0"/>
      <p:bldP spid="84" grpId="0"/>
      <p:bldP spid="87" grpId="0"/>
      <p:bldP spid="14341" grpId="0" animBg="1"/>
      <p:bldP spid="67" grpId="0" animBg="1"/>
      <p:bldP spid="76" grpId="0" animBg="1"/>
      <p:bldP spid="79" grpId="0"/>
      <p:bldP spid="80" grpId="0"/>
      <p:bldP spid="81" grpId="0"/>
      <p:bldP spid="88" grpId="0"/>
      <p:bldP spid="8" grpId="0" animBg="1"/>
      <p:bldP spid="89" grpId="0"/>
      <p:bldP spid="91" grpId="0"/>
      <p:bldP spid="92" grpId="0"/>
      <p:bldP spid="94" grpId="0"/>
      <p:bldP spid="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Design Methods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A561989-6F33-4247-9467-216E8E2B0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971" y="18288"/>
            <a:ext cx="6662057" cy="329184"/>
          </a:xfrm>
          <a:noFill/>
        </p:spPr>
        <p:txBody>
          <a:bodyPr/>
          <a:lstStyle/>
          <a:p>
            <a:r>
              <a:rPr lang="en-SG" dirty="0"/>
              <a:t>Recitation 8</a:t>
            </a:r>
            <a:endParaRPr lang="en-US" dirty="0"/>
          </a:p>
        </p:txBody>
      </p:sp>
      <p:sp>
        <p:nvSpPr>
          <p:cNvPr id="5" name="[Date Placeholder 3]">
            <a:extLst>
              <a:ext uri="{FF2B5EF4-FFF2-40B4-BE49-F238E27FC236}">
                <a16:creationId xmlns:a16="http://schemas.microsoft.com/office/drawing/2014/main" id="{25BA4470-C241-4394-A6C5-9FF8D1D8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4143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13F1FBB2-D94D-450B-B137-5448B40A4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1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0950867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C0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24507</TotalTime>
  <Words>4806</Words>
  <Application>Microsoft Office PowerPoint</Application>
  <PresentationFormat>Widescreen</PresentationFormat>
  <Paragraphs>1757</Paragraphs>
  <Slides>48</Slides>
  <Notes>38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7" baseType="lpstr">
      <vt:lpstr>Arial</vt:lpstr>
      <vt:lpstr>Calibri</vt:lpstr>
      <vt:lpstr>Symbol</vt:lpstr>
      <vt:lpstr>Tahoma</vt:lpstr>
      <vt:lpstr>Times New Roman</vt:lpstr>
      <vt:lpstr>Wingdings</vt:lpstr>
      <vt:lpstr>Wingdings 2</vt:lpstr>
      <vt:lpstr>Clarity</vt:lpstr>
      <vt:lpstr>Document</vt:lpstr>
      <vt:lpstr>http://www.comp.nus.edu.sg/~cs2100/</vt:lpstr>
      <vt:lpstr>Contents</vt:lpstr>
      <vt:lpstr>QUICK REVIEW</vt:lpstr>
      <vt:lpstr>K-maps</vt:lpstr>
      <vt:lpstr>K-maps (Tutorial 6 D3)</vt:lpstr>
      <vt:lpstr>K-maps (Tutorial 6 D3)</vt:lpstr>
      <vt:lpstr>K-maps (Tutorial 6 D3)</vt:lpstr>
      <vt:lpstr>K-maps (Tutorial 6 D3)</vt:lpstr>
      <vt:lpstr>summary</vt:lpstr>
      <vt:lpstr>1. Introduction</vt:lpstr>
      <vt:lpstr>3. Design Methods</vt:lpstr>
      <vt:lpstr>4. Gate-Level (SSI) Design: Half Adder (1/2)</vt:lpstr>
      <vt:lpstr>4. Gate-Level (SSI) Design: Half Adder (2/2)</vt:lpstr>
      <vt:lpstr>4. Gate-Level (SSI) Design: Full Adder (1/5)</vt:lpstr>
      <vt:lpstr>4. Gate-Level (SSI) Design: Full Adder (2/5)</vt:lpstr>
      <vt:lpstr>4. Gate-Level (SSI) Design: Full Adder (3/5)</vt:lpstr>
      <vt:lpstr>4. Gate-Level (SSI) Design: Full Adder (4/5)</vt:lpstr>
      <vt:lpstr>4. Gate-Level (SSI) Design: Full Adder (5/5)</vt:lpstr>
      <vt:lpstr>4. Gate-Level (SSI) Design: Code Converters</vt:lpstr>
      <vt:lpstr>4. BCD to Excess-3 Code Converter (1/3) </vt:lpstr>
      <vt:lpstr>4. BCD to Excess-3 Code Converter (2/3) </vt:lpstr>
      <vt:lpstr>4. BCD to Excess-3 Code Converter (3/3) </vt:lpstr>
      <vt:lpstr>5. Block-Level Design</vt:lpstr>
      <vt:lpstr>5. 4-bit Parallel Adder (1/4)</vt:lpstr>
      <vt:lpstr>5. 4-bit Parallel Adder (2/4)</vt:lpstr>
      <vt:lpstr>5. 4-bit Parallel Adder (3/4)</vt:lpstr>
      <vt:lpstr>5. 4-bit Parallel Adder (4/4)</vt:lpstr>
      <vt:lpstr>5. 16-bit Parallel Adder</vt:lpstr>
      <vt:lpstr>5. BCD to Excess-3 Converter: Revisit (1/2)</vt:lpstr>
      <vt:lpstr>5. BCD to Excess-3 Converter: Revisit (2/2)</vt:lpstr>
      <vt:lpstr>7. Example: 6-Person Voting System</vt:lpstr>
      <vt:lpstr>summary</vt:lpstr>
      <vt:lpstr>8. Magnitude Comparator (1/4)</vt:lpstr>
      <vt:lpstr>8. Magnitude Comparator (2/4)</vt:lpstr>
      <vt:lpstr>8. Magnitude Comparator (3/4)</vt:lpstr>
      <vt:lpstr>8. Magnitude Comparator (4/4)</vt:lpstr>
      <vt:lpstr>summary</vt:lpstr>
      <vt:lpstr>9. Circuit Delays (1/5)</vt:lpstr>
      <vt:lpstr>9. Circuit Delays (2/5)</vt:lpstr>
      <vt:lpstr>9. Circuit Delays (3/5)</vt:lpstr>
      <vt:lpstr>9. Circuit Delays (4/5)</vt:lpstr>
      <vt:lpstr>9. Circuit Delays (5/5)</vt:lpstr>
      <vt:lpstr>Next Week</vt:lpstr>
      <vt:lpstr>quizzes</vt:lpstr>
      <vt:lpstr>Lecture 17 Quiz 1 Q1</vt:lpstr>
      <vt:lpstr>Lecture 17 Quiz 2 Q1</vt:lpstr>
      <vt:lpstr>Lecture 17 Quiz 2 Q2, Q3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Tuck Choy</cp:lastModifiedBy>
  <cp:revision>1698</cp:revision>
  <cp:lastPrinted>2023-10-17T00:39:54Z</cp:lastPrinted>
  <dcterms:created xsi:type="dcterms:W3CDTF">1998-09-05T15:03:32Z</dcterms:created>
  <dcterms:modified xsi:type="dcterms:W3CDTF">2024-10-12T12:15:11Z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