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61"/>
  </p:notesMasterIdLst>
  <p:handoutMasterIdLst>
    <p:handoutMasterId r:id="rId62"/>
  </p:handoutMasterIdLst>
  <p:sldIdLst>
    <p:sldId id="256" r:id="rId2"/>
    <p:sldId id="696" r:id="rId3"/>
    <p:sldId id="890" r:id="rId4"/>
    <p:sldId id="891" r:id="rId5"/>
    <p:sldId id="771" r:id="rId6"/>
    <p:sldId id="474" r:id="rId7"/>
    <p:sldId id="478" r:id="rId8"/>
    <p:sldId id="865" r:id="rId9"/>
    <p:sldId id="479" r:id="rId10"/>
    <p:sldId id="480" r:id="rId11"/>
    <p:sldId id="811" r:id="rId12"/>
    <p:sldId id="481" r:id="rId13"/>
    <p:sldId id="483" r:id="rId14"/>
    <p:sldId id="484" r:id="rId15"/>
    <p:sldId id="489" r:id="rId16"/>
    <p:sldId id="490" r:id="rId17"/>
    <p:sldId id="491" r:id="rId18"/>
    <p:sldId id="492" r:id="rId19"/>
    <p:sldId id="883" r:id="rId20"/>
    <p:sldId id="884" r:id="rId21"/>
    <p:sldId id="881" r:id="rId22"/>
    <p:sldId id="882" r:id="rId23"/>
    <p:sldId id="892" r:id="rId24"/>
    <p:sldId id="818" r:id="rId25"/>
    <p:sldId id="494" r:id="rId26"/>
    <p:sldId id="504" r:id="rId27"/>
    <p:sldId id="505" r:id="rId28"/>
    <p:sldId id="509" r:id="rId29"/>
    <p:sldId id="828" r:id="rId30"/>
    <p:sldId id="522" r:id="rId31"/>
    <p:sldId id="515" r:id="rId32"/>
    <p:sldId id="516" r:id="rId33"/>
    <p:sldId id="517" r:id="rId34"/>
    <p:sldId id="518" r:id="rId35"/>
    <p:sldId id="519" r:id="rId36"/>
    <p:sldId id="524" r:id="rId37"/>
    <p:sldId id="525" r:id="rId38"/>
    <p:sldId id="526" r:id="rId39"/>
    <p:sldId id="527" r:id="rId40"/>
    <p:sldId id="829" r:id="rId41"/>
    <p:sldId id="830" r:id="rId42"/>
    <p:sldId id="832" r:id="rId43"/>
    <p:sldId id="833" r:id="rId44"/>
    <p:sldId id="888" r:id="rId45"/>
    <p:sldId id="707" r:id="rId46"/>
    <p:sldId id="834" r:id="rId47"/>
    <p:sldId id="835" r:id="rId48"/>
    <p:sldId id="866" r:id="rId49"/>
    <p:sldId id="867" r:id="rId50"/>
    <p:sldId id="845" r:id="rId51"/>
    <p:sldId id="868" r:id="rId52"/>
    <p:sldId id="869" r:id="rId53"/>
    <p:sldId id="870" r:id="rId54"/>
    <p:sldId id="871" r:id="rId55"/>
    <p:sldId id="885" r:id="rId56"/>
    <p:sldId id="889" r:id="rId57"/>
    <p:sldId id="886" r:id="rId58"/>
    <p:sldId id="887" r:id="rId59"/>
    <p:sldId id="308" r:id="rId60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FFFFCC"/>
    <a:srgbClr val="006600"/>
    <a:srgbClr val="CCCCFF"/>
    <a:srgbClr val="E2FFC5"/>
    <a:srgbClr val="CCFFFF"/>
    <a:srgbClr val="FFCCFF"/>
    <a:srgbClr val="A50021"/>
    <a:srgbClr val="E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1803" autoAdjust="0"/>
  </p:normalViewPr>
  <p:slideViewPr>
    <p:cSldViewPr snapToGrid="0">
      <p:cViewPr varScale="1">
        <p:scale>
          <a:sx n="63" d="100"/>
          <a:sy n="63" d="100"/>
        </p:scale>
        <p:origin x="84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7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7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9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7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2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8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1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4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5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0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81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92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10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46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3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2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91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53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43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2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eb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665786" y="2126250"/>
            <a:ext cx="286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Recitation 10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3017520" y="3462868"/>
            <a:ext cx="63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Sequential </a:t>
            </a:r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Circuits</a:t>
            </a:r>
          </a:p>
          <a:p>
            <a:pPr algn="ctr"/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</a:rPr>
              <a:t>29 October 2024</a:t>
            </a:r>
          </a:p>
          <a:p>
            <a:pPr algn="ctr"/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Aaron Tan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3.2 Gated </a:t>
            </a:r>
            <a:r>
              <a:rPr lang="en-GB" sz="3600" i="1" dirty="0">
                <a:solidFill>
                  <a:srgbClr val="0000FF"/>
                </a:solidFill>
              </a:rPr>
              <a:t>D</a:t>
            </a:r>
            <a:r>
              <a:rPr lang="en-GB" sz="3600" dirty="0">
                <a:solidFill>
                  <a:srgbClr val="0000FF"/>
                </a:solidFill>
              </a:rPr>
              <a:t> Latch (1/2)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148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Make input </a:t>
            </a:r>
            <a:r>
              <a:rPr lang="en-US" i="1" dirty="0"/>
              <a:t>R</a:t>
            </a:r>
            <a:r>
              <a:rPr lang="en-US" dirty="0"/>
              <a:t> equal to </a:t>
            </a:r>
            <a:r>
              <a:rPr lang="en-US" i="1" dirty="0"/>
              <a:t>S'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gated </a:t>
            </a:r>
            <a:r>
              <a:rPr lang="en-US" i="1" dirty="0">
                <a:solidFill>
                  <a:srgbClr val="0000CC"/>
                </a:solidFill>
                <a:sym typeface="Wingdings" pitchFamily="2" charset="2"/>
              </a:rPr>
              <a:t>D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latch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ym typeface="Wingdings" pitchFamily="2" charset="2"/>
              </a:rPr>
              <a:t>D</a:t>
            </a:r>
            <a:r>
              <a:rPr lang="en-US" dirty="0">
                <a:sym typeface="Wingdings" pitchFamily="2" charset="2"/>
              </a:rPr>
              <a:t> latch eliminates the undesirable condition of invalid state in the </a:t>
            </a:r>
            <a:r>
              <a:rPr lang="en-US" i="1" dirty="0">
                <a:sym typeface="Wingdings" pitchFamily="2" charset="2"/>
              </a:rPr>
              <a:t>S-R</a:t>
            </a:r>
            <a:r>
              <a:rPr lang="en-US" dirty="0">
                <a:sym typeface="Wingdings" pitchFamily="2" charset="2"/>
              </a:rPr>
              <a:t> latch.</a:t>
            </a:r>
            <a:endParaRPr lang="en-US" dirty="0"/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7315200" y="3124200"/>
            <a:ext cx="2133600" cy="1219200"/>
            <a:chOff x="3840" y="2112"/>
            <a:chExt cx="1344" cy="768"/>
          </a:xfrm>
        </p:grpSpPr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4080" y="2112"/>
              <a:ext cx="576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840" y="22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656" y="2665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4656" y="23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4704" y="26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4080" y="2160"/>
              <a:ext cx="336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D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EN</a:t>
              </a: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896" y="2208"/>
              <a:ext cx="28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</a:t>
              </a:r>
            </a:p>
            <a:p>
              <a:pPr eaLnBrk="0" hangingPunct="0">
                <a:spcBef>
                  <a:spcPct val="30000"/>
                </a:spcBef>
              </a:pPr>
              <a:endParaRPr lang="en-US" sz="1600" b="1" i="1"/>
            </a:p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Q'</a:t>
              </a: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840" y="24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667001" y="2971800"/>
            <a:ext cx="4005263" cy="1474788"/>
            <a:chOff x="1104" y="1968"/>
            <a:chExt cx="2523" cy="929"/>
          </a:xfrm>
        </p:grpSpPr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2430" y="2125"/>
              <a:ext cx="25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2425" y="2754"/>
              <a:ext cx="261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2563" y="2271"/>
              <a:ext cx="117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2563" y="2607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rot="5400000">
              <a:off x="2515" y="2319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rot="5400000">
              <a:off x="2515" y="2559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3050" y="2199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3050" y="2681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rot="5400000">
              <a:off x="3117" y="2616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rot="5400000">
              <a:off x="3129" y="2271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2558" y="2364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H="1">
              <a:off x="2559" y="2337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3159" y="2659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3170" y="2184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88"/>
            <p:cNvSpPr txBox="1">
              <a:spLocks noChangeArrowheads="1"/>
            </p:cNvSpPr>
            <p:nvPr/>
          </p:nvSpPr>
          <p:spPr bwMode="auto">
            <a:xfrm>
              <a:off x="1200" y="1968"/>
              <a:ext cx="2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D</a:t>
              </a:r>
              <a:endParaRPr lang="en-GB"/>
            </a:p>
          </p:txBody>
        </p:sp>
        <p:sp>
          <p:nvSpPr>
            <p:cNvPr id="90" name="Text Box 89"/>
            <p:cNvSpPr txBox="1">
              <a:spLocks noChangeArrowheads="1"/>
            </p:cNvSpPr>
            <p:nvPr/>
          </p:nvSpPr>
          <p:spPr bwMode="auto">
            <a:xfrm>
              <a:off x="3341" y="2081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</a:t>
              </a:r>
              <a:endParaRPr lang="en-GB"/>
            </a:p>
          </p:txBody>
        </p:sp>
        <p:sp>
          <p:nvSpPr>
            <p:cNvPr id="146" name="Text Box 90"/>
            <p:cNvSpPr txBox="1">
              <a:spLocks noChangeArrowheads="1"/>
            </p:cNvSpPr>
            <p:nvPr/>
          </p:nvSpPr>
          <p:spPr bwMode="auto">
            <a:xfrm>
              <a:off x="3360" y="2553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Q'</a:t>
              </a:r>
              <a:endParaRPr lang="en-GB"/>
            </a:p>
          </p:txBody>
        </p:sp>
        <p:grpSp>
          <p:nvGrpSpPr>
            <p:cNvPr id="147" name="Group 91"/>
            <p:cNvGrpSpPr>
              <a:grpSpLocks/>
            </p:cNvGrpSpPr>
            <p:nvPr/>
          </p:nvGrpSpPr>
          <p:grpSpPr bwMode="auto">
            <a:xfrm>
              <a:off x="2682" y="2086"/>
              <a:ext cx="369" cy="240"/>
              <a:chOff x="1872" y="3824"/>
              <a:chExt cx="369" cy="240"/>
            </a:xfrm>
          </p:grpSpPr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93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94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95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6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Oval 97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Oval 98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" name="Group 99"/>
            <p:cNvGrpSpPr>
              <a:grpSpLocks/>
            </p:cNvGrpSpPr>
            <p:nvPr/>
          </p:nvGrpSpPr>
          <p:grpSpPr bwMode="auto">
            <a:xfrm>
              <a:off x="2674" y="2566"/>
              <a:ext cx="369" cy="240"/>
              <a:chOff x="1872" y="3824"/>
              <a:chExt cx="369" cy="240"/>
            </a:xfrm>
          </p:grpSpPr>
          <p:sp>
            <p:nvSpPr>
              <p:cNvPr id="168" name="Freeform 100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01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02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3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4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Oval 105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06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" name="Oval 107"/>
            <p:cNvSpPr>
              <a:spLocks noChangeArrowheads="1"/>
            </p:cNvSpPr>
            <p:nvPr/>
          </p:nvSpPr>
          <p:spPr bwMode="auto">
            <a:xfrm>
              <a:off x="2344" y="2086"/>
              <a:ext cx="78" cy="7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108"/>
            <p:cNvSpPr>
              <a:spLocks noChangeArrowheads="1"/>
            </p:cNvSpPr>
            <p:nvPr/>
          </p:nvSpPr>
          <p:spPr bwMode="auto">
            <a:xfrm>
              <a:off x="2030" y="2016"/>
              <a:ext cx="299" cy="228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" name="Group 109"/>
            <p:cNvGrpSpPr>
              <a:grpSpLocks/>
            </p:cNvGrpSpPr>
            <p:nvPr/>
          </p:nvGrpSpPr>
          <p:grpSpPr bwMode="auto">
            <a:xfrm>
              <a:off x="2030" y="2640"/>
              <a:ext cx="392" cy="228"/>
              <a:chOff x="1824" y="2688"/>
              <a:chExt cx="406" cy="228"/>
            </a:xfrm>
          </p:grpSpPr>
          <p:sp>
            <p:nvSpPr>
              <p:cNvPr id="166" name="Oval 110"/>
              <p:cNvSpPr>
                <a:spLocks noChangeArrowheads="1"/>
              </p:cNvSpPr>
              <p:nvPr/>
            </p:nvSpPr>
            <p:spPr bwMode="auto">
              <a:xfrm>
                <a:off x="2152" y="2758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AutoShape 111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" name="Line 112"/>
            <p:cNvSpPr>
              <a:spLocks noChangeShapeType="1"/>
            </p:cNvSpPr>
            <p:nvPr/>
          </p:nvSpPr>
          <p:spPr bwMode="auto">
            <a:xfrm flipV="1">
              <a:off x="1440" y="2060"/>
              <a:ext cx="5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113"/>
            <p:cNvSpPr>
              <a:spLocks noChangeShapeType="1"/>
            </p:cNvSpPr>
            <p:nvPr/>
          </p:nvSpPr>
          <p:spPr bwMode="auto">
            <a:xfrm>
              <a:off x="1872" y="2832"/>
              <a:ext cx="1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114"/>
            <p:cNvSpPr>
              <a:spLocks noChangeShapeType="1"/>
            </p:cNvSpPr>
            <p:nvPr/>
          </p:nvSpPr>
          <p:spPr bwMode="auto">
            <a:xfrm>
              <a:off x="1920" y="220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15"/>
            <p:cNvSpPr>
              <a:spLocks noChangeShapeType="1"/>
            </p:cNvSpPr>
            <p:nvPr/>
          </p:nvSpPr>
          <p:spPr bwMode="auto">
            <a:xfrm>
              <a:off x="1920" y="268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16"/>
            <p:cNvSpPr>
              <a:spLocks noChangeShapeType="1"/>
            </p:cNvSpPr>
            <p:nvPr/>
          </p:nvSpPr>
          <p:spPr bwMode="auto">
            <a:xfrm rot="5400000">
              <a:off x="1680" y="244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117"/>
            <p:cNvSpPr>
              <a:spLocks noChangeShapeType="1"/>
            </p:cNvSpPr>
            <p:nvPr/>
          </p:nvSpPr>
          <p:spPr bwMode="auto">
            <a:xfrm>
              <a:off x="1440" y="244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118"/>
            <p:cNvSpPr>
              <a:spLocks noChangeArrowheads="1"/>
            </p:cNvSpPr>
            <p:nvPr/>
          </p:nvSpPr>
          <p:spPr bwMode="auto">
            <a:xfrm>
              <a:off x="1897" y="2431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119"/>
            <p:cNvSpPr txBox="1">
              <a:spLocks noChangeArrowheads="1"/>
            </p:cNvSpPr>
            <p:nvPr/>
          </p:nvSpPr>
          <p:spPr bwMode="auto">
            <a:xfrm>
              <a:off x="1104" y="230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EN</a:t>
              </a:r>
              <a:endParaRPr lang="en-GB"/>
            </a:p>
          </p:txBody>
        </p:sp>
        <p:sp>
          <p:nvSpPr>
            <p:cNvPr id="160" name="Line 120"/>
            <p:cNvSpPr>
              <a:spLocks noChangeShapeType="1"/>
            </p:cNvSpPr>
            <p:nvPr/>
          </p:nvSpPr>
          <p:spPr bwMode="auto">
            <a:xfrm rot="5400000">
              <a:off x="1200" y="2448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21"/>
            <p:cNvSpPr>
              <a:spLocks noChangeArrowheads="1"/>
            </p:cNvSpPr>
            <p:nvPr/>
          </p:nvSpPr>
          <p:spPr bwMode="auto">
            <a:xfrm>
              <a:off x="1552" y="2048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" name="Group 122"/>
            <p:cNvGrpSpPr>
              <a:grpSpLocks/>
            </p:cNvGrpSpPr>
            <p:nvPr/>
          </p:nvGrpSpPr>
          <p:grpSpPr bwMode="auto">
            <a:xfrm>
              <a:off x="1680" y="2760"/>
              <a:ext cx="185" cy="137"/>
              <a:chOff x="1294" y="2400"/>
              <a:chExt cx="185" cy="137"/>
            </a:xfrm>
          </p:grpSpPr>
          <p:sp>
            <p:nvSpPr>
              <p:cNvPr id="164" name="AutoShape 123"/>
              <p:cNvSpPr>
                <a:spLocks noChangeArrowheads="1"/>
              </p:cNvSpPr>
              <p:nvPr/>
            </p:nvSpPr>
            <p:spPr bwMode="auto">
              <a:xfrm rot="5400000">
                <a:off x="1280" y="2414"/>
                <a:ext cx="137" cy="110"/>
              </a:xfrm>
              <a:prstGeom prst="flowChartExtra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24"/>
              <p:cNvSpPr>
                <a:spLocks noChangeArrowheads="1"/>
              </p:cNvSpPr>
              <p:nvPr/>
            </p:nvSpPr>
            <p:spPr bwMode="auto">
              <a:xfrm>
                <a:off x="1421" y="2436"/>
                <a:ext cx="58" cy="7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" name="Line 125"/>
            <p:cNvSpPr>
              <a:spLocks noChangeShapeType="1"/>
            </p:cNvSpPr>
            <p:nvPr/>
          </p:nvSpPr>
          <p:spPr bwMode="auto">
            <a:xfrm>
              <a:off x="1584" y="28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68">
            <a:extLst>
              <a:ext uri="{FF2B5EF4-FFF2-40B4-BE49-F238E27FC236}">
                <a16:creationId xmlns:a16="http://schemas.microsoft.com/office/drawing/2014/main" id="{B1AFB1BE-29DC-7DA0-829A-6038173F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464" y="4663559"/>
            <a:ext cx="333568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Characteristic table:</a:t>
            </a: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089AA07A-E156-771E-37B6-3E752B527B52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4796908"/>
            <a:ext cx="3987800" cy="1371600"/>
            <a:chOff x="1440" y="2592"/>
            <a:chExt cx="2512" cy="864"/>
          </a:xfrm>
        </p:grpSpPr>
        <p:graphicFrame>
          <p:nvGraphicFramePr>
            <p:cNvPr id="4" name="Object 71">
              <a:extLst>
                <a:ext uri="{FF2B5EF4-FFF2-40B4-BE49-F238E27FC236}">
                  <a16:creationId xmlns:a16="http://schemas.microsoft.com/office/drawing/2014/main" id="{5BEA711A-364A-14B3-132A-83846FDBDB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2592"/>
            <a:ext cx="2512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Document" r:id="rId4" imgW="3387240" imgH="1514520" progId="Word.Document.8">
                    <p:embed/>
                  </p:oleObj>
                </mc:Choice>
                <mc:Fallback>
                  <p:oleObj name="Document" r:id="rId4" imgW="3387240" imgH="1514520" progId="Word.Document.8">
                    <p:embed/>
                    <p:pic>
                      <p:nvPicPr>
                        <p:cNvPr id="4" name="Object 71">
                          <a:extLst>
                            <a:ext uri="{FF2B5EF4-FFF2-40B4-BE49-F238E27FC236}">
                              <a16:creationId xmlns:a16="http://schemas.microsoft.com/office/drawing/2014/main" id="{2E317E36-3F4F-C137-7D6A-89B6B56557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3132"/>
                        <a:stretch>
                          <a:fillRect/>
                        </a:stretch>
                      </p:blipFill>
                      <p:spPr bwMode="auto">
                        <a:xfrm>
                          <a:off x="1440" y="2592"/>
                          <a:ext cx="2512" cy="8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72">
              <a:extLst>
                <a:ext uri="{FF2B5EF4-FFF2-40B4-BE49-F238E27FC236}">
                  <a16:creationId xmlns:a16="http://schemas.microsoft.com/office/drawing/2014/main" id="{7C787F22-62CE-E64E-5BF2-577407F26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822"/>
              <a:ext cx="2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3">
              <a:extLst>
                <a:ext uri="{FF2B5EF4-FFF2-40B4-BE49-F238E27FC236}">
                  <a16:creationId xmlns:a16="http://schemas.microsoft.com/office/drawing/2014/main" id="{03BCFC45-C9C4-E987-FDCB-32654557BF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41" y="2992"/>
              <a:ext cx="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1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92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04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Flip-Flops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4969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Flip-flops (1/2)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236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CC"/>
                </a:solidFill>
              </a:rPr>
              <a:t>Flip-flops</a:t>
            </a:r>
            <a:r>
              <a:rPr lang="en-US" dirty="0"/>
              <a:t> are synchronous </a:t>
            </a:r>
            <a:r>
              <a:rPr lang="en-US" dirty="0" err="1"/>
              <a:t>bistable</a:t>
            </a:r>
            <a:r>
              <a:rPr lang="en-US" dirty="0"/>
              <a:t> devices.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changes state at a specified point on a triggering input called the </a:t>
            </a:r>
            <a:r>
              <a:rPr lang="en-US" dirty="0">
                <a:solidFill>
                  <a:srgbClr val="0000CC"/>
                </a:solidFill>
              </a:rPr>
              <a:t>clock</a:t>
            </a:r>
            <a:r>
              <a:rPr lang="en-US" dirty="0"/>
              <a:t>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Change state either at the positive (rising) edge, or at the negative (falling) edge of the clock signal.</a:t>
            </a:r>
          </a:p>
        </p:txBody>
      </p: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3124200" y="3962400"/>
            <a:ext cx="6400800" cy="1098550"/>
            <a:chOff x="1392" y="2880"/>
            <a:chExt cx="4032" cy="692"/>
          </a:xfrm>
        </p:grpSpPr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1392" y="31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1632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 rot="5400000">
              <a:off x="1512" y="3000"/>
              <a:ext cx="24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1872" y="31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 rot="5400000">
              <a:off x="1992" y="3000"/>
              <a:ext cx="240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 rot="5400000">
              <a:off x="1752" y="3000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>
              <a:off x="2352" y="31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2592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 rot="5400000">
              <a:off x="2472" y="3000"/>
              <a:ext cx="24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5"/>
            <p:cNvSpPr>
              <a:spLocks noChangeShapeType="1"/>
            </p:cNvSpPr>
            <p:nvPr/>
          </p:nvSpPr>
          <p:spPr bwMode="auto">
            <a:xfrm rot="5400000">
              <a:off x="2232" y="3000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6"/>
            <p:cNvSpPr>
              <a:spLocks noChangeShapeType="1"/>
            </p:cNvSpPr>
            <p:nvPr/>
          </p:nvSpPr>
          <p:spPr bwMode="auto">
            <a:xfrm>
              <a:off x="2832" y="31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>
              <a:off x="3072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rot="5400000">
              <a:off x="2952" y="3000"/>
              <a:ext cx="24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 rot="5400000">
              <a:off x="2712" y="3000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>
              <a:off x="3312" y="31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3552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rot="5400000">
              <a:off x="3432" y="3000"/>
              <a:ext cx="24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rot="5400000">
              <a:off x="3192" y="3000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3792" y="31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>
              <a:off x="4032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rot="5400000">
              <a:off x="3912" y="3000"/>
              <a:ext cx="24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rot="5400000">
              <a:off x="3672" y="3000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rot="5400000">
              <a:off x="4152" y="3000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1632" y="33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C00000"/>
                  </a:solidFill>
                </a:rPr>
                <a:t>Positive edges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/>
          </p:nvSpPr>
          <p:spPr bwMode="auto">
            <a:xfrm>
              <a:off x="2784" y="336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00FF"/>
                  </a:solidFill>
                </a:rPr>
                <a:t>Negative edges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4416" y="2880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/>
                <a:t>Clock signal</a:t>
              </a:r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 flipH="1" flipV="1">
              <a:off x="1680" y="3024"/>
              <a:ext cx="384" cy="336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V="1">
              <a:off x="2160" y="3024"/>
              <a:ext cx="384" cy="336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V="1">
              <a:off x="3360" y="3024"/>
              <a:ext cx="384" cy="33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auto">
            <a:xfrm flipH="1" flipV="1">
              <a:off x="2880" y="3024"/>
              <a:ext cx="384" cy="33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3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4.1 </a:t>
            </a:r>
            <a:r>
              <a:rPr lang="en-GB" sz="3600" i="1" dirty="0">
                <a:solidFill>
                  <a:srgbClr val="0000FF"/>
                </a:solidFill>
              </a:rPr>
              <a:t>S-R</a:t>
            </a:r>
            <a:r>
              <a:rPr lang="en-GB" sz="3600" dirty="0">
                <a:solidFill>
                  <a:srgbClr val="0000FF"/>
                </a:solidFill>
              </a:rPr>
              <a:t> Flip-flop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201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00CC"/>
                </a:solidFill>
              </a:rPr>
              <a:t>S-R</a:t>
            </a:r>
            <a:r>
              <a:rPr lang="en-US" dirty="0">
                <a:solidFill>
                  <a:srgbClr val="0000CC"/>
                </a:solidFill>
              </a:rPr>
              <a:t> flip-flop</a:t>
            </a:r>
            <a:r>
              <a:rPr lang="en-US" dirty="0"/>
              <a:t>: On the triggering edge of the clock pulse,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/>
              <a:t>R</a:t>
            </a:r>
            <a:r>
              <a:rPr lang="en-US" dirty="0"/>
              <a:t> = HIGH and </a:t>
            </a:r>
            <a:r>
              <a:rPr lang="en-US" i="1" dirty="0"/>
              <a:t>S</a:t>
            </a:r>
            <a:r>
              <a:rPr lang="en-US" dirty="0"/>
              <a:t> = LOW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becomes LOW (RESET state)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= HIGH and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 = LOW  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becomes HIGH (SET state)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Wingdings" pitchFamily="2" charset="2"/>
              </a:rPr>
              <a:t>Both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i="1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are LOW No change in output 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Wingdings" pitchFamily="2" charset="2"/>
              </a:rPr>
              <a:t>Both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i="1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are HIGH Invalid!</a:t>
            </a:r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5029200" y="4129842"/>
            <a:ext cx="3581400" cy="2014538"/>
            <a:chOff x="1776" y="2496"/>
            <a:chExt cx="2256" cy="1269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1896" y="3408"/>
              <a:ext cx="2016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1400" b="1"/>
                <a:t>X = irrelevant (“don’t care”)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400" b="1">
                  <a:sym typeface="Symbol" pitchFamily="18" charset="2"/>
                </a:rPr>
                <a:t></a:t>
              </a:r>
              <a:r>
                <a:rPr lang="en-US" sz="1400" b="1"/>
                <a:t> = clock transition LOW to HIGH</a:t>
              </a:r>
            </a:p>
          </p:txBody>
        </p:sp>
        <p:grpSp>
          <p:nvGrpSpPr>
            <p:cNvPr id="70" name="Group 5"/>
            <p:cNvGrpSpPr>
              <a:grpSpLocks/>
            </p:cNvGrpSpPr>
            <p:nvPr/>
          </p:nvGrpSpPr>
          <p:grpSpPr bwMode="auto">
            <a:xfrm>
              <a:off x="1776" y="2496"/>
              <a:ext cx="2256" cy="962"/>
              <a:chOff x="1440" y="2832"/>
              <a:chExt cx="2256" cy="962"/>
            </a:xfrm>
          </p:grpSpPr>
          <p:graphicFrame>
            <p:nvGraphicFramePr>
              <p:cNvPr id="71" name="Object 6"/>
              <p:cNvGraphicFramePr>
                <a:graphicFrameLocks noChangeAspect="1"/>
              </p:cNvGraphicFramePr>
              <p:nvPr/>
            </p:nvGraphicFramePr>
            <p:xfrm>
              <a:off x="1440" y="2832"/>
              <a:ext cx="2219" cy="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0" name="Document" r:id="rId4" imgW="3534480" imgH="1528560" progId="Word.Document.8">
                      <p:embed/>
                    </p:oleObj>
                  </mc:Choice>
                  <mc:Fallback>
                    <p:oleObj name="Document" r:id="rId4" imgW="3534480" imgH="1528560" progId="Word.Document.8">
                      <p:embed/>
                      <p:pic>
                        <p:nvPicPr>
                          <p:cNvPr id="7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832"/>
                            <a:ext cx="2219" cy="9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 rot="5400000">
                <a:off x="2016" y="326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12"/>
          <p:cNvGrpSpPr>
            <a:grpSpLocks/>
          </p:cNvGrpSpPr>
          <p:nvPr/>
        </p:nvGrpSpPr>
        <p:grpSpPr bwMode="auto">
          <a:xfrm>
            <a:off x="2514600" y="4465320"/>
            <a:ext cx="1905000" cy="1219200"/>
            <a:chOff x="1248" y="1344"/>
            <a:chExt cx="1200" cy="768"/>
          </a:xfrm>
        </p:grpSpPr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1488" y="1344"/>
              <a:ext cx="480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1248" y="148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5"/>
            <p:cNvSpPr>
              <a:spLocks noChangeArrowheads="1"/>
            </p:cNvSpPr>
            <p:nvPr/>
          </p:nvSpPr>
          <p:spPr bwMode="auto">
            <a:xfrm>
              <a:off x="1968" y="1897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V="1">
              <a:off x="2016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18"/>
            <p:cNvSpPr txBox="1">
              <a:spLocks noChangeArrowheads="1"/>
            </p:cNvSpPr>
            <p:nvPr/>
          </p:nvSpPr>
          <p:spPr bwMode="auto">
            <a:xfrm>
              <a:off x="1488" y="1392"/>
              <a:ext cx="33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 C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R</a:t>
              </a: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2160" y="1440"/>
              <a:ext cx="28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</a:t>
              </a:r>
            </a:p>
            <a:p>
              <a:pPr eaLnBrk="0" hangingPunct="0">
                <a:spcBef>
                  <a:spcPct val="30000"/>
                </a:spcBef>
              </a:pPr>
              <a:endParaRPr lang="en-US" sz="1600" b="1" i="1"/>
            </a:p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Q'</a:t>
              </a:r>
            </a:p>
          </p:txBody>
        </p: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>
              <a:off x="1248" y="172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1248" y="19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22"/>
            <p:cNvSpPr>
              <a:spLocks noChangeArrowheads="1"/>
            </p:cNvSpPr>
            <p:nvPr/>
          </p:nvSpPr>
          <p:spPr bwMode="auto">
            <a:xfrm rot="5400000">
              <a:off x="1488" y="1680"/>
              <a:ext cx="72" cy="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1981200" y="3367842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638" indent="-274638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C00000"/>
                </a:solidFill>
                <a:latin typeface="+mn-lt"/>
                <a:cs typeface="+mn-cs"/>
              </a:rPr>
              <a:t>Characteristic table </a:t>
            </a:r>
            <a:r>
              <a:rPr lang="en-US" sz="2400" kern="0" dirty="0">
                <a:latin typeface="+mn-lt"/>
                <a:cs typeface="+mn-cs"/>
              </a:rPr>
              <a:t>of positive edge-triggered </a:t>
            </a:r>
            <a:r>
              <a:rPr lang="en-US" sz="2400" i="1" kern="0" dirty="0">
                <a:latin typeface="+mn-lt"/>
                <a:cs typeface="+mn-cs"/>
              </a:rPr>
              <a:t>S-R</a:t>
            </a:r>
            <a:r>
              <a:rPr lang="en-US" sz="2400" kern="0" dirty="0">
                <a:latin typeface="+mn-lt"/>
                <a:cs typeface="+mn-cs"/>
              </a:rPr>
              <a:t> flip-flop: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56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4.2 </a:t>
            </a:r>
            <a:r>
              <a:rPr lang="en-GB" sz="3600" i="1" dirty="0">
                <a:solidFill>
                  <a:srgbClr val="0000FF"/>
                </a:solidFill>
              </a:rPr>
              <a:t>D</a:t>
            </a:r>
            <a:r>
              <a:rPr lang="en-GB" sz="3600" dirty="0">
                <a:solidFill>
                  <a:srgbClr val="0000FF"/>
                </a:solidFill>
              </a:rPr>
              <a:t> Flip-flop (1/2)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216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00CC"/>
                </a:solidFill>
              </a:rPr>
              <a:t>D</a:t>
            </a:r>
            <a:r>
              <a:rPr lang="en-US" dirty="0">
                <a:solidFill>
                  <a:srgbClr val="0000CC"/>
                </a:solidFill>
              </a:rPr>
              <a:t> flip-flop</a:t>
            </a:r>
            <a:r>
              <a:rPr lang="en-US" dirty="0"/>
              <a:t>: Single input </a:t>
            </a:r>
            <a:r>
              <a:rPr lang="en-US" i="1" dirty="0"/>
              <a:t>D</a:t>
            </a:r>
            <a:r>
              <a:rPr lang="en-US" dirty="0"/>
              <a:t> (data). On the triggering edge of the clock pulse,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/>
              <a:t>D</a:t>
            </a:r>
            <a:r>
              <a:rPr lang="en-US" dirty="0"/>
              <a:t> = HIGH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becomes HIGH (SET state)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ym typeface="Wingdings" pitchFamily="2" charset="2"/>
              </a:rPr>
              <a:t>D</a:t>
            </a:r>
            <a:r>
              <a:rPr lang="en-US" dirty="0">
                <a:sym typeface="Wingdings" pitchFamily="2" charset="2"/>
              </a:rPr>
              <a:t> = LOW  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becomes LOW (RESET state)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Hence, </a:t>
            </a:r>
            <a:r>
              <a:rPr lang="en-US" i="1" dirty="0"/>
              <a:t>Q</a:t>
            </a:r>
            <a:r>
              <a:rPr lang="en-US" dirty="0"/>
              <a:t> “follows” </a:t>
            </a:r>
            <a:r>
              <a:rPr lang="en-US" i="1" dirty="0"/>
              <a:t>D</a:t>
            </a:r>
            <a:r>
              <a:rPr lang="en-US" dirty="0"/>
              <a:t> at the clock edge.</a:t>
            </a:r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2514600" y="4129842"/>
            <a:ext cx="3505200" cy="2012950"/>
            <a:chOff x="888" y="2400"/>
            <a:chExt cx="2208" cy="1268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888" y="3264"/>
              <a:ext cx="22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/>
                <a:t>A positive edge-triggered D flip-flop formed with an S-R flip-flop.</a:t>
              </a:r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1056" y="2400"/>
              <a:ext cx="1872" cy="768"/>
              <a:chOff x="768" y="2496"/>
              <a:chExt cx="1872" cy="768"/>
            </a:xfrm>
          </p:grpSpPr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480" cy="76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5"/>
              <p:cNvSpPr>
                <a:spLocks noChangeArrowheads="1"/>
              </p:cNvSpPr>
              <p:nvPr/>
            </p:nvSpPr>
            <p:spPr bwMode="auto">
              <a:xfrm>
                <a:off x="2160" y="3049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V="1">
                <a:off x="2208" y="307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1680" y="2544"/>
                <a:ext cx="336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/>
                  <a:t>S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/>
                  <a:t> C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/>
                  <a:t>R</a:t>
                </a:r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288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US" sz="1600" b="1" i="1"/>
                  <a:t>Q</a:t>
                </a:r>
              </a:p>
              <a:p>
                <a:pPr eaLnBrk="0" hangingPunct="0">
                  <a:spcBef>
                    <a:spcPct val="30000"/>
                  </a:spcBef>
                </a:pPr>
                <a:endParaRPr lang="en-US" sz="1600" b="1" i="1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US" sz="1600" b="1" i="1"/>
                  <a:t>Q'</a:t>
                </a:r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>
                <a:off x="1104" y="288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32"/>
              <p:cNvSpPr>
                <a:spLocks noChangeArrowheads="1"/>
              </p:cNvSpPr>
              <p:nvPr/>
            </p:nvSpPr>
            <p:spPr bwMode="auto">
              <a:xfrm rot="5400000">
                <a:off x="1680" y="2832"/>
                <a:ext cx="72" cy="72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 rot="5400000">
                <a:off x="1008" y="288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768" y="2784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 i="1"/>
                  <a:t>CLK</a:t>
                </a:r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auto">
              <a:xfrm>
                <a:off x="1224" y="2615"/>
                <a:ext cx="5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" name="Group 36"/>
              <p:cNvGrpSpPr>
                <a:grpSpLocks/>
              </p:cNvGrpSpPr>
              <p:nvPr/>
            </p:nvGrpSpPr>
            <p:grpSpPr bwMode="auto">
              <a:xfrm>
                <a:off x="1344" y="3024"/>
                <a:ext cx="233" cy="185"/>
                <a:chOff x="3648" y="2544"/>
                <a:chExt cx="233" cy="185"/>
              </a:xfrm>
            </p:grpSpPr>
            <p:sp>
              <p:nvSpPr>
                <p:cNvPr id="31" name="AutoShape 37"/>
                <p:cNvSpPr>
                  <a:spLocks noChangeArrowheads="1"/>
                </p:cNvSpPr>
                <p:nvPr/>
              </p:nvSpPr>
              <p:spPr bwMode="auto">
                <a:xfrm rot="5400000">
                  <a:off x="3625" y="2567"/>
                  <a:ext cx="185" cy="139"/>
                </a:xfrm>
                <a:prstGeom prst="flowChartExtract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38"/>
                <p:cNvSpPr>
                  <a:spLocks noChangeArrowheads="1"/>
                </p:cNvSpPr>
                <p:nvPr/>
              </p:nvSpPr>
              <p:spPr bwMode="auto">
                <a:xfrm>
                  <a:off x="3809" y="2600"/>
                  <a:ext cx="72" cy="74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" name="Line 39"/>
              <p:cNvSpPr>
                <a:spLocks noChangeShapeType="1"/>
              </p:cNvSpPr>
              <p:nvPr/>
            </p:nvSpPr>
            <p:spPr bwMode="auto">
              <a:xfrm flipV="1">
                <a:off x="1248" y="312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0"/>
              <p:cNvSpPr>
                <a:spLocks noChangeArrowheads="1"/>
              </p:cNvSpPr>
              <p:nvPr/>
            </p:nvSpPr>
            <p:spPr bwMode="auto">
              <a:xfrm>
                <a:off x="912" y="2544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US" sz="1600" b="1" i="1"/>
                  <a:t>D</a:t>
                </a:r>
              </a:p>
            </p:txBody>
          </p:sp>
        </p:grpSp>
      </p:grp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6400801" y="4434642"/>
            <a:ext cx="3275013" cy="1295400"/>
            <a:chOff x="3216" y="2544"/>
            <a:chExt cx="2063" cy="816"/>
          </a:xfrm>
        </p:grpSpPr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3216" y="2544"/>
              <a:ext cx="2063" cy="698"/>
              <a:chOff x="3025" y="2351"/>
              <a:chExt cx="2063" cy="698"/>
            </a:xfrm>
          </p:grpSpPr>
          <p:graphicFrame>
            <p:nvGraphicFramePr>
              <p:cNvPr id="36" name="Object 47"/>
              <p:cNvGraphicFramePr>
                <a:graphicFrameLocks noChangeAspect="1"/>
              </p:cNvGraphicFramePr>
              <p:nvPr/>
            </p:nvGraphicFramePr>
            <p:xfrm>
              <a:off x="3025" y="2351"/>
              <a:ext cx="2063" cy="6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4" name="Document" r:id="rId4" imgW="3286080" imgH="1108440" progId="Word.Document.8">
                      <p:embed/>
                    </p:oleObj>
                  </mc:Choice>
                  <mc:Fallback>
                    <p:oleObj name="Document" r:id="rId4" imgW="3286080" imgH="1108440" progId="Word.Document.8">
                      <p:embed/>
                      <p:pic>
                        <p:nvPicPr>
                          <p:cNvPr id="36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5" y="2351"/>
                            <a:ext cx="2063" cy="6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Line 48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49"/>
              <p:cNvSpPr>
                <a:spLocks noChangeShapeType="1"/>
              </p:cNvSpPr>
              <p:nvPr/>
            </p:nvSpPr>
            <p:spPr bwMode="auto">
              <a:xfrm rot="5400000">
                <a:off x="3480" y="26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3240" y="3168"/>
              <a:ext cx="20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1400" b="1">
                  <a:sym typeface="Symbol" pitchFamily="18" charset="2"/>
                </a:rPr>
                <a:t></a:t>
              </a:r>
              <a:r>
                <a:rPr lang="en-US" sz="1400" b="1"/>
                <a:t> = clock transition LOW to HIGH</a:t>
              </a: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981200" y="3520242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638" indent="-274638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Convert </a:t>
            </a:r>
            <a:r>
              <a:rPr lang="en-US" sz="2400" i="1" kern="0" dirty="0">
                <a:latin typeface="+mn-lt"/>
                <a:cs typeface="+mn-cs"/>
              </a:rPr>
              <a:t>S-R</a:t>
            </a:r>
            <a:r>
              <a:rPr lang="en-US" sz="2400" kern="0" dirty="0">
                <a:latin typeface="+mn-lt"/>
                <a:cs typeface="+mn-cs"/>
              </a:rPr>
              <a:t> flip-flop into a </a:t>
            </a:r>
            <a:r>
              <a:rPr lang="en-US" sz="2400" i="1" kern="0" dirty="0">
                <a:latin typeface="+mn-lt"/>
                <a:cs typeface="+mn-cs"/>
              </a:rPr>
              <a:t>D</a:t>
            </a:r>
            <a:r>
              <a:rPr lang="en-US" sz="2400" kern="0" dirty="0">
                <a:latin typeface="+mn-lt"/>
                <a:cs typeface="+mn-cs"/>
              </a:rPr>
              <a:t> flip-flop: add an inverter.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8843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4.3 </a:t>
            </a:r>
            <a:r>
              <a:rPr lang="en-GB" sz="3600" i="1" dirty="0">
                <a:solidFill>
                  <a:srgbClr val="0000FF"/>
                </a:solidFill>
              </a:rPr>
              <a:t>J-K</a:t>
            </a:r>
            <a:r>
              <a:rPr lang="en-GB" sz="3600" dirty="0">
                <a:solidFill>
                  <a:srgbClr val="0000FF"/>
                </a:solidFill>
              </a:rPr>
              <a:t> Flip-flop (2/2)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00CC"/>
                </a:solidFill>
              </a:rPr>
              <a:t>J-K</a:t>
            </a:r>
            <a:r>
              <a:rPr lang="en-US" dirty="0">
                <a:solidFill>
                  <a:srgbClr val="0000CC"/>
                </a:solidFill>
              </a:rPr>
              <a:t> flip-flop</a:t>
            </a:r>
            <a:r>
              <a:rPr lang="en-US" dirty="0"/>
              <a:t> circuit: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276601" y="1905000"/>
            <a:ext cx="5072063" cy="1371600"/>
            <a:chOff x="1296" y="1200"/>
            <a:chExt cx="3195" cy="864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440" y="120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J</a:t>
              </a:r>
              <a:endParaRPr lang="en-GB" sz="1400" b="1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224" y="134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Q</a:t>
              </a:r>
              <a:endParaRPr lang="en-GB" sz="1400" b="1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224" y="177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Q'</a:t>
              </a:r>
              <a:endParaRPr lang="en-GB" sz="1400" b="1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470" y="1388"/>
              <a:ext cx="20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466" y="1920"/>
              <a:ext cx="217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581" y="1511"/>
              <a:ext cx="97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581" y="1795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5400000">
              <a:off x="3540" y="1552"/>
              <a:ext cx="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5400000">
              <a:off x="3540" y="1755"/>
              <a:ext cx="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3986" y="1451"/>
              <a:ext cx="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3986" y="1858"/>
              <a:ext cx="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 flipH="1">
              <a:off x="3944" y="1900"/>
              <a:ext cx="31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rot="5400000">
              <a:off x="3930" y="1387"/>
              <a:ext cx="36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3576" y="1590"/>
              <a:ext cx="528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H="1">
              <a:off x="3577" y="1567"/>
              <a:ext cx="527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4077" y="1839"/>
              <a:ext cx="48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4086" y="1438"/>
              <a:ext cx="48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3680" y="1355"/>
              <a:ext cx="307" cy="203"/>
              <a:chOff x="1872" y="3824"/>
              <a:chExt cx="369" cy="240"/>
            </a:xfrm>
          </p:grpSpPr>
          <p:sp>
            <p:nvSpPr>
              <p:cNvPr id="69" name="Freeform 23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4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5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Oval 28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9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673" y="1761"/>
              <a:ext cx="307" cy="203"/>
              <a:chOff x="1872" y="3824"/>
              <a:chExt cx="369" cy="240"/>
            </a:xfrm>
          </p:grpSpPr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33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4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5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36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37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38"/>
            <p:cNvGrpSpPr>
              <a:grpSpLocks/>
            </p:cNvGrpSpPr>
            <p:nvPr/>
          </p:nvGrpSpPr>
          <p:grpSpPr bwMode="auto">
            <a:xfrm>
              <a:off x="3125" y="1296"/>
              <a:ext cx="338" cy="193"/>
              <a:chOff x="1648" y="1680"/>
              <a:chExt cx="406" cy="228"/>
            </a:xfrm>
          </p:grpSpPr>
          <p:sp>
            <p:nvSpPr>
              <p:cNvPr id="60" name="Oval 39"/>
              <p:cNvSpPr>
                <a:spLocks noChangeArrowheads="1"/>
              </p:cNvSpPr>
              <p:nvPr/>
            </p:nvSpPr>
            <p:spPr bwMode="auto">
              <a:xfrm>
                <a:off x="1976" y="175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40"/>
              <p:cNvSpPr>
                <a:spLocks noChangeArrowheads="1"/>
              </p:cNvSpPr>
              <p:nvPr/>
            </p:nvSpPr>
            <p:spPr bwMode="auto">
              <a:xfrm>
                <a:off x="1648" y="1680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3125" y="1823"/>
              <a:ext cx="338" cy="193"/>
              <a:chOff x="1648" y="2304"/>
              <a:chExt cx="406" cy="228"/>
            </a:xfrm>
          </p:grpSpPr>
          <p:sp>
            <p:nvSpPr>
              <p:cNvPr id="58" name="Oval 42"/>
              <p:cNvSpPr>
                <a:spLocks noChangeArrowheads="1"/>
              </p:cNvSpPr>
              <p:nvPr/>
            </p:nvSpPr>
            <p:spPr bwMode="auto">
              <a:xfrm>
                <a:off x="1976" y="237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43"/>
              <p:cNvSpPr>
                <a:spLocks noChangeArrowheads="1"/>
              </p:cNvSpPr>
              <p:nvPr/>
            </p:nvSpPr>
            <p:spPr bwMode="auto">
              <a:xfrm>
                <a:off x="1648" y="2304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1646" y="1326"/>
              <a:ext cx="147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 flipV="1">
              <a:off x="1660" y="1986"/>
              <a:ext cx="1475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3045" y="1458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>
              <a:off x="3045" y="1864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 rot="5400000">
              <a:off x="2842" y="1661"/>
              <a:ext cx="4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2745" y="1657"/>
              <a:ext cx="31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>
              <a:off x="3026" y="1647"/>
              <a:ext cx="48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1296" y="1584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CLK</a:t>
              </a:r>
              <a:endParaRPr lang="en-GB" sz="1400" b="1"/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2112" y="1440"/>
              <a:ext cx="624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53"/>
            <p:cNvSpPr txBox="1">
              <a:spLocks noChangeArrowheads="1"/>
            </p:cNvSpPr>
            <p:nvPr/>
          </p:nvSpPr>
          <p:spPr bwMode="auto">
            <a:xfrm>
              <a:off x="2064" y="1440"/>
              <a:ext cx="672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/>
                <a:t>Pulse transition detector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/>
          </p:nvSpPr>
          <p:spPr bwMode="auto">
            <a:xfrm>
              <a:off x="1440" y="187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K</a:t>
              </a:r>
              <a:endParaRPr lang="en-GB" sz="1400" b="1"/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 flipV="1">
              <a:off x="1632" y="168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56"/>
            <p:cNvGrpSpPr>
              <a:grpSpLocks/>
            </p:cNvGrpSpPr>
            <p:nvPr/>
          </p:nvGrpSpPr>
          <p:grpSpPr bwMode="auto">
            <a:xfrm>
              <a:off x="1632" y="1536"/>
              <a:ext cx="336" cy="96"/>
              <a:chOff x="2064" y="2496"/>
              <a:chExt cx="336" cy="96"/>
            </a:xfrm>
          </p:grpSpPr>
          <p:sp>
            <p:nvSpPr>
              <p:cNvPr id="53" name="Line 57"/>
              <p:cNvSpPr>
                <a:spLocks noChangeShapeType="1"/>
              </p:cNvSpPr>
              <p:nvPr/>
            </p:nvSpPr>
            <p:spPr bwMode="auto">
              <a:xfrm>
                <a:off x="2064" y="259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8"/>
              <p:cNvSpPr>
                <a:spLocks noChangeShapeType="1"/>
              </p:cNvSpPr>
              <p:nvPr/>
            </p:nvSpPr>
            <p:spPr bwMode="auto">
              <a:xfrm>
                <a:off x="2160" y="24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9"/>
              <p:cNvSpPr>
                <a:spLocks noChangeShapeType="1"/>
              </p:cNvSpPr>
              <p:nvPr/>
            </p:nvSpPr>
            <p:spPr bwMode="auto">
              <a:xfrm>
                <a:off x="2304" y="259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0"/>
              <p:cNvSpPr>
                <a:spLocks noChangeShapeType="1"/>
              </p:cNvSpPr>
              <p:nvPr/>
            </p:nvSpPr>
            <p:spPr bwMode="auto">
              <a:xfrm rot="5400000">
                <a:off x="2112" y="25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61"/>
              <p:cNvSpPr>
                <a:spLocks noChangeShapeType="1"/>
              </p:cNvSpPr>
              <p:nvPr/>
            </p:nvSpPr>
            <p:spPr bwMode="auto">
              <a:xfrm rot="5400000">
                <a:off x="2256" y="254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V="1">
              <a:off x="2928" y="1200"/>
              <a:ext cx="120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V="1">
              <a:off x="2976" y="2063"/>
              <a:ext cx="112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 rot="5400000">
              <a:off x="2640" y="172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V="1">
              <a:off x="2976" y="13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6"/>
            <p:cNvSpPr>
              <a:spLocks noChangeShapeType="1"/>
            </p:cNvSpPr>
            <p:nvPr/>
          </p:nvSpPr>
          <p:spPr bwMode="auto">
            <a:xfrm>
              <a:off x="2928" y="192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 rot="5400000">
              <a:off x="2568" y="156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Rectangle 68"/>
          <p:cNvSpPr>
            <a:spLocks noChangeArrowheads="1"/>
          </p:cNvSpPr>
          <p:nvPr/>
        </p:nvSpPr>
        <p:spPr bwMode="auto">
          <a:xfrm>
            <a:off x="1981200" y="3505201"/>
            <a:ext cx="8229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Characteristic table:</a:t>
            </a:r>
          </a:p>
        </p:txBody>
      </p:sp>
      <p:grpSp>
        <p:nvGrpSpPr>
          <p:cNvPr id="77" name="Group 69"/>
          <p:cNvGrpSpPr>
            <a:grpSpLocks/>
          </p:cNvGrpSpPr>
          <p:nvPr/>
        </p:nvGrpSpPr>
        <p:grpSpPr bwMode="auto">
          <a:xfrm>
            <a:off x="3276600" y="4114800"/>
            <a:ext cx="3581400" cy="1530350"/>
            <a:chOff x="1200" y="2496"/>
            <a:chExt cx="2256" cy="964"/>
          </a:xfrm>
        </p:grpSpPr>
        <p:graphicFrame>
          <p:nvGraphicFramePr>
            <p:cNvPr id="78" name="Object 70"/>
            <p:cNvGraphicFramePr>
              <a:graphicFrameLocks noChangeAspect="1"/>
            </p:cNvGraphicFramePr>
            <p:nvPr/>
          </p:nvGraphicFramePr>
          <p:xfrm>
            <a:off x="1200" y="2499"/>
            <a:ext cx="2219" cy="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Document" r:id="rId4" imgW="3534480" imgH="1528560" progId="Word.Document.8">
                    <p:embed/>
                  </p:oleObj>
                </mc:Choice>
                <mc:Fallback>
                  <p:oleObj name="Document" r:id="rId4" imgW="3534480" imgH="1528560" progId="Word.Document.8">
                    <p:embed/>
                    <p:pic>
                      <p:nvPicPr>
                        <p:cNvPr id="78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499"/>
                          <a:ext cx="2219" cy="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Line 71"/>
            <p:cNvSpPr>
              <a:spLocks noChangeShapeType="1"/>
            </p:cNvSpPr>
            <p:nvPr/>
          </p:nvSpPr>
          <p:spPr bwMode="auto">
            <a:xfrm>
              <a:off x="1248" y="26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 rot="5400000">
              <a:off x="1776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73"/>
          <p:cNvGrpSpPr>
            <a:grpSpLocks/>
          </p:cNvGrpSpPr>
          <p:nvPr/>
        </p:nvGrpSpPr>
        <p:grpSpPr bwMode="auto">
          <a:xfrm>
            <a:off x="7467600" y="3733801"/>
            <a:ext cx="2166938" cy="2532063"/>
            <a:chOff x="3744" y="2400"/>
            <a:chExt cx="1365" cy="1595"/>
          </a:xfrm>
        </p:grpSpPr>
        <p:graphicFrame>
          <p:nvGraphicFramePr>
            <p:cNvPr id="82" name="Object 74"/>
            <p:cNvGraphicFramePr>
              <a:graphicFrameLocks noChangeAspect="1"/>
            </p:cNvGraphicFramePr>
            <p:nvPr/>
          </p:nvGraphicFramePr>
          <p:xfrm>
            <a:off x="3744" y="2400"/>
            <a:ext cx="1365" cy="1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5" name="Document" r:id="rId6" imgW="2169000" imgH="2534400" progId="Word.Document.8">
                    <p:embed/>
                  </p:oleObj>
                </mc:Choice>
                <mc:Fallback>
                  <p:oleObj name="Document" r:id="rId6" imgW="2169000" imgH="2534400" progId="Word.Document.8">
                    <p:embed/>
                    <p:pic>
                      <p:nvPicPr>
                        <p:cNvPr id="82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400"/>
                          <a:ext cx="1365" cy="1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Line 75"/>
            <p:cNvSpPr>
              <a:spLocks noChangeShapeType="1"/>
            </p:cNvSpPr>
            <p:nvPr/>
          </p:nvSpPr>
          <p:spPr bwMode="auto">
            <a:xfrm>
              <a:off x="3840" y="25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 rot="5400000">
              <a:off x="3720" y="31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Text Box 77"/>
          <p:cNvSpPr txBox="1">
            <a:spLocks noChangeArrowheads="1"/>
          </p:cNvSpPr>
          <p:nvPr/>
        </p:nvSpPr>
        <p:spPr bwMode="auto">
          <a:xfrm>
            <a:off x="4876800" y="556260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CC"/>
                </a:solidFill>
              </a:rPr>
              <a:t>Q(t+1)</a:t>
            </a:r>
            <a:r>
              <a:rPr lang="en-US" b="1" dirty="0">
                <a:solidFill>
                  <a:srgbClr val="0000CC"/>
                </a:solidFill>
              </a:rPr>
              <a:t> = </a:t>
            </a:r>
            <a:r>
              <a:rPr lang="en-US" b="1" i="1" dirty="0">
                <a:solidFill>
                  <a:srgbClr val="0000CC"/>
                </a:solidFill>
                <a:sym typeface="Symbol" pitchFamily="18" charset="2"/>
              </a:rPr>
              <a:t>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6" name="Text Box 77"/>
          <p:cNvSpPr txBox="1">
            <a:spLocks noChangeArrowheads="1"/>
          </p:cNvSpPr>
          <p:nvPr/>
        </p:nvSpPr>
        <p:spPr bwMode="auto">
          <a:xfrm>
            <a:off x="5791200" y="5562601"/>
            <a:ext cx="1524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CC"/>
                </a:solidFill>
              </a:rPr>
              <a:t>J</a:t>
            </a:r>
            <a:r>
              <a:rPr lang="en-US" b="1" i="1" dirty="0">
                <a:solidFill>
                  <a:srgbClr val="0000CC"/>
                </a:solidFill>
                <a:sym typeface="Symbol" pitchFamily="18" charset="2"/>
              </a:rPr>
              <a:t>∙</a:t>
            </a:r>
            <a:r>
              <a:rPr lang="en-US" b="1" i="1" dirty="0">
                <a:solidFill>
                  <a:srgbClr val="0000CC"/>
                </a:solidFill>
              </a:rPr>
              <a:t>Q'</a:t>
            </a:r>
            <a:r>
              <a:rPr lang="en-US" b="1" dirty="0">
                <a:solidFill>
                  <a:srgbClr val="0000CC"/>
                </a:solidFill>
              </a:rPr>
              <a:t> + </a:t>
            </a:r>
            <a:r>
              <a:rPr lang="en-US" b="1" i="1" dirty="0">
                <a:solidFill>
                  <a:srgbClr val="0000CC"/>
                </a:solidFill>
              </a:rPr>
              <a:t>K'</a:t>
            </a:r>
            <a:r>
              <a:rPr lang="en-US" b="1" i="1" dirty="0">
                <a:solidFill>
                  <a:srgbClr val="0000CC"/>
                </a:solidFill>
                <a:sym typeface="Symbol" pitchFamily="18" charset="2"/>
              </a:rPr>
              <a:t>∙</a:t>
            </a:r>
            <a:r>
              <a:rPr lang="en-US" b="1" i="1" dirty="0">
                <a:solidFill>
                  <a:srgbClr val="0000CC"/>
                </a:solidFill>
              </a:rPr>
              <a:t>Q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7" name="Text Box 161"/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8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9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90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797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  <p:bldP spid="85" grpId="0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4.4 </a:t>
            </a:r>
            <a:r>
              <a:rPr lang="en-GB" sz="3600" i="1" dirty="0">
                <a:solidFill>
                  <a:srgbClr val="0000FF"/>
                </a:solidFill>
              </a:rPr>
              <a:t>T</a:t>
            </a:r>
            <a:r>
              <a:rPr lang="en-GB" sz="3600" dirty="0">
                <a:solidFill>
                  <a:srgbClr val="0000FF"/>
                </a:solidFill>
              </a:rPr>
              <a:t> Flip-flop</a:t>
            </a: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00CC"/>
                </a:solidFill>
              </a:rPr>
              <a:t>T</a:t>
            </a:r>
            <a:r>
              <a:rPr lang="en-US" dirty="0">
                <a:solidFill>
                  <a:srgbClr val="0000CC"/>
                </a:solidFill>
              </a:rPr>
              <a:t> flip-flop</a:t>
            </a:r>
            <a:r>
              <a:rPr lang="en-US" dirty="0"/>
              <a:t>: Single input version of the </a:t>
            </a:r>
            <a:r>
              <a:rPr lang="en-US" i="1" dirty="0"/>
              <a:t>J-K</a:t>
            </a:r>
            <a:r>
              <a:rPr lang="en-US" dirty="0"/>
              <a:t> flip-flop, formed by tying both inputs together.</a:t>
            </a:r>
          </a:p>
        </p:txBody>
      </p:sp>
      <p:sp>
        <p:nvSpPr>
          <p:cNvPr id="93" name="Rectangle 68"/>
          <p:cNvSpPr>
            <a:spLocks noChangeArrowheads="1"/>
          </p:cNvSpPr>
          <p:nvPr/>
        </p:nvSpPr>
        <p:spPr bwMode="auto">
          <a:xfrm>
            <a:off x="1981200" y="3810001"/>
            <a:ext cx="8229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Characteristic table:</a:t>
            </a:r>
          </a:p>
        </p:txBody>
      </p:sp>
      <p:grpSp>
        <p:nvGrpSpPr>
          <p:cNvPr id="94" name="Group 78"/>
          <p:cNvGrpSpPr>
            <a:grpSpLocks/>
          </p:cNvGrpSpPr>
          <p:nvPr/>
        </p:nvGrpSpPr>
        <p:grpSpPr bwMode="auto">
          <a:xfrm>
            <a:off x="2743201" y="2286000"/>
            <a:ext cx="4614863" cy="1371600"/>
            <a:chOff x="1152" y="1536"/>
            <a:chExt cx="2907" cy="864"/>
          </a:xfrm>
        </p:grpSpPr>
        <p:sp>
          <p:nvSpPr>
            <p:cNvPr id="95" name="Text Box 79"/>
            <p:cNvSpPr txBox="1">
              <a:spLocks noChangeArrowheads="1"/>
            </p:cNvSpPr>
            <p:nvPr/>
          </p:nvSpPr>
          <p:spPr bwMode="auto">
            <a:xfrm>
              <a:off x="1248" y="158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T</a:t>
              </a:r>
              <a:endParaRPr lang="en-GB" sz="1400" b="1"/>
            </a:p>
          </p:txBody>
        </p:sp>
        <p:sp>
          <p:nvSpPr>
            <p:cNvPr id="96" name="Text Box 80"/>
            <p:cNvSpPr txBox="1">
              <a:spLocks noChangeArrowheads="1"/>
            </p:cNvSpPr>
            <p:nvPr/>
          </p:nvSpPr>
          <p:spPr bwMode="auto">
            <a:xfrm>
              <a:off x="3792" y="168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Q</a:t>
              </a:r>
              <a:endParaRPr lang="en-GB" sz="1400" b="1"/>
            </a:p>
          </p:txBody>
        </p:sp>
        <p:sp>
          <p:nvSpPr>
            <p:cNvPr id="97" name="Text Box 81"/>
            <p:cNvSpPr txBox="1">
              <a:spLocks noChangeArrowheads="1"/>
            </p:cNvSpPr>
            <p:nvPr/>
          </p:nvSpPr>
          <p:spPr bwMode="auto">
            <a:xfrm>
              <a:off x="3792" y="211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Q'</a:t>
              </a:r>
              <a:endParaRPr lang="en-GB" sz="1400" b="1"/>
            </a:p>
          </p:txBody>
        </p:sp>
        <p:sp>
          <p:nvSpPr>
            <p:cNvPr id="98" name="Line 82"/>
            <p:cNvSpPr>
              <a:spLocks noChangeShapeType="1"/>
            </p:cNvSpPr>
            <p:nvPr/>
          </p:nvSpPr>
          <p:spPr bwMode="auto">
            <a:xfrm>
              <a:off x="3038" y="1724"/>
              <a:ext cx="20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83"/>
            <p:cNvSpPr>
              <a:spLocks noChangeShapeType="1"/>
            </p:cNvSpPr>
            <p:nvPr/>
          </p:nvSpPr>
          <p:spPr bwMode="auto">
            <a:xfrm>
              <a:off x="3034" y="2256"/>
              <a:ext cx="217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84"/>
            <p:cNvSpPr>
              <a:spLocks noChangeShapeType="1"/>
            </p:cNvSpPr>
            <p:nvPr/>
          </p:nvSpPr>
          <p:spPr bwMode="auto">
            <a:xfrm>
              <a:off x="3149" y="1847"/>
              <a:ext cx="97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5"/>
            <p:cNvSpPr>
              <a:spLocks noChangeShapeType="1"/>
            </p:cNvSpPr>
            <p:nvPr/>
          </p:nvSpPr>
          <p:spPr bwMode="auto">
            <a:xfrm>
              <a:off x="3149" y="2131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86"/>
            <p:cNvSpPr>
              <a:spLocks noChangeShapeType="1"/>
            </p:cNvSpPr>
            <p:nvPr/>
          </p:nvSpPr>
          <p:spPr bwMode="auto">
            <a:xfrm rot="5400000">
              <a:off x="3108" y="1888"/>
              <a:ext cx="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87"/>
            <p:cNvSpPr>
              <a:spLocks noChangeShapeType="1"/>
            </p:cNvSpPr>
            <p:nvPr/>
          </p:nvSpPr>
          <p:spPr bwMode="auto">
            <a:xfrm rot="5400000">
              <a:off x="3108" y="2091"/>
              <a:ext cx="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88"/>
            <p:cNvSpPr>
              <a:spLocks noChangeShapeType="1"/>
            </p:cNvSpPr>
            <p:nvPr/>
          </p:nvSpPr>
          <p:spPr bwMode="auto">
            <a:xfrm>
              <a:off x="3554" y="1787"/>
              <a:ext cx="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89"/>
            <p:cNvSpPr>
              <a:spLocks noChangeShapeType="1"/>
            </p:cNvSpPr>
            <p:nvPr/>
          </p:nvSpPr>
          <p:spPr bwMode="auto">
            <a:xfrm>
              <a:off x="3554" y="2194"/>
              <a:ext cx="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90"/>
            <p:cNvSpPr>
              <a:spLocks noChangeShapeType="1"/>
            </p:cNvSpPr>
            <p:nvPr/>
          </p:nvSpPr>
          <p:spPr bwMode="auto">
            <a:xfrm rot="16200000" flipH="1">
              <a:off x="3512" y="2236"/>
              <a:ext cx="31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 rot="5400000">
              <a:off x="3498" y="1723"/>
              <a:ext cx="36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>
              <a:off x="3144" y="1926"/>
              <a:ext cx="528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 flipH="1">
              <a:off x="3145" y="1903"/>
              <a:ext cx="527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94"/>
            <p:cNvSpPr>
              <a:spLocks noChangeArrowheads="1"/>
            </p:cNvSpPr>
            <p:nvPr/>
          </p:nvSpPr>
          <p:spPr bwMode="auto">
            <a:xfrm>
              <a:off x="3645" y="2175"/>
              <a:ext cx="48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95"/>
            <p:cNvSpPr>
              <a:spLocks noChangeArrowheads="1"/>
            </p:cNvSpPr>
            <p:nvPr/>
          </p:nvSpPr>
          <p:spPr bwMode="auto">
            <a:xfrm>
              <a:off x="3654" y="1774"/>
              <a:ext cx="48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" name="Group 96"/>
            <p:cNvGrpSpPr>
              <a:grpSpLocks/>
            </p:cNvGrpSpPr>
            <p:nvPr/>
          </p:nvGrpSpPr>
          <p:grpSpPr bwMode="auto">
            <a:xfrm>
              <a:off x="3248" y="1691"/>
              <a:ext cx="307" cy="203"/>
              <a:chOff x="1872" y="3824"/>
              <a:chExt cx="369" cy="240"/>
            </a:xfrm>
          </p:grpSpPr>
          <p:sp>
            <p:nvSpPr>
              <p:cNvPr id="146" name="Freeform 97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98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99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0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1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Oval 10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03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" name="Group 104"/>
            <p:cNvGrpSpPr>
              <a:grpSpLocks/>
            </p:cNvGrpSpPr>
            <p:nvPr/>
          </p:nvGrpSpPr>
          <p:grpSpPr bwMode="auto">
            <a:xfrm>
              <a:off x="3241" y="2097"/>
              <a:ext cx="307" cy="203"/>
              <a:chOff x="1872" y="3824"/>
              <a:chExt cx="369" cy="240"/>
            </a:xfrm>
          </p:grpSpPr>
          <p:sp>
            <p:nvSpPr>
              <p:cNvPr id="139" name="Freeform 105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06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07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8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9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Oval 110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11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" name="Group 112"/>
            <p:cNvGrpSpPr>
              <a:grpSpLocks/>
            </p:cNvGrpSpPr>
            <p:nvPr/>
          </p:nvGrpSpPr>
          <p:grpSpPr bwMode="auto">
            <a:xfrm>
              <a:off x="2693" y="1632"/>
              <a:ext cx="338" cy="193"/>
              <a:chOff x="1648" y="1680"/>
              <a:chExt cx="406" cy="228"/>
            </a:xfrm>
          </p:grpSpPr>
          <p:sp>
            <p:nvSpPr>
              <p:cNvPr id="137" name="Oval 113"/>
              <p:cNvSpPr>
                <a:spLocks noChangeArrowheads="1"/>
              </p:cNvSpPr>
              <p:nvPr/>
            </p:nvSpPr>
            <p:spPr bwMode="auto">
              <a:xfrm>
                <a:off x="1976" y="175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AutoShape 114"/>
              <p:cNvSpPr>
                <a:spLocks noChangeArrowheads="1"/>
              </p:cNvSpPr>
              <p:nvPr/>
            </p:nvSpPr>
            <p:spPr bwMode="auto">
              <a:xfrm>
                <a:off x="1648" y="1680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 bwMode="auto">
            <a:xfrm>
              <a:off x="2693" y="2159"/>
              <a:ext cx="338" cy="193"/>
              <a:chOff x="1648" y="2304"/>
              <a:chExt cx="406" cy="228"/>
            </a:xfrm>
          </p:grpSpPr>
          <p:sp>
            <p:nvSpPr>
              <p:cNvPr id="135" name="Oval 116"/>
              <p:cNvSpPr>
                <a:spLocks noChangeArrowheads="1"/>
              </p:cNvSpPr>
              <p:nvPr/>
            </p:nvSpPr>
            <p:spPr bwMode="auto">
              <a:xfrm>
                <a:off x="1976" y="237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AutoShape 117"/>
              <p:cNvSpPr>
                <a:spLocks noChangeArrowheads="1"/>
              </p:cNvSpPr>
              <p:nvPr/>
            </p:nvSpPr>
            <p:spPr bwMode="auto">
              <a:xfrm>
                <a:off x="1648" y="2304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>
              <a:off x="1441" y="1661"/>
              <a:ext cx="124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 flipV="1">
              <a:off x="1583" y="2322"/>
              <a:ext cx="11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>
              <a:off x="2613" y="1794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>
              <a:off x="2613" y="2200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22"/>
            <p:cNvSpPr>
              <a:spLocks noChangeShapeType="1"/>
            </p:cNvSpPr>
            <p:nvPr/>
          </p:nvSpPr>
          <p:spPr bwMode="auto">
            <a:xfrm rot="5400000">
              <a:off x="2410" y="1997"/>
              <a:ext cx="4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23"/>
            <p:cNvSpPr>
              <a:spLocks noChangeShapeType="1"/>
            </p:cNvSpPr>
            <p:nvPr/>
          </p:nvSpPr>
          <p:spPr bwMode="auto">
            <a:xfrm>
              <a:off x="2313" y="1993"/>
              <a:ext cx="31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24"/>
            <p:cNvSpPr>
              <a:spLocks noChangeArrowheads="1"/>
            </p:cNvSpPr>
            <p:nvPr/>
          </p:nvSpPr>
          <p:spPr bwMode="auto">
            <a:xfrm>
              <a:off x="2594" y="1983"/>
              <a:ext cx="48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125"/>
            <p:cNvSpPr txBox="1">
              <a:spLocks noChangeArrowheads="1"/>
            </p:cNvSpPr>
            <p:nvPr/>
          </p:nvSpPr>
          <p:spPr bwMode="auto">
            <a:xfrm>
              <a:off x="1152" y="192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i="1"/>
                <a:t>CLK</a:t>
              </a:r>
              <a:endParaRPr lang="en-GB" sz="1400" b="1"/>
            </a:p>
          </p:txBody>
        </p:sp>
        <p:sp>
          <p:nvSpPr>
            <p:cNvPr id="124" name="Rectangle 126"/>
            <p:cNvSpPr>
              <a:spLocks noChangeArrowheads="1"/>
            </p:cNvSpPr>
            <p:nvPr/>
          </p:nvSpPr>
          <p:spPr bwMode="auto">
            <a:xfrm>
              <a:off x="1680" y="1776"/>
              <a:ext cx="624" cy="4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Text Box 127"/>
            <p:cNvSpPr txBox="1">
              <a:spLocks noChangeArrowheads="1"/>
            </p:cNvSpPr>
            <p:nvPr/>
          </p:nvSpPr>
          <p:spPr bwMode="auto">
            <a:xfrm>
              <a:off x="1632" y="1776"/>
              <a:ext cx="672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/>
                <a:t>Pulse transition detector</a:t>
              </a:r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 flipV="1">
              <a:off x="1488" y="20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 flipV="1">
              <a:off x="2496" y="1536"/>
              <a:ext cx="120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 flipV="1">
              <a:off x="2544" y="2399"/>
              <a:ext cx="112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 rot="5400000">
              <a:off x="2208" y="206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 flipV="1">
              <a:off x="2544" y="17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33"/>
            <p:cNvSpPr>
              <a:spLocks noChangeShapeType="1"/>
            </p:cNvSpPr>
            <p:nvPr/>
          </p:nvSpPr>
          <p:spPr bwMode="auto">
            <a:xfrm>
              <a:off x="2496" y="22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 rot="5400000">
              <a:off x="2136" y="18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 rot="5400000">
              <a:off x="1248" y="1999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6"/>
            <p:cNvSpPr>
              <a:spLocks noChangeArrowheads="1"/>
            </p:cNvSpPr>
            <p:nvPr/>
          </p:nvSpPr>
          <p:spPr bwMode="auto">
            <a:xfrm>
              <a:off x="1559" y="1647"/>
              <a:ext cx="48" cy="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137"/>
          <p:cNvGrpSpPr>
            <a:grpSpLocks/>
          </p:cNvGrpSpPr>
          <p:nvPr/>
        </p:nvGrpSpPr>
        <p:grpSpPr bwMode="auto">
          <a:xfrm>
            <a:off x="7543800" y="2438400"/>
            <a:ext cx="2590800" cy="1219200"/>
            <a:chOff x="3936" y="1536"/>
            <a:chExt cx="1632" cy="768"/>
          </a:xfrm>
        </p:grpSpPr>
        <p:sp>
          <p:nvSpPr>
            <p:cNvPr id="154" name="Rectangle 138"/>
            <p:cNvSpPr>
              <a:spLocks noChangeArrowheads="1"/>
            </p:cNvSpPr>
            <p:nvPr/>
          </p:nvSpPr>
          <p:spPr bwMode="auto">
            <a:xfrm>
              <a:off x="4608" y="1536"/>
              <a:ext cx="480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>
              <a:off x="4320" y="168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140"/>
            <p:cNvSpPr>
              <a:spLocks noChangeArrowheads="1"/>
            </p:cNvSpPr>
            <p:nvPr/>
          </p:nvSpPr>
          <p:spPr bwMode="auto">
            <a:xfrm>
              <a:off x="5088" y="2089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>
              <a:off x="5088" y="172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V="1">
              <a:off x="5136" y="211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4608" y="1584"/>
              <a:ext cx="33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J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 C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K</a:t>
              </a:r>
            </a:p>
          </p:txBody>
        </p:sp>
        <p:sp>
          <p:nvSpPr>
            <p:cNvPr id="160" name="Rectangle 144"/>
            <p:cNvSpPr>
              <a:spLocks noChangeArrowheads="1"/>
            </p:cNvSpPr>
            <p:nvPr/>
          </p:nvSpPr>
          <p:spPr bwMode="auto">
            <a:xfrm>
              <a:off x="5280" y="1632"/>
              <a:ext cx="28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</a:t>
              </a:r>
            </a:p>
            <a:p>
              <a:pPr eaLnBrk="0" hangingPunct="0">
                <a:spcBef>
                  <a:spcPct val="30000"/>
                </a:spcBef>
              </a:pPr>
              <a:endParaRPr lang="en-US" sz="1600" b="1" i="1"/>
            </a:p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Q'</a:t>
              </a:r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46"/>
            <p:cNvSpPr>
              <a:spLocks noChangeShapeType="1"/>
            </p:cNvSpPr>
            <p:nvPr/>
          </p:nvSpPr>
          <p:spPr bwMode="auto">
            <a:xfrm flipV="1">
              <a:off x="4464" y="216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AutoShape 147"/>
            <p:cNvSpPr>
              <a:spLocks noChangeArrowheads="1"/>
            </p:cNvSpPr>
            <p:nvPr/>
          </p:nvSpPr>
          <p:spPr bwMode="auto">
            <a:xfrm rot="5400000">
              <a:off x="4608" y="1872"/>
              <a:ext cx="72" cy="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 rot="5400000">
              <a:off x="4224" y="192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Text Box 149"/>
            <p:cNvSpPr txBox="1">
              <a:spLocks noChangeArrowheads="1"/>
            </p:cNvSpPr>
            <p:nvPr/>
          </p:nvSpPr>
          <p:spPr bwMode="auto">
            <a:xfrm>
              <a:off x="3936" y="182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i="1"/>
                <a:t>CLK</a:t>
              </a:r>
            </a:p>
          </p:txBody>
        </p:sp>
        <p:sp>
          <p:nvSpPr>
            <p:cNvPr id="166" name="Oval 150"/>
            <p:cNvSpPr>
              <a:spLocks noChangeArrowheads="1"/>
            </p:cNvSpPr>
            <p:nvPr/>
          </p:nvSpPr>
          <p:spPr bwMode="auto">
            <a:xfrm>
              <a:off x="4440" y="1655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51"/>
            <p:cNvSpPr>
              <a:spLocks noChangeArrowheads="1"/>
            </p:cNvSpPr>
            <p:nvPr/>
          </p:nvSpPr>
          <p:spPr bwMode="auto">
            <a:xfrm>
              <a:off x="4128" y="153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T</a:t>
              </a:r>
            </a:p>
          </p:txBody>
        </p:sp>
      </p:grpSp>
      <p:grpSp>
        <p:nvGrpSpPr>
          <p:cNvPr id="168" name="Group 152"/>
          <p:cNvGrpSpPr>
            <a:grpSpLocks/>
          </p:cNvGrpSpPr>
          <p:nvPr/>
        </p:nvGrpSpPr>
        <p:grpSpPr bwMode="auto">
          <a:xfrm>
            <a:off x="3048001" y="4572001"/>
            <a:ext cx="3262313" cy="1044575"/>
            <a:chOff x="1104" y="2784"/>
            <a:chExt cx="2055" cy="658"/>
          </a:xfrm>
        </p:grpSpPr>
        <p:graphicFrame>
          <p:nvGraphicFramePr>
            <p:cNvPr id="169" name="Object 153"/>
            <p:cNvGraphicFramePr>
              <a:graphicFrameLocks noChangeAspect="1"/>
            </p:cNvGraphicFramePr>
            <p:nvPr/>
          </p:nvGraphicFramePr>
          <p:xfrm>
            <a:off x="1104" y="2784"/>
            <a:ext cx="2055" cy="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8" name="Document" r:id="rId4" imgW="3274200" imgH="1043280" progId="Word.Document.8">
                    <p:embed/>
                  </p:oleObj>
                </mc:Choice>
                <mc:Fallback>
                  <p:oleObj name="Document" r:id="rId4" imgW="3274200" imgH="1043280" progId="Word.Document.8">
                    <p:embed/>
                    <p:pic>
                      <p:nvPicPr>
                        <p:cNvPr id="169" name="Object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784"/>
                          <a:ext cx="2055" cy="6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0" name="Line 154"/>
            <p:cNvSpPr>
              <a:spLocks noChangeShapeType="1"/>
            </p:cNvSpPr>
            <p:nvPr/>
          </p:nvSpPr>
          <p:spPr bwMode="auto">
            <a:xfrm>
              <a:off x="1152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155"/>
            <p:cNvSpPr>
              <a:spLocks noChangeShapeType="1"/>
            </p:cNvSpPr>
            <p:nvPr/>
          </p:nvSpPr>
          <p:spPr bwMode="auto">
            <a:xfrm rot="5400000">
              <a:off x="1608" y="30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" name="Group 156"/>
          <p:cNvGrpSpPr>
            <a:grpSpLocks/>
          </p:cNvGrpSpPr>
          <p:nvPr/>
        </p:nvGrpSpPr>
        <p:grpSpPr bwMode="auto">
          <a:xfrm>
            <a:off x="7239001" y="4419601"/>
            <a:ext cx="1787525" cy="1527175"/>
            <a:chOff x="3840" y="2496"/>
            <a:chExt cx="1126" cy="962"/>
          </a:xfrm>
        </p:grpSpPr>
        <p:graphicFrame>
          <p:nvGraphicFramePr>
            <p:cNvPr id="173" name="Object 157"/>
            <p:cNvGraphicFramePr>
              <a:graphicFrameLocks noChangeAspect="1"/>
            </p:cNvGraphicFramePr>
            <p:nvPr/>
          </p:nvGraphicFramePr>
          <p:xfrm>
            <a:off x="3840" y="2496"/>
            <a:ext cx="1126" cy="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" name="Document" r:id="rId6" imgW="1798920" imgH="1528560" progId="Word.Document.8">
                    <p:embed/>
                  </p:oleObj>
                </mc:Choice>
                <mc:Fallback>
                  <p:oleObj name="Document" r:id="rId6" imgW="1798920" imgH="1528560" progId="Word.Document.8">
                    <p:embed/>
                    <p:pic>
                      <p:nvPicPr>
                        <p:cNvPr id="173" name="Object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96"/>
                          <a:ext cx="1126" cy="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Line 158"/>
            <p:cNvSpPr>
              <a:spLocks noChangeShapeType="1"/>
            </p:cNvSpPr>
            <p:nvPr/>
          </p:nvSpPr>
          <p:spPr bwMode="auto">
            <a:xfrm>
              <a:off x="3888" y="26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159"/>
            <p:cNvSpPr>
              <a:spLocks noChangeShapeType="1"/>
            </p:cNvSpPr>
            <p:nvPr/>
          </p:nvSpPr>
          <p:spPr bwMode="auto">
            <a:xfrm rot="5400000">
              <a:off x="3936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0"/>
          <p:cNvSpPr txBox="1">
            <a:spLocks noChangeArrowheads="1"/>
          </p:cNvSpPr>
          <p:nvPr/>
        </p:nvSpPr>
        <p:spPr bwMode="auto">
          <a:xfrm>
            <a:off x="4648200" y="563880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CC"/>
                </a:solidFill>
              </a:rPr>
              <a:t>Q(t+1)</a:t>
            </a:r>
            <a:r>
              <a:rPr lang="en-US" b="1" dirty="0">
                <a:solidFill>
                  <a:srgbClr val="0000CC"/>
                </a:solidFill>
              </a:rPr>
              <a:t> = </a:t>
            </a:r>
            <a:r>
              <a:rPr lang="en-US" b="1" i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77" name="Text Box 161"/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78" name="Text Box 160"/>
          <p:cNvSpPr txBox="1">
            <a:spLocks noChangeArrowheads="1"/>
          </p:cNvSpPr>
          <p:nvPr/>
        </p:nvSpPr>
        <p:spPr bwMode="auto">
          <a:xfrm>
            <a:off x="5562600" y="5638801"/>
            <a:ext cx="1447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CC"/>
                </a:solidFill>
              </a:rPr>
              <a:t>T</a:t>
            </a:r>
            <a:r>
              <a:rPr lang="en-US" b="1" i="1" dirty="0">
                <a:solidFill>
                  <a:srgbClr val="0000CC"/>
                </a:solidFill>
                <a:sym typeface="Symbol" pitchFamily="18" charset="2"/>
              </a:rPr>
              <a:t>∙</a:t>
            </a:r>
            <a:r>
              <a:rPr lang="en-US" b="1" i="1" dirty="0">
                <a:solidFill>
                  <a:srgbClr val="0000CC"/>
                </a:solidFill>
              </a:rPr>
              <a:t>Q'</a:t>
            </a:r>
            <a:r>
              <a:rPr lang="en-US" b="1" dirty="0">
                <a:solidFill>
                  <a:srgbClr val="0000CC"/>
                </a:solidFill>
              </a:rPr>
              <a:t> + </a:t>
            </a:r>
            <a:r>
              <a:rPr lang="en-US" b="1" i="1" dirty="0">
                <a:solidFill>
                  <a:srgbClr val="0000CC"/>
                </a:solidFill>
              </a:rPr>
              <a:t>T'</a:t>
            </a:r>
            <a:r>
              <a:rPr lang="en-US" b="1" i="1" dirty="0">
                <a:solidFill>
                  <a:srgbClr val="0000CC"/>
                </a:solidFill>
                <a:sym typeface="Symbol" pitchFamily="18" charset="2"/>
              </a:rPr>
              <a:t>∙</a:t>
            </a:r>
            <a:r>
              <a:rPr lang="en-US" b="1" i="1" dirty="0">
                <a:solidFill>
                  <a:srgbClr val="0000CC"/>
                </a:solidFill>
              </a:rPr>
              <a:t>Q</a:t>
            </a:r>
          </a:p>
        </p:txBody>
      </p:sp>
      <p:sp>
        <p:nvSpPr>
          <p:cNvPr id="17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8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44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176" grpId="0"/>
      <p:bldP spid="1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Asynchronous Inputs (1/2)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i="1" dirty="0">
                <a:sym typeface="Symbol" pitchFamily="18" charset="2"/>
              </a:rPr>
              <a:t>S-R</a:t>
            </a:r>
            <a:r>
              <a:rPr lang="en-GB" dirty="0">
                <a:sym typeface="Symbol" pitchFamily="18" charset="2"/>
              </a:rPr>
              <a:t>, </a:t>
            </a:r>
            <a:r>
              <a:rPr lang="en-GB" i="1" dirty="0">
                <a:sym typeface="Symbol" pitchFamily="18" charset="2"/>
              </a:rPr>
              <a:t>D</a:t>
            </a:r>
            <a:r>
              <a:rPr lang="en-GB" dirty="0">
                <a:sym typeface="Symbol" pitchFamily="18" charset="2"/>
              </a:rPr>
              <a:t> and </a:t>
            </a:r>
            <a:r>
              <a:rPr lang="en-GB" i="1" dirty="0">
                <a:sym typeface="Symbol" pitchFamily="18" charset="2"/>
              </a:rPr>
              <a:t>J-K</a:t>
            </a:r>
            <a:r>
              <a:rPr lang="en-GB" dirty="0">
                <a:sym typeface="Symbol" pitchFamily="18" charset="2"/>
              </a:rPr>
              <a:t> inputs are </a:t>
            </a:r>
            <a:r>
              <a:rPr lang="en-GB" dirty="0">
                <a:solidFill>
                  <a:srgbClr val="0000CC"/>
                </a:solidFill>
                <a:sym typeface="Symbol" pitchFamily="18" charset="2"/>
              </a:rPr>
              <a:t>synchronous inputs</a:t>
            </a:r>
            <a:r>
              <a:rPr lang="en-GB" dirty="0">
                <a:sym typeface="Symbol" pitchFamily="18" charset="2"/>
              </a:rPr>
              <a:t>, as data on these inputs are transferred to the flip-flop’s output only on the triggered edge of the clock pulse.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CC"/>
                </a:solidFill>
                <a:sym typeface="Symbol" pitchFamily="18" charset="2"/>
              </a:rPr>
              <a:t>Asynchronous </a:t>
            </a:r>
            <a:r>
              <a:rPr lang="en-GB" dirty="0">
                <a:sym typeface="Symbol" pitchFamily="18" charset="2"/>
              </a:rPr>
              <a:t>inputs affect the state of the flip-flop independent of the clock; example: </a:t>
            </a:r>
            <a:r>
              <a:rPr lang="en-GB" i="1" dirty="0" err="1">
                <a:sym typeface="Symbol" pitchFamily="18" charset="2"/>
              </a:rPr>
              <a:t>preset</a:t>
            </a:r>
            <a:r>
              <a:rPr lang="en-GB" dirty="0">
                <a:sym typeface="Symbol" pitchFamily="18" charset="2"/>
              </a:rPr>
              <a:t> (</a:t>
            </a:r>
            <a:r>
              <a:rPr lang="en-GB" i="1" dirty="0">
                <a:sym typeface="Symbol" pitchFamily="18" charset="2"/>
              </a:rPr>
              <a:t>PRE</a:t>
            </a:r>
            <a:r>
              <a:rPr lang="en-GB" dirty="0">
                <a:sym typeface="Symbol" pitchFamily="18" charset="2"/>
              </a:rPr>
              <a:t>) and </a:t>
            </a:r>
            <a:r>
              <a:rPr lang="en-GB" i="1" dirty="0">
                <a:sym typeface="Symbol" pitchFamily="18" charset="2"/>
              </a:rPr>
              <a:t>clear</a:t>
            </a:r>
            <a:r>
              <a:rPr lang="en-GB" dirty="0">
                <a:sym typeface="Symbol" pitchFamily="18" charset="2"/>
              </a:rPr>
              <a:t> (</a:t>
            </a:r>
            <a:r>
              <a:rPr lang="en-GB" i="1" dirty="0">
                <a:sym typeface="Symbol" pitchFamily="18" charset="2"/>
              </a:rPr>
              <a:t>CLR</a:t>
            </a:r>
            <a:r>
              <a:rPr lang="en-GB" dirty="0">
                <a:sym typeface="Symbol" pitchFamily="18" charset="2"/>
              </a:rPr>
              <a:t>) [or </a:t>
            </a:r>
            <a:r>
              <a:rPr lang="en-GB" i="1" dirty="0">
                <a:sym typeface="Symbol" pitchFamily="18" charset="2"/>
              </a:rPr>
              <a:t>direct set</a:t>
            </a:r>
            <a:r>
              <a:rPr lang="en-GB" dirty="0">
                <a:sym typeface="Symbol" pitchFamily="18" charset="2"/>
              </a:rPr>
              <a:t> (</a:t>
            </a:r>
            <a:r>
              <a:rPr lang="en-GB" i="1" dirty="0">
                <a:sym typeface="Symbol" pitchFamily="18" charset="2"/>
              </a:rPr>
              <a:t>SD</a:t>
            </a:r>
            <a:r>
              <a:rPr lang="en-GB" dirty="0">
                <a:sym typeface="Symbol" pitchFamily="18" charset="2"/>
              </a:rPr>
              <a:t>) and </a:t>
            </a:r>
            <a:r>
              <a:rPr lang="en-GB" i="1" dirty="0">
                <a:sym typeface="Symbol" pitchFamily="18" charset="2"/>
              </a:rPr>
              <a:t>direct reset</a:t>
            </a:r>
            <a:r>
              <a:rPr lang="en-GB" dirty="0">
                <a:sym typeface="Symbol" pitchFamily="18" charset="2"/>
              </a:rPr>
              <a:t> (</a:t>
            </a:r>
            <a:r>
              <a:rPr lang="en-GB" i="1" dirty="0">
                <a:sym typeface="Symbol" pitchFamily="18" charset="2"/>
              </a:rPr>
              <a:t>RD</a:t>
            </a:r>
            <a:r>
              <a:rPr lang="en-GB" dirty="0">
                <a:sym typeface="Symbol" pitchFamily="18" charset="2"/>
              </a:rPr>
              <a:t>)].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ym typeface="Symbol" pitchFamily="18" charset="2"/>
              </a:rPr>
              <a:t>When </a:t>
            </a:r>
            <a:r>
              <a:rPr lang="en-GB" i="1" dirty="0">
                <a:sym typeface="Symbol" pitchFamily="18" charset="2"/>
              </a:rPr>
              <a:t>PRE</a:t>
            </a:r>
            <a:r>
              <a:rPr lang="en-GB" dirty="0">
                <a:sym typeface="Symbol" pitchFamily="18" charset="2"/>
              </a:rPr>
              <a:t>=HIGH, </a:t>
            </a:r>
            <a:r>
              <a:rPr lang="en-GB" i="1" dirty="0">
                <a:sym typeface="Symbol" pitchFamily="18" charset="2"/>
              </a:rPr>
              <a:t>Q</a:t>
            </a:r>
            <a:r>
              <a:rPr lang="en-GB" dirty="0">
                <a:sym typeface="Symbol" pitchFamily="18" charset="2"/>
              </a:rPr>
              <a:t> is </a:t>
            </a:r>
            <a:r>
              <a:rPr lang="en-GB" u="sng" dirty="0">
                <a:sym typeface="Symbol" pitchFamily="18" charset="2"/>
              </a:rPr>
              <a:t>immediately</a:t>
            </a:r>
            <a:r>
              <a:rPr lang="en-GB" dirty="0">
                <a:sym typeface="Symbol" pitchFamily="18" charset="2"/>
              </a:rPr>
              <a:t> set to HIGH.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ym typeface="Symbol" pitchFamily="18" charset="2"/>
              </a:rPr>
              <a:t>When </a:t>
            </a:r>
            <a:r>
              <a:rPr lang="en-GB" i="1" dirty="0">
                <a:sym typeface="Symbol" pitchFamily="18" charset="2"/>
              </a:rPr>
              <a:t>CLR</a:t>
            </a:r>
            <a:r>
              <a:rPr lang="en-GB" dirty="0">
                <a:sym typeface="Symbol" pitchFamily="18" charset="2"/>
              </a:rPr>
              <a:t>=HIGH, </a:t>
            </a:r>
            <a:r>
              <a:rPr lang="en-GB" i="1" dirty="0">
                <a:sym typeface="Symbol" pitchFamily="18" charset="2"/>
              </a:rPr>
              <a:t>Q</a:t>
            </a:r>
            <a:r>
              <a:rPr lang="en-GB" dirty="0">
                <a:sym typeface="Symbol" pitchFamily="18" charset="2"/>
              </a:rPr>
              <a:t> is </a:t>
            </a:r>
            <a:r>
              <a:rPr lang="en-GB" u="sng" dirty="0">
                <a:sym typeface="Symbol" pitchFamily="18" charset="2"/>
              </a:rPr>
              <a:t>immediately</a:t>
            </a:r>
            <a:r>
              <a:rPr lang="en-GB" dirty="0">
                <a:sym typeface="Symbol" pitchFamily="18" charset="2"/>
              </a:rPr>
              <a:t> cleared to LOW.</a:t>
            </a:r>
          </a:p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ym typeface="Symbol" pitchFamily="18" charset="2"/>
              </a:rPr>
              <a:t>Flip-flop in normal operation mode when both </a:t>
            </a:r>
            <a:r>
              <a:rPr lang="en-GB" i="1" dirty="0">
                <a:sym typeface="Symbol" pitchFamily="18" charset="2"/>
              </a:rPr>
              <a:t>PRE </a:t>
            </a:r>
            <a:r>
              <a:rPr lang="en-GB" dirty="0">
                <a:sym typeface="Symbol" pitchFamily="18" charset="2"/>
              </a:rPr>
              <a:t>and </a:t>
            </a:r>
            <a:r>
              <a:rPr lang="en-GB" i="1" dirty="0">
                <a:sym typeface="Symbol" pitchFamily="18" charset="2"/>
              </a:rPr>
              <a:t>CLR</a:t>
            </a:r>
            <a:r>
              <a:rPr lang="en-GB" dirty="0">
                <a:sym typeface="Symbol" pitchFamily="18" charset="2"/>
              </a:rPr>
              <a:t> are LOW.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Asynchronous Inputs (2/2)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ym typeface="Symbol" pitchFamily="18" charset="2"/>
              </a:rPr>
              <a:t>A </a:t>
            </a:r>
            <a:r>
              <a:rPr lang="en-GB" i="1" dirty="0">
                <a:sym typeface="Symbol" pitchFamily="18" charset="2"/>
              </a:rPr>
              <a:t>J-K</a:t>
            </a:r>
            <a:r>
              <a:rPr lang="en-GB" dirty="0">
                <a:sym typeface="Symbol" pitchFamily="18" charset="2"/>
              </a:rPr>
              <a:t> flip-flop with active-low PRESET and CLEAR asynchronous inputs.</a:t>
            </a:r>
          </a:p>
        </p:txBody>
      </p:sp>
      <p:grpSp>
        <p:nvGrpSpPr>
          <p:cNvPr id="9" name="Group 200"/>
          <p:cNvGrpSpPr>
            <a:grpSpLocks/>
          </p:cNvGrpSpPr>
          <p:nvPr/>
        </p:nvGrpSpPr>
        <p:grpSpPr bwMode="auto">
          <a:xfrm>
            <a:off x="2514600" y="2057400"/>
            <a:ext cx="7620000" cy="4038600"/>
            <a:chOff x="624" y="1248"/>
            <a:chExt cx="4800" cy="2544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400" y="1248"/>
              <a:ext cx="2859" cy="1536"/>
              <a:chOff x="2592" y="1392"/>
              <a:chExt cx="2859" cy="1536"/>
            </a:xfrm>
          </p:grpSpPr>
          <p:sp>
            <p:nvSpPr>
              <p:cNvPr id="126" name="Text Box 5"/>
              <p:cNvSpPr txBox="1">
                <a:spLocks noChangeArrowheads="1"/>
              </p:cNvSpPr>
              <p:nvPr/>
            </p:nvSpPr>
            <p:spPr bwMode="auto">
              <a:xfrm>
                <a:off x="2736" y="17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i="1"/>
                  <a:t>J</a:t>
                </a:r>
                <a:endParaRPr lang="en-GB" sz="1400" b="1"/>
              </a:p>
            </p:txBody>
          </p:sp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5184" y="1776"/>
                <a:ext cx="26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i="1"/>
                  <a:t>Q</a:t>
                </a:r>
                <a:endParaRPr lang="en-GB" sz="1400" b="1"/>
              </a:p>
            </p:txBody>
          </p: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5184" y="2304"/>
                <a:ext cx="26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i="1"/>
                  <a:t>Q'</a:t>
                </a:r>
                <a:endParaRPr lang="en-GB" sz="1400" b="1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4436" y="1868"/>
                <a:ext cx="208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4432" y="2400"/>
                <a:ext cx="217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4517" y="1931"/>
                <a:ext cx="97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512" y="2322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 rot="5400000">
                <a:off x="4446" y="20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 rot="5400000">
                <a:off x="4447" y="2255"/>
                <a:ext cx="1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902" y="1872"/>
                <a:ext cx="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4902" y="2400"/>
                <a:ext cx="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 rot="5400000">
                <a:off x="4974" y="232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17"/>
              <p:cNvSpPr>
                <a:spLocks noChangeShapeType="1"/>
              </p:cNvSpPr>
              <p:nvPr/>
            </p:nvSpPr>
            <p:spPr bwMode="auto">
              <a:xfrm rot="5400000">
                <a:off x="4974" y="19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8"/>
              <p:cNvSpPr>
                <a:spLocks noChangeShapeType="1"/>
              </p:cNvSpPr>
              <p:nvPr/>
            </p:nvSpPr>
            <p:spPr bwMode="auto">
              <a:xfrm>
                <a:off x="4524" y="2070"/>
                <a:ext cx="528" cy="1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19"/>
              <p:cNvSpPr>
                <a:spLocks noChangeShapeType="1"/>
              </p:cNvSpPr>
              <p:nvPr/>
            </p:nvSpPr>
            <p:spPr bwMode="auto">
              <a:xfrm flipH="1">
                <a:off x="4513" y="2011"/>
                <a:ext cx="539" cy="1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20"/>
              <p:cNvSpPr>
                <a:spLocks noChangeArrowheads="1"/>
              </p:cNvSpPr>
              <p:nvPr/>
            </p:nvSpPr>
            <p:spPr bwMode="auto">
              <a:xfrm>
                <a:off x="5019" y="2373"/>
                <a:ext cx="48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21"/>
              <p:cNvSpPr>
                <a:spLocks noChangeArrowheads="1"/>
              </p:cNvSpPr>
              <p:nvPr/>
            </p:nvSpPr>
            <p:spPr bwMode="auto">
              <a:xfrm>
                <a:off x="5022" y="1852"/>
                <a:ext cx="48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" name="Group 22"/>
              <p:cNvGrpSpPr>
                <a:grpSpLocks/>
              </p:cNvGrpSpPr>
              <p:nvPr/>
            </p:nvGrpSpPr>
            <p:grpSpPr bwMode="auto">
              <a:xfrm>
                <a:off x="4091" y="1776"/>
                <a:ext cx="338" cy="193"/>
                <a:chOff x="1648" y="1680"/>
                <a:chExt cx="406" cy="228"/>
              </a:xfrm>
            </p:grpSpPr>
            <p:sp>
              <p:nvSpPr>
                <p:cNvPr id="207" name="Oval 23"/>
                <p:cNvSpPr>
                  <a:spLocks noChangeArrowheads="1"/>
                </p:cNvSpPr>
                <p:nvPr/>
              </p:nvSpPr>
              <p:spPr bwMode="auto">
                <a:xfrm>
                  <a:off x="1976" y="1750"/>
                  <a:ext cx="78" cy="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AutoShape 24"/>
                <p:cNvSpPr>
                  <a:spLocks noChangeArrowheads="1"/>
                </p:cNvSpPr>
                <p:nvPr/>
              </p:nvSpPr>
              <p:spPr bwMode="auto">
                <a:xfrm>
                  <a:off x="1648" y="1680"/>
                  <a:ext cx="313" cy="228"/>
                </a:xfrm>
                <a:prstGeom prst="flowChartDelay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25"/>
              <p:cNvGrpSpPr>
                <a:grpSpLocks/>
              </p:cNvGrpSpPr>
              <p:nvPr/>
            </p:nvGrpSpPr>
            <p:grpSpPr bwMode="auto">
              <a:xfrm>
                <a:off x="4091" y="2303"/>
                <a:ext cx="338" cy="193"/>
                <a:chOff x="1648" y="2304"/>
                <a:chExt cx="406" cy="228"/>
              </a:xfrm>
            </p:grpSpPr>
            <p:sp>
              <p:nvSpPr>
                <p:cNvPr id="205" name="Oval 26"/>
                <p:cNvSpPr>
                  <a:spLocks noChangeArrowheads="1"/>
                </p:cNvSpPr>
                <p:nvPr/>
              </p:nvSpPr>
              <p:spPr bwMode="auto">
                <a:xfrm>
                  <a:off x="1976" y="2374"/>
                  <a:ext cx="78" cy="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AutoShape 27"/>
                <p:cNvSpPr>
                  <a:spLocks noChangeArrowheads="1"/>
                </p:cNvSpPr>
                <p:nvPr/>
              </p:nvSpPr>
              <p:spPr bwMode="auto">
                <a:xfrm>
                  <a:off x="1648" y="2304"/>
                  <a:ext cx="313" cy="228"/>
                </a:xfrm>
                <a:prstGeom prst="flowChartDelay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7" name="Line 28"/>
              <p:cNvSpPr>
                <a:spLocks noChangeShapeType="1"/>
              </p:cNvSpPr>
              <p:nvPr/>
            </p:nvSpPr>
            <p:spPr bwMode="auto">
              <a:xfrm flipV="1">
                <a:off x="2930" y="1807"/>
                <a:ext cx="116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29"/>
              <p:cNvSpPr>
                <a:spLocks noChangeShapeType="1"/>
              </p:cNvSpPr>
              <p:nvPr/>
            </p:nvSpPr>
            <p:spPr bwMode="auto">
              <a:xfrm flipV="1">
                <a:off x="2914" y="2466"/>
                <a:ext cx="1175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30"/>
              <p:cNvSpPr>
                <a:spLocks noChangeShapeType="1"/>
              </p:cNvSpPr>
              <p:nvPr/>
            </p:nvSpPr>
            <p:spPr bwMode="auto">
              <a:xfrm>
                <a:off x="4011" y="1938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31"/>
              <p:cNvSpPr>
                <a:spLocks noChangeShapeType="1"/>
              </p:cNvSpPr>
              <p:nvPr/>
            </p:nvSpPr>
            <p:spPr bwMode="auto">
              <a:xfrm>
                <a:off x="4011" y="2344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32"/>
              <p:cNvSpPr>
                <a:spLocks noChangeShapeType="1"/>
              </p:cNvSpPr>
              <p:nvPr/>
            </p:nvSpPr>
            <p:spPr bwMode="auto">
              <a:xfrm rot="5400000">
                <a:off x="3706" y="2132"/>
                <a:ext cx="4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33"/>
              <p:cNvSpPr>
                <a:spLocks noChangeShapeType="1"/>
              </p:cNvSpPr>
              <p:nvPr/>
            </p:nvSpPr>
            <p:spPr bwMode="auto">
              <a:xfrm>
                <a:off x="3711" y="2137"/>
                <a:ext cx="25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34"/>
              <p:cNvSpPr>
                <a:spLocks noChangeArrowheads="1"/>
              </p:cNvSpPr>
              <p:nvPr/>
            </p:nvSpPr>
            <p:spPr bwMode="auto">
              <a:xfrm>
                <a:off x="3924" y="2124"/>
                <a:ext cx="48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Text Box 35"/>
              <p:cNvSpPr txBox="1">
                <a:spLocks noChangeArrowheads="1"/>
              </p:cNvSpPr>
              <p:nvPr/>
            </p:nvSpPr>
            <p:spPr bwMode="auto">
              <a:xfrm>
                <a:off x="2592" y="2088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i="1"/>
                  <a:t>CLK</a:t>
                </a:r>
                <a:endParaRPr lang="en-GB" sz="1400" b="1"/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3078" y="1920"/>
                <a:ext cx="624" cy="4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Text Box 37"/>
              <p:cNvSpPr txBox="1">
                <a:spLocks noChangeArrowheads="1"/>
              </p:cNvSpPr>
              <p:nvPr/>
            </p:nvSpPr>
            <p:spPr bwMode="auto">
              <a:xfrm>
                <a:off x="3030" y="1920"/>
                <a:ext cx="672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400" b="1"/>
                  <a:t>Pulse transition detector</a:t>
                </a:r>
              </a:p>
            </p:txBody>
          </p:sp>
          <p:sp>
            <p:nvSpPr>
              <p:cNvPr id="157" name="Text Box 38"/>
              <p:cNvSpPr txBox="1">
                <a:spLocks noChangeArrowheads="1"/>
              </p:cNvSpPr>
              <p:nvPr/>
            </p:nvSpPr>
            <p:spPr bwMode="auto">
              <a:xfrm>
                <a:off x="2736" y="237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i="1"/>
                  <a:t>K</a:t>
                </a:r>
                <a:endParaRPr lang="en-GB" sz="1400" b="1"/>
              </a:p>
            </p:txBody>
          </p:sp>
          <p:sp>
            <p:nvSpPr>
              <p:cNvPr id="158" name="Line 39"/>
              <p:cNvSpPr>
                <a:spLocks noChangeShapeType="1"/>
              </p:cNvSpPr>
              <p:nvPr/>
            </p:nvSpPr>
            <p:spPr bwMode="auto">
              <a:xfrm flipV="1">
                <a:off x="2928" y="2160"/>
                <a:ext cx="1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40"/>
              <p:cNvSpPr>
                <a:spLocks noChangeShapeType="1"/>
              </p:cNvSpPr>
              <p:nvPr/>
            </p:nvSpPr>
            <p:spPr bwMode="auto">
              <a:xfrm flipV="1">
                <a:off x="3894" y="1680"/>
                <a:ext cx="618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41"/>
              <p:cNvSpPr>
                <a:spLocks noChangeShapeType="1"/>
              </p:cNvSpPr>
              <p:nvPr/>
            </p:nvSpPr>
            <p:spPr bwMode="auto">
              <a:xfrm flipV="1">
                <a:off x="3810" y="2615"/>
                <a:ext cx="74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42"/>
              <p:cNvSpPr>
                <a:spLocks noChangeShapeType="1"/>
              </p:cNvSpPr>
              <p:nvPr/>
            </p:nvSpPr>
            <p:spPr bwMode="auto">
              <a:xfrm rot="5400000">
                <a:off x="3429" y="2235"/>
                <a:ext cx="7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43"/>
              <p:cNvSpPr>
                <a:spLocks noChangeShapeType="1"/>
              </p:cNvSpPr>
              <p:nvPr/>
            </p:nvSpPr>
            <p:spPr bwMode="auto">
              <a:xfrm flipV="1">
                <a:off x="3810" y="1848"/>
                <a:ext cx="29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>
                <a:off x="3942" y="238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" name="Group 45"/>
              <p:cNvGrpSpPr>
                <a:grpSpLocks/>
              </p:cNvGrpSpPr>
              <p:nvPr/>
            </p:nvGrpSpPr>
            <p:grpSpPr bwMode="auto">
              <a:xfrm>
                <a:off x="4614" y="1763"/>
                <a:ext cx="301" cy="203"/>
                <a:chOff x="4775" y="1955"/>
                <a:chExt cx="301" cy="203"/>
              </a:xfrm>
            </p:grpSpPr>
            <p:grpSp>
              <p:nvGrpSpPr>
                <p:cNvPr id="196" name="Group 46"/>
                <p:cNvGrpSpPr>
                  <a:grpSpLocks/>
                </p:cNvGrpSpPr>
                <p:nvPr/>
              </p:nvGrpSpPr>
              <p:grpSpPr bwMode="auto">
                <a:xfrm>
                  <a:off x="4821" y="1955"/>
                  <a:ext cx="255" cy="203"/>
                  <a:chOff x="4821" y="1955"/>
                  <a:chExt cx="255" cy="203"/>
                </a:xfrm>
              </p:grpSpPr>
              <p:sp>
                <p:nvSpPr>
                  <p:cNvPr id="200" name="Freeform 47"/>
                  <p:cNvSpPr>
                    <a:spLocks/>
                  </p:cNvSpPr>
                  <p:nvPr/>
                </p:nvSpPr>
                <p:spPr bwMode="auto">
                  <a:xfrm>
                    <a:off x="4821" y="1955"/>
                    <a:ext cx="37" cy="203"/>
                  </a:xfrm>
                  <a:custGeom>
                    <a:avLst/>
                    <a:gdLst>
                      <a:gd name="T0" fmla="*/ 0 w 288"/>
                      <a:gd name="T1" fmla="*/ 0 h 864"/>
                      <a:gd name="T2" fmla="*/ 0 w 288"/>
                      <a:gd name="T3" fmla="*/ 0 h 864"/>
                      <a:gd name="T4" fmla="*/ 0 w 288"/>
                      <a:gd name="T5" fmla="*/ 0 h 864"/>
                      <a:gd name="T6" fmla="*/ 0 60000 65536"/>
                      <a:gd name="T7" fmla="*/ 0 60000 65536"/>
                      <a:gd name="T8" fmla="*/ 0 60000 65536"/>
                      <a:gd name="T9" fmla="*/ 0 w 288"/>
                      <a:gd name="T10" fmla="*/ 0 h 864"/>
                      <a:gd name="T11" fmla="*/ 288 w 288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8" h="864">
                        <a:moveTo>
                          <a:pt x="0" y="0"/>
                        </a:moveTo>
                        <a:cubicBezTo>
                          <a:pt x="144" y="144"/>
                          <a:pt x="288" y="288"/>
                          <a:pt x="288" y="432"/>
                        </a:cubicBezTo>
                        <a:cubicBezTo>
                          <a:pt x="288" y="576"/>
                          <a:pt x="48" y="792"/>
                          <a:pt x="0" y="864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821" y="1955"/>
                    <a:ext cx="91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821" y="2158"/>
                    <a:ext cx="91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50"/>
                  <p:cNvSpPr>
                    <a:spLocks/>
                  </p:cNvSpPr>
                  <p:nvPr/>
                </p:nvSpPr>
                <p:spPr bwMode="auto">
                  <a:xfrm>
                    <a:off x="4912" y="1955"/>
                    <a:ext cx="164" cy="111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0 w 576"/>
                      <a:gd name="T3" fmla="*/ 0 h 432"/>
                      <a:gd name="T4" fmla="*/ 0 w 576"/>
                      <a:gd name="T5" fmla="*/ 0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51"/>
                  <p:cNvSpPr>
                    <a:spLocks/>
                  </p:cNvSpPr>
                  <p:nvPr/>
                </p:nvSpPr>
                <p:spPr bwMode="auto">
                  <a:xfrm flipV="1">
                    <a:off x="4912" y="2047"/>
                    <a:ext cx="164" cy="111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0 w 576"/>
                      <a:gd name="T3" fmla="*/ 0 h 432"/>
                      <a:gd name="T4" fmla="*/ 0 w 576"/>
                      <a:gd name="T5" fmla="*/ 0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" name="Oval 52"/>
                <p:cNvSpPr>
                  <a:spLocks noChangeArrowheads="1"/>
                </p:cNvSpPr>
                <p:nvPr/>
              </p:nvSpPr>
              <p:spPr bwMode="auto">
                <a:xfrm>
                  <a:off x="4775" y="1955"/>
                  <a:ext cx="47" cy="5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53"/>
                <p:cNvSpPr>
                  <a:spLocks noChangeArrowheads="1"/>
                </p:cNvSpPr>
                <p:nvPr/>
              </p:nvSpPr>
              <p:spPr bwMode="auto">
                <a:xfrm>
                  <a:off x="4775" y="2099"/>
                  <a:ext cx="47" cy="5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54"/>
                <p:cNvSpPr>
                  <a:spLocks noChangeArrowheads="1"/>
                </p:cNvSpPr>
                <p:nvPr/>
              </p:nvSpPr>
              <p:spPr bwMode="auto">
                <a:xfrm>
                  <a:off x="4801" y="2024"/>
                  <a:ext cx="47" cy="5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55"/>
              <p:cNvGrpSpPr>
                <a:grpSpLocks/>
              </p:cNvGrpSpPr>
              <p:nvPr/>
            </p:nvGrpSpPr>
            <p:grpSpPr bwMode="auto">
              <a:xfrm>
                <a:off x="4614" y="2304"/>
                <a:ext cx="301" cy="203"/>
                <a:chOff x="4775" y="1955"/>
                <a:chExt cx="301" cy="203"/>
              </a:xfrm>
            </p:grpSpPr>
            <p:grpSp>
              <p:nvGrpSpPr>
                <p:cNvPr id="187" name="Group 56"/>
                <p:cNvGrpSpPr>
                  <a:grpSpLocks/>
                </p:cNvGrpSpPr>
                <p:nvPr/>
              </p:nvGrpSpPr>
              <p:grpSpPr bwMode="auto">
                <a:xfrm>
                  <a:off x="4821" y="1955"/>
                  <a:ext cx="255" cy="203"/>
                  <a:chOff x="4821" y="1955"/>
                  <a:chExt cx="255" cy="203"/>
                </a:xfrm>
              </p:grpSpPr>
              <p:sp>
                <p:nvSpPr>
                  <p:cNvPr id="191" name="Freeform 57"/>
                  <p:cNvSpPr>
                    <a:spLocks/>
                  </p:cNvSpPr>
                  <p:nvPr/>
                </p:nvSpPr>
                <p:spPr bwMode="auto">
                  <a:xfrm>
                    <a:off x="4821" y="1955"/>
                    <a:ext cx="37" cy="203"/>
                  </a:xfrm>
                  <a:custGeom>
                    <a:avLst/>
                    <a:gdLst>
                      <a:gd name="T0" fmla="*/ 0 w 288"/>
                      <a:gd name="T1" fmla="*/ 0 h 864"/>
                      <a:gd name="T2" fmla="*/ 0 w 288"/>
                      <a:gd name="T3" fmla="*/ 0 h 864"/>
                      <a:gd name="T4" fmla="*/ 0 w 288"/>
                      <a:gd name="T5" fmla="*/ 0 h 864"/>
                      <a:gd name="T6" fmla="*/ 0 60000 65536"/>
                      <a:gd name="T7" fmla="*/ 0 60000 65536"/>
                      <a:gd name="T8" fmla="*/ 0 60000 65536"/>
                      <a:gd name="T9" fmla="*/ 0 w 288"/>
                      <a:gd name="T10" fmla="*/ 0 h 864"/>
                      <a:gd name="T11" fmla="*/ 288 w 288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8" h="864">
                        <a:moveTo>
                          <a:pt x="0" y="0"/>
                        </a:moveTo>
                        <a:cubicBezTo>
                          <a:pt x="144" y="144"/>
                          <a:pt x="288" y="288"/>
                          <a:pt x="288" y="432"/>
                        </a:cubicBezTo>
                        <a:cubicBezTo>
                          <a:pt x="288" y="576"/>
                          <a:pt x="48" y="792"/>
                          <a:pt x="0" y="864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821" y="1955"/>
                    <a:ext cx="91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821" y="2158"/>
                    <a:ext cx="91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60"/>
                  <p:cNvSpPr>
                    <a:spLocks/>
                  </p:cNvSpPr>
                  <p:nvPr/>
                </p:nvSpPr>
                <p:spPr bwMode="auto">
                  <a:xfrm>
                    <a:off x="4912" y="1955"/>
                    <a:ext cx="164" cy="111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0 w 576"/>
                      <a:gd name="T3" fmla="*/ 0 h 432"/>
                      <a:gd name="T4" fmla="*/ 0 w 576"/>
                      <a:gd name="T5" fmla="*/ 0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61"/>
                  <p:cNvSpPr>
                    <a:spLocks/>
                  </p:cNvSpPr>
                  <p:nvPr/>
                </p:nvSpPr>
                <p:spPr bwMode="auto">
                  <a:xfrm flipV="1">
                    <a:off x="4912" y="2047"/>
                    <a:ext cx="164" cy="111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0 w 576"/>
                      <a:gd name="T3" fmla="*/ 0 h 432"/>
                      <a:gd name="T4" fmla="*/ 0 w 576"/>
                      <a:gd name="T5" fmla="*/ 0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" name="Oval 62"/>
                <p:cNvSpPr>
                  <a:spLocks noChangeArrowheads="1"/>
                </p:cNvSpPr>
                <p:nvPr/>
              </p:nvSpPr>
              <p:spPr bwMode="auto">
                <a:xfrm>
                  <a:off x="4775" y="1955"/>
                  <a:ext cx="47" cy="5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63"/>
                <p:cNvSpPr>
                  <a:spLocks noChangeArrowheads="1"/>
                </p:cNvSpPr>
                <p:nvPr/>
              </p:nvSpPr>
              <p:spPr bwMode="auto">
                <a:xfrm>
                  <a:off x="4775" y="2099"/>
                  <a:ext cx="47" cy="5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64"/>
                <p:cNvSpPr>
                  <a:spLocks noChangeArrowheads="1"/>
                </p:cNvSpPr>
                <p:nvPr/>
              </p:nvSpPr>
              <p:spPr bwMode="auto">
                <a:xfrm>
                  <a:off x="4801" y="2024"/>
                  <a:ext cx="47" cy="5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6" name="Oval 65"/>
              <p:cNvSpPr>
                <a:spLocks noChangeArrowheads="1"/>
              </p:cNvSpPr>
              <p:nvPr/>
            </p:nvSpPr>
            <p:spPr bwMode="auto">
              <a:xfrm>
                <a:off x="4488" y="2046"/>
                <a:ext cx="48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66"/>
              <p:cNvSpPr>
                <a:spLocks noChangeArrowheads="1"/>
              </p:cNvSpPr>
              <p:nvPr/>
            </p:nvSpPr>
            <p:spPr bwMode="auto">
              <a:xfrm>
                <a:off x="4488" y="2190"/>
                <a:ext cx="48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67"/>
              <p:cNvSpPr>
                <a:spLocks noChangeShapeType="1"/>
              </p:cNvSpPr>
              <p:nvPr/>
            </p:nvSpPr>
            <p:spPr bwMode="auto">
              <a:xfrm flipV="1">
                <a:off x="3942" y="189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68"/>
              <p:cNvSpPr>
                <a:spLocks noChangeShapeType="1"/>
              </p:cNvSpPr>
              <p:nvPr/>
            </p:nvSpPr>
            <p:spPr bwMode="auto">
              <a:xfrm rot="5400000">
                <a:off x="3951" y="2007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69"/>
              <p:cNvSpPr>
                <a:spLocks noChangeShapeType="1"/>
              </p:cNvSpPr>
              <p:nvPr/>
            </p:nvSpPr>
            <p:spPr bwMode="auto">
              <a:xfrm>
                <a:off x="4014" y="2064"/>
                <a:ext cx="4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70"/>
              <p:cNvSpPr>
                <a:spLocks noChangeShapeType="1"/>
              </p:cNvSpPr>
              <p:nvPr/>
            </p:nvSpPr>
            <p:spPr bwMode="auto">
              <a:xfrm rot="5400000">
                <a:off x="3951" y="2283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71"/>
              <p:cNvSpPr>
                <a:spLocks noChangeShapeType="1"/>
              </p:cNvSpPr>
              <p:nvPr/>
            </p:nvSpPr>
            <p:spPr bwMode="auto">
              <a:xfrm>
                <a:off x="4014" y="2220"/>
                <a:ext cx="4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72"/>
              <p:cNvSpPr>
                <a:spLocks noChangeShapeType="1"/>
              </p:cNvSpPr>
              <p:nvPr/>
            </p:nvSpPr>
            <p:spPr bwMode="auto">
              <a:xfrm>
                <a:off x="3882" y="2418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73"/>
              <p:cNvSpPr>
                <a:spLocks noChangeShapeType="1"/>
              </p:cNvSpPr>
              <p:nvPr/>
            </p:nvSpPr>
            <p:spPr bwMode="auto">
              <a:xfrm rot="5400000">
                <a:off x="3520" y="2042"/>
                <a:ext cx="7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74"/>
              <p:cNvSpPr>
                <a:spLocks noChangeShapeType="1"/>
              </p:cNvSpPr>
              <p:nvPr/>
            </p:nvSpPr>
            <p:spPr bwMode="auto">
              <a:xfrm rot="5400000">
                <a:off x="4395" y="1671"/>
                <a:ext cx="2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75"/>
              <p:cNvSpPr>
                <a:spLocks noChangeShapeType="1"/>
              </p:cNvSpPr>
              <p:nvPr/>
            </p:nvSpPr>
            <p:spPr bwMode="auto">
              <a:xfrm>
                <a:off x="4511" y="1787"/>
                <a:ext cx="97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76"/>
              <p:cNvSpPr>
                <a:spLocks noChangeArrowheads="1"/>
              </p:cNvSpPr>
              <p:nvPr/>
            </p:nvSpPr>
            <p:spPr bwMode="auto">
              <a:xfrm>
                <a:off x="4494" y="1650"/>
                <a:ext cx="48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77"/>
              <p:cNvSpPr>
                <a:spLocks noChangeShapeType="1"/>
              </p:cNvSpPr>
              <p:nvPr/>
            </p:nvSpPr>
            <p:spPr bwMode="auto">
              <a:xfrm rot="5400000">
                <a:off x="4413" y="2607"/>
                <a:ext cx="2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78"/>
              <p:cNvSpPr>
                <a:spLocks noChangeShapeType="1"/>
              </p:cNvSpPr>
              <p:nvPr/>
            </p:nvSpPr>
            <p:spPr bwMode="auto">
              <a:xfrm>
                <a:off x="4529" y="2471"/>
                <a:ext cx="97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Oval 79"/>
              <p:cNvSpPr>
                <a:spLocks noChangeArrowheads="1"/>
              </p:cNvSpPr>
              <p:nvPr/>
            </p:nvSpPr>
            <p:spPr bwMode="auto">
              <a:xfrm>
                <a:off x="4512" y="2586"/>
                <a:ext cx="48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" name="Group 80"/>
              <p:cNvGrpSpPr>
                <a:grpSpLocks/>
              </p:cNvGrpSpPr>
              <p:nvPr/>
            </p:nvGrpSpPr>
            <p:grpSpPr bwMode="auto">
              <a:xfrm>
                <a:off x="4326" y="1392"/>
                <a:ext cx="384" cy="192"/>
                <a:chOff x="2784" y="2976"/>
                <a:chExt cx="384" cy="192"/>
              </a:xfrm>
            </p:grpSpPr>
            <p:sp>
              <p:nvSpPr>
                <p:cNvPr id="18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784" y="2976"/>
                  <a:ext cx="3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i="1"/>
                    <a:t>PRE</a:t>
                  </a:r>
                  <a:endParaRPr lang="en-GB" sz="1400" b="1"/>
                </a:p>
              </p:txBody>
            </p:sp>
            <p:sp>
              <p:nvSpPr>
                <p:cNvPr id="186" name="Line 82"/>
                <p:cNvSpPr>
                  <a:spLocks noChangeShapeType="1"/>
                </p:cNvSpPr>
                <p:nvPr/>
              </p:nvSpPr>
              <p:spPr bwMode="auto">
                <a:xfrm>
                  <a:off x="2865" y="3001"/>
                  <a:ext cx="210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2" name="Group 83"/>
              <p:cNvGrpSpPr>
                <a:grpSpLocks/>
              </p:cNvGrpSpPr>
              <p:nvPr/>
            </p:nvGrpSpPr>
            <p:grpSpPr bwMode="auto">
              <a:xfrm>
                <a:off x="4326" y="2736"/>
                <a:ext cx="384" cy="192"/>
                <a:chOff x="2784" y="3312"/>
                <a:chExt cx="384" cy="192"/>
              </a:xfrm>
            </p:grpSpPr>
            <p:sp>
              <p:nvSpPr>
                <p:cNvPr id="18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784" y="3312"/>
                  <a:ext cx="3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i="1"/>
                    <a:t>CLR</a:t>
                  </a:r>
                  <a:endParaRPr lang="en-GB" sz="1400" b="1"/>
                </a:p>
              </p:txBody>
            </p:sp>
            <p:sp>
              <p:nvSpPr>
                <p:cNvPr id="18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71" y="3333"/>
                  <a:ext cx="195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1104" y="1296"/>
              <a:ext cx="1200" cy="1488"/>
              <a:chOff x="1296" y="1200"/>
              <a:chExt cx="1200" cy="1488"/>
            </a:xfrm>
          </p:grpSpPr>
          <p:sp>
            <p:nvSpPr>
              <p:cNvPr id="106" name="Rectangle 87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0" cy="76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88"/>
              <p:cNvSpPr>
                <a:spLocks noChangeShapeType="1"/>
              </p:cNvSpPr>
              <p:nvPr/>
            </p:nvSpPr>
            <p:spPr bwMode="auto">
              <a:xfrm>
                <a:off x="1296" y="168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89"/>
              <p:cNvSpPr>
                <a:spLocks noChangeArrowheads="1"/>
              </p:cNvSpPr>
              <p:nvPr/>
            </p:nvSpPr>
            <p:spPr bwMode="auto">
              <a:xfrm>
                <a:off x="2034" y="2089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90"/>
              <p:cNvSpPr>
                <a:spLocks noChangeShapeType="1"/>
              </p:cNvSpPr>
              <p:nvPr/>
            </p:nvSpPr>
            <p:spPr bwMode="auto">
              <a:xfrm>
                <a:off x="2016" y="1728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91"/>
              <p:cNvSpPr>
                <a:spLocks noChangeShapeType="1"/>
              </p:cNvSpPr>
              <p:nvPr/>
            </p:nvSpPr>
            <p:spPr bwMode="auto">
              <a:xfrm flipV="1">
                <a:off x="2088" y="211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92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336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/>
                  <a:t>J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/>
                  <a:t> C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/>
                  <a:t>K</a:t>
                </a: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288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US" sz="1600" b="1" i="1"/>
                  <a:t>Q</a:t>
                </a:r>
              </a:p>
              <a:p>
                <a:pPr eaLnBrk="0" hangingPunct="0">
                  <a:spcBef>
                    <a:spcPct val="30000"/>
                  </a:spcBef>
                </a:pPr>
                <a:endParaRPr lang="en-US" sz="1600" b="1" i="1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US" sz="1600" b="1" i="1"/>
                  <a:t>Q'</a:t>
                </a:r>
              </a:p>
            </p:txBody>
          </p:sp>
          <p:sp>
            <p:nvSpPr>
              <p:cNvPr id="113" name="Line 94"/>
              <p:cNvSpPr>
                <a:spLocks noChangeShapeType="1"/>
              </p:cNvSpPr>
              <p:nvPr/>
            </p:nvSpPr>
            <p:spPr bwMode="auto">
              <a:xfrm>
                <a:off x="1296" y="192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95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utoShape 96"/>
              <p:cNvSpPr>
                <a:spLocks noChangeArrowheads="1"/>
              </p:cNvSpPr>
              <p:nvPr/>
            </p:nvSpPr>
            <p:spPr bwMode="auto">
              <a:xfrm rot="5400000">
                <a:off x="1536" y="1872"/>
                <a:ext cx="72" cy="72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97"/>
              <p:cNvGrpSpPr>
                <a:grpSpLocks/>
              </p:cNvGrpSpPr>
              <p:nvPr/>
            </p:nvGrpSpPr>
            <p:grpSpPr bwMode="auto">
              <a:xfrm>
                <a:off x="1584" y="1200"/>
                <a:ext cx="384" cy="192"/>
                <a:chOff x="1920" y="1392"/>
                <a:chExt cx="384" cy="192"/>
              </a:xfrm>
            </p:grpSpPr>
            <p:sp>
              <p:nvSpPr>
                <p:cNvPr id="124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920" y="1392"/>
                  <a:ext cx="3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i="1"/>
                    <a:t>PRE</a:t>
                  </a:r>
                  <a:endParaRPr lang="en-GB" sz="1400" b="1"/>
                </a:p>
              </p:txBody>
            </p:sp>
            <p:sp>
              <p:nvSpPr>
                <p:cNvPr id="125" name="Line 99"/>
                <p:cNvSpPr>
                  <a:spLocks noChangeShapeType="1"/>
                </p:cNvSpPr>
                <p:nvPr/>
              </p:nvSpPr>
              <p:spPr bwMode="auto">
                <a:xfrm>
                  <a:off x="2001" y="1417"/>
                  <a:ext cx="218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00"/>
              <p:cNvGrpSpPr>
                <a:grpSpLocks/>
              </p:cNvGrpSpPr>
              <p:nvPr/>
            </p:nvGrpSpPr>
            <p:grpSpPr bwMode="auto">
              <a:xfrm>
                <a:off x="1584" y="2496"/>
                <a:ext cx="384" cy="192"/>
                <a:chOff x="1920" y="1728"/>
                <a:chExt cx="384" cy="192"/>
              </a:xfrm>
            </p:grpSpPr>
            <p:sp>
              <p:nvSpPr>
                <p:cNvPr id="12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920" y="1728"/>
                  <a:ext cx="3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i="1"/>
                    <a:t>CLR</a:t>
                  </a:r>
                  <a:endParaRPr lang="en-GB" sz="1400" b="1"/>
                </a:p>
              </p:txBody>
            </p:sp>
            <p:sp>
              <p:nvSpPr>
                <p:cNvPr id="123" name="Line 102"/>
                <p:cNvSpPr>
                  <a:spLocks noChangeShapeType="1"/>
                </p:cNvSpPr>
                <p:nvPr/>
              </p:nvSpPr>
              <p:spPr bwMode="auto">
                <a:xfrm>
                  <a:off x="2007" y="1753"/>
                  <a:ext cx="203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 rot="5400000">
                <a:off x="1719" y="2427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104"/>
              <p:cNvSpPr>
                <a:spLocks noChangeArrowheads="1"/>
              </p:cNvSpPr>
              <p:nvPr/>
            </p:nvSpPr>
            <p:spPr bwMode="auto">
              <a:xfrm>
                <a:off x="1752" y="1474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05"/>
              <p:cNvSpPr>
                <a:spLocks noChangeArrowheads="1"/>
              </p:cNvSpPr>
              <p:nvPr/>
            </p:nvSpPr>
            <p:spPr bwMode="auto">
              <a:xfrm>
                <a:off x="1752" y="2317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106"/>
              <p:cNvSpPr>
                <a:spLocks noChangeShapeType="1"/>
              </p:cNvSpPr>
              <p:nvPr/>
            </p:nvSpPr>
            <p:spPr bwMode="auto">
              <a:xfrm rot="5400000">
                <a:off x="1719" y="1418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107"/>
            <p:cNvSpPr>
              <a:spLocks noChangeShapeType="1"/>
            </p:cNvSpPr>
            <p:nvPr/>
          </p:nvSpPr>
          <p:spPr bwMode="auto">
            <a:xfrm>
              <a:off x="624" y="2832"/>
              <a:ext cx="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08"/>
            <p:cNvGrpSpPr>
              <a:grpSpLocks/>
            </p:cNvGrpSpPr>
            <p:nvPr/>
          </p:nvGrpSpPr>
          <p:grpSpPr bwMode="auto">
            <a:xfrm>
              <a:off x="720" y="2832"/>
              <a:ext cx="4176" cy="960"/>
              <a:chOff x="768" y="2928"/>
              <a:chExt cx="4176" cy="960"/>
            </a:xfrm>
          </p:grpSpPr>
          <p:grpSp>
            <p:nvGrpSpPr>
              <p:cNvPr id="15" name="Group 109"/>
              <p:cNvGrpSpPr>
                <a:grpSpLocks/>
              </p:cNvGrpSpPr>
              <p:nvPr/>
            </p:nvGrpSpPr>
            <p:grpSpPr bwMode="auto">
              <a:xfrm>
                <a:off x="1728" y="3168"/>
                <a:ext cx="384" cy="192"/>
                <a:chOff x="1920" y="1392"/>
                <a:chExt cx="384" cy="192"/>
              </a:xfrm>
            </p:grpSpPr>
            <p:sp>
              <p:nvSpPr>
                <p:cNvPr id="10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1920" y="1392"/>
                  <a:ext cx="3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i="1"/>
                    <a:t>PRE</a:t>
                  </a:r>
                  <a:endParaRPr lang="en-GB" sz="1400" b="1"/>
                </a:p>
              </p:txBody>
            </p:sp>
            <p:sp>
              <p:nvSpPr>
                <p:cNvPr id="105" name="Line 111"/>
                <p:cNvSpPr>
                  <a:spLocks noChangeShapeType="1"/>
                </p:cNvSpPr>
                <p:nvPr/>
              </p:nvSpPr>
              <p:spPr bwMode="auto">
                <a:xfrm>
                  <a:off x="1959" y="1408"/>
                  <a:ext cx="274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12"/>
              <p:cNvGrpSpPr>
                <a:grpSpLocks/>
              </p:cNvGrpSpPr>
              <p:nvPr/>
            </p:nvGrpSpPr>
            <p:grpSpPr bwMode="auto">
              <a:xfrm>
                <a:off x="1728" y="3408"/>
                <a:ext cx="384" cy="192"/>
                <a:chOff x="1920" y="1728"/>
                <a:chExt cx="384" cy="192"/>
              </a:xfrm>
            </p:grpSpPr>
            <p:sp>
              <p:nvSpPr>
                <p:cNvPr id="102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920" y="1728"/>
                  <a:ext cx="3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i="1"/>
                    <a:t>CLR</a:t>
                  </a:r>
                  <a:endParaRPr lang="en-GB" sz="1400" b="1"/>
                </a:p>
              </p:txBody>
            </p:sp>
            <p:sp>
              <p:nvSpPr>
                <p:cNvPr id="103" name="Line 114"/>
                <p:cNvSpPr>
                  <a:spLocks noChangeShapeType="1"/>
                </p:cNvSpPr>
                <p:nvPr/>
              </p:nvSpPr>
              <p:spPr bwMode="auto">
                <a:xfrm>
                  <a:off x="1986" y="1742"/>
                  <a:ext cx="253" cy="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15"/>
              <p:cNvSpPr>
                <a:spLocks noChangeShapeType="1"/>
              </p:cNvSpPr>
              <p:nvPr/>
            </p:nvSpPr>
            <p:spPr bwMode="auto">
              <a:xfrm rot="5400000">
                <a:off x="2112" y="345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16"/>
              <p:cNvSpPr>
                <a:spLocks noChangeShapeType="1"/>
              </p:cNvSpPr>
              <p:nvPr/>
            </p:nvSpPr>
            <p:spPr bwMode="auto">
              <a:xfrm rot="5400000">
                <a:off x="2928" y="336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7"/>
              <p:cNvSpPr>
                <a:spLocks noChangeShapeType="1"/>
              </p:cNvSpPr>
              <p:nvPr/>
            </p:nvSpPr>
            <p:spPr bwMode="auto">
              <a:xfrm rot="5400000">
                <a:off x="3192" y="333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18"/>
              <p:cNvSpPr>
                <a:spLocks noChangeShapeType="1"/>
              </p:cNvSpPr>
              <p:nvPr/>
            </p:nvSpPr>
            <p:spPr bwMode="auto">
              <a:xfrm rot="5400000">
                <a:off x="4176" y="35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19"/>
              <p:cNvSpPr txBox="1">
                <a:spLocks noChangeArrowheads="1"/>
              </p:cNvSpPr>
              <p:nvPr/>
            </p:nvSpPr>
            <p:spPr bwMode="auto">
              <a:xfrm>
                <a:off x="1728" y="2928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i="1"/>
                  <a:t>CLK</a:t>
                </a:r>
              </a:p>
            </p:txBody>
          </p:sp>
          <p:sp>
            <p:nvSpPr>
              <p:cNvPr id="22" name="Rectangle 120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US" sz="1400" b="1" i="1"/>
                  <a:t>Q</a:t>
                </a:r>
              </a:p>
            </p:txBody>
          </p:sp>
          <p:grpSp>
            <p:nvGrpSpPr>
              <p:cNvPr id="23" name="Group 121"/>
              <p:cNvGrpSpPr>
                <a:grpSpLocks/>
              </p:cNvGrpSpPr>
              <p:nvPr/>
            </p:nvGrpSpPr>
            <p:grpSpPr bwMode="auto">
              <a:xfrm>
                <a:off x="2160" y="2976"/>
                <a:ext cx="2736" cy="96"/>
                <a:chOff x="2928" y="3504"/>
                <a:chExt cx="2736" cy="96"/>
              </a:xfrm>
            </p:grpSpPr>
            <p:sp>
              <p:nvSpPr>
                <p:cNvPr id="65" name="Line 122"/>
                <p:cNvSpPr>
                  <a:spLocks noChangeShapeType="1"/>
                </p:cNvSpPr>
                <p:nvPr/>
              </p:nvSpPr>
              <p:spPr bwMode="auto">
                <a:xfrm>
                  <a:off x="2928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23"/>
                <p:cNvSpPr>
                  <a:spLocks noChangeShapeType="1"/>
                </p:cNvSpPr>
                <p:nvPr/>
              </p:nvSpPr>
              <p:spPr bwMode="auto">
                <a:xfrm>
                  <a:off x="3072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124"/>
                <p:cNvSpPr>
                  <a:spLocks noChangeShapeType="1"/>
                </p:cNvSpPr>
                <p:nvPr/>
              </p:nvSpPr>
              <p:spPr bwMode="auto">
                <a:xfrm rot="5400000">
                  <a:off x="3024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25"/>
                <p:cNvSpPr>
                  <a:spLocks noChangeShapeType="1"/>
                </p:cNvSpPr>
                <p:nvPr/>
              </p:nvSpPr>
              <p:spPr bwMode="auto">
                <a:xfrm rot="5400000">
                  <a:off x="3168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126"/>
                <p:cNvSpPr>
                  <a:spLocks noChangeShapeType="1"/>
                </p:cNvSpPr>
                <p:nvPr/>
              </p:nvSpPr>
              <p:spPr bwMode="auto">
                <a:xfrm>
                  <a:off x="3216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127"/>
                <p:cNvSpPr>
                  <a:spLocks noChangeShapeType="1"/>
                </p:cNvSpPr>
                <p:nvPr/>
              </p:nvSpPr>
              <p:spPr bwMode="auto">
                <a:xfrm rot="5400000">
                  <a:off x="3312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3456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129"/>
                <p:cNvSpPr>
                  <a:spLocks noChangeShapeType="1"/>
                </p:cNvSpPr>
                <p:nvPr/>
              </p:nvSpPr>
              <p:spPr bwMode="auto">
                <a:xfrm>
                  <a:off x="3360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130"/>
                <p:cNvSpPr>
                  <a:spLocks noChangeShapeType="1"/>
                </p:cNvSpPr>
                <p:nvPr/>
              </p:nvSpPr>
              <p:spPr bwMode="auto">
                <a:xfrm>
                  <a:off x="3504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131"/>
                <p:cNvSpPr>
                  <a:spLocks noChangeShapeType="1"/>
                </p:cNvSpPr>
                <p:nvPr/>
              </p:nvSpPr>
              <p:spPr bwMode="auto">
                <a:xfrm>
                  <a:off x="3648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132"/>
                <p:cNvSpPr>
                  <a:spLocks noChangeShapeType="1"/>
                </p:cNvSpPr>
                <p:nvPr/>
              </p:nvSpPr>
              <p:spPr bwMode="auto">
                <a:xfrm rot="5400000">
                  <a:off x="3600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3744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134"/>
                <p:cNvSpPr>
                  <a:spLocks noChangeShapeType="1"/>
                </p:cNvSpPr>
                <p:nvPr/>
              </p:nvSpPr>
              <p:spPr bwMode="auto">
                <a:xfrm>
                  <a:off x="3792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135"/>
                <p:cNvSpPr>
                  <a:spLocks noChangeShapeType="1"/>
                </p:cNvSpPr>
                <p:nvPr/>
              </p:nvSpPr>
              <p:spPr bwMode="auto">
                <a:xfrm rot="5400000">
                  <a:off x="3888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4032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137"/>
                <p:cNvSpPr>
                  <a:spLocks noChangeShapeType="1"/>
                </p:cNvSpPr>
                <p:nvPr/>
              </p:nvSpPr>
              <p:spPr bwMode="auto">
                <a:xfrm>
                  <a:off x="3936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138"/>
                <p:cNvSpPr>
                  <a:spLocks noChangeShapeType="1"/>
                </p:cNvSpPr>
                <p:nvPr/>
              </p:nvSpPr>
              <p:spPr bwMode="auto">
                <a:xfrm>
                  <a:off x="4080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139"/>
                <p:cNvSpPr>
                  <a:spLocks noChangeShapeType="1"/>
                </p:cNvSpPr>
                <p:nvPr/>
              </p:nvSpPr>
              <p:spPr bwMode="auto">
                <a:xfrm>
                  <a:off x="4224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140"/>
                <p:cNvSpPr>
                  <a:spLocks noChangeShapeType="1"/>
                </p:cNvSpPr>
                <p:nvPr/>
              </p:nvSpPr>
              <p:spPr bwMode="auto">
                <a:xfrm rot="5400000">
                  <a:off x="4176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141"/>
                <p:cNvSpPr>
                  <a:spLocks noChangeShapeType="1"/>
                </p:cNvSpPr>
                <p:nvPr/>
              </p:nvSpPr>
              <p:spPr bwMode="auto">
                <a:xfrm rot="5400000">
                  <a:off x="4320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142"/>
                <p:cNvSpPr>
                  <a:spLocks noChangeShapeType="1"/>
                </p:cNvSpPr>
                <p:nvPr/>
              </p:nvSpPr>
              <p:spPr bwMode="auto">
                <a:xfrm>
                  <a:off x="4368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143"/>
                <p:cNvSpPr>
                  <a:spLocks noChangeShapeType="1"/>
                </p:cNvSpPr>
                <p:nvPr/>
              </p:nvSpPr>
              <p:spPr bwMode="auto">
                <a:xfrm rot="5400000">
                  <a:off x="4464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144"/>
                <p:cNvSpPr>
                  <a:spLocks noChangeShapeType="1"/>
                </p:cNvSpPr>
                <p:nvPr/>
              </p:nvSpPr>
              <p:spPr bwMode="auto">
                <a:xfrm rot="5400000">
                  <a:off x="4608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145"/>
                <p:cNvSpPr>
                  <a:spLocks noChangeShapeType="1"/>
                </p:cNvSpPr>
                <p:nvPr/>
              </p:nvSpPr>
              <p:spPr bwMode="auto">
                <a:xfrm>
                  <a:off x="4512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146"/>
                <p:cNvSpPr>
                  <a:spLocks noChangeShapeType="1"/>
                </p:cNvSpPr>
                <p:nvPr/>
              </p:nvSpPr>
              <p:spPr bwMode="auto">
                <a:xfrm>
                  <a:off x="4656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147"/>
                <p:cNvSpPr>
                  <a:spLocks noChangeShapeType="1"/>
                </p:cNvSpPr>
                <p:nvPr/>
              </p:nvSpPr>
              <p:spPr bwMode="auto">
                <a:xfrm>
                  <a:off x="4800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148"/>
                <p:cNvSpPr>
                  <a:spLocks noChangeShapeType="1"/>
                </p:cNvSpPr>
                <p:nvPr/>
              </p:nvSpPr>
              <p:spPr bwMode="auto">
                <a:xfrm rot="5400000">
                  <a:off x="4752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149"/>
                <p:cNvSpPr>
                  <a:spLocks noChangeShapeType="1"/>
                </p:cNvSpPr>
                <p:nvPr/>
              </p:nvSpPr>
              <p:spPr bwMode="auto">
                <a:xfrm rot="5400000">
                  <a:off x="4896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150"/>
                <p:cNvSpPr>
                  <a:spLocks noChangeShapeType="1"/>
                </p:cNvSpPr>
                <p:nvPr/>
              </p:nvSpPr>
              <p:spPr bwMode="auto">
                <a:xfrm>
                  <a:off x="4944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15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152"/>
                <p:cNvSpPr>
                  <a:spLocks noChangeShapeType="1"/>
                </p:cNvSpPr>
                <p:nvPr/>
              </p:nvSpPr>
              <p:spPr bwMode="auto">
                <a:xfrm rot="5400000">
                  <a:off x="5184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153"/>
                <p:cNvSpPr>
                  <a:spLocks noChangeShapeType="1"/>
                </p:cNvSpPr>
                <p:nvPr/>
              </p:nvSpPr>
              <p:spPr bwMode="auto">
                <a:xfrm>
                  <a:off x="5088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154"/>
                <p:cNvSpPr>
                  <a:spLocks noChangeShapeType="1"/>
                </p:cNvSpPr>
                <p:nvPr/>
              </p:nvSpPr>
              <p:spPr bwMode="auto">
                <a:xfrm>
                  <a:off x="5232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155"/>
                <p:cNvSpPr>
                  <a:spLocks noChangeShapeType="1"/>
                </p:cNvSpPr>
                <p:nvPr/>
              </p:nvSpPr>
              <p:spPr bwMode="auto">
                <a:xfrm rot="5400000">
                  <a:off x="5328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156"/>
                <p:cNvSpPr>
                  <a:spLocks noChangeShapeType="1"/>
                </p:cNvSpPr>
                <p:nvPr/>
              </p:nvSpPr>
              <p:spPr bwMode="auto">
                <a:xfrm rot="5400000">
                  <a:off x="5472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157"/>
                <p:cNvSpPr>
                  <a:spLocks noChangeShapeType="1"/>
                </p:cNvSpPr>
                <p:nvPr/>
              </p:nvSpPr>
              <p:spPr bwMode="auto">
                <a:xfrm>
                  <a:off x="5376" y="350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158"/>
                <p:cNvSpPr>
                  <a:spLocks noChangeShapeType="1"/>
                </p:cNvSpPr>
                <p:nvPr/>
              </p:nvSpPr>
              <p:spPr bwMode="auto">
                <a:xfrm>
                  <a:off x="5520" y="360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59"/>
              <p:cNvGrpSpPr>
                <a:grpSpLocks/>
              </p:cNvGrpSpPr>
              <p:nvPr/>
            </p:nvGrpSpPr>
            <p:grpSpPr bwMode="auto">
              <a:xfrm>
                <a:off x="2160" y="3216"/>
                <a:ext cx="2736" cy="96"/>
                <a:chOff x="2016" y="3312"/>
                <a:chExt cx="2736" cy="96"/>
              </a:xfrm>
            </p:grpSpPr>
            <p:sp>
              <p:nvSpPr>
                <p:cNvPr id="60" name="Line 16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161"/>
                <p:cNvSpPr>
                  <a:spLocks noChangeShapeType="1"/>
                </p:cNvSpPr>
                <p:nvPr/>
              </p:nvSpPr>
              <p:spPr bwMode="auto">
                <a:xfrm rot="5400000">
                  <a:off x="2064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162"/>
                <p:cNvSpPr>
                  <a:spLocks noChangeShapeType="1"/>
                </p:cNvSpPr>
                <p:nvPr/>
              </p:nvSpPr>
              <p:spPr bwMode="auto">
                <a:xfrm>
                  <a:off x="2112" y="3408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163"/>
                <p:cNvSpPr>
                  <a:spLocks noChangeShapeType="1"/>
                </p:cNvSpPr>
                <p:nvPr/>
              </p:nvSpPr>
              <p:spPr bwMode="auto">
                <a:xfrm rot="5400000">
                  <a:off x="2880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164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824" cy="0"/>
                </a:xfrm>
                <a:prstGeom prst="line">
                  <a:avLst/>
                </a:prstGeom>
                <a:noFill/>
                <a:ln w="190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65"/>
              <p:cNvGrpSpPr>
                <a:grpSpLocks/>
              </p:cNvGrpSpPr>
              <p:nvPr/>
            </p:nvGrpSpPr>
            <p:grpSpPr bwMode="auto">
              <a:xfrm>
                <a:off x="2160" y="3408"/>
                <a:ext cx="2784" cy="96"/>
                <a:chOff x="2016" y="3504"/>
                <a:chExt cx="2784" cy="96"/>
              </a:xfrm>
            </p:grpSpPr>
            <p:sp>
              <p:nvSpPr>
                <p:cNvPr id="57" name="Line 166"/>
                <p:cNvSpPr>
                  <a:spLocks noChangeShapeType="1"/>
                </p:cNvSpPr>
                <p:nvPr/>
              </p:nvSpPr>
              <p:spPr bwMode="auto">
                <a:xfrm>
                  <a:off x="4080" y="3600"/>
                  <a:ext cx="720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167"/>
                <p:cNvSpPr>
                  <a:spLocks noChangeShapeType="1"/>
                </p:cNvSpPr>
                <p:nvPr/>
              </p:nvSpPr>
              <p:spPr bwMode="auto">
                <a:xfrm rot="5400000">
                  <a:off x="4032" y="35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68"/>
                <p:cNvSpPr>
                  <a:spLocks noChangeShapeType="1"/>
                </p:cNvSpPr>
                <p:nvPr/>
              </p:nvSpPr>
              <p:spPr bwMode="auto">
                <a:xfrm>
                  <a:off x="2016" y="3504"/>
                  <a:ext cx="2064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169"/>
              <p:cNvSpPr>
                <a:spLocks noChangeShapeType="1"/>
              </p:cNvSpPr>
              <p:nvPr/>
            </p:nvSpPr>
            <p:spPr bwMode="auto">
              <a:xfrm rot="5400000">
                <a:off x="2880" y="350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70"/>
              <p:cNvSpPr>
                <a:spLocks noChangeShapeType="1"/>
              </p:cNvSpPr>
              <p:nvPr/>
            </p:nvSpPr>
            <p:spPr bwMode="auto">
              <a:xfrm rot="5400000">
                <a:off x="3480" y="333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71"/>
              <p:cNvSpPr>
                <a:spLocks noChangeShapeType="1"/>
              </p:cNvSpPr>
              <p:nvPr/>
            </p:nvSpPr>
            <p:spPr bwMode="auto">
              <a:xfrm rot="5400000">
                <a:off x="3768" y="333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172"/>
              <p:cNvGrpSpPr>
                <a:grpSpLocks/>
              </p:cNvGrpSpPr>
              <p:nvPr/>
            </p:nvGrpSpPr>
            <p:grpSpPr bwMode="auto">
              <a:xfrm>
                <a:off x="2160" y="3600"/>
                <a:ext cx="2784" cy="96"/>
                <a:chOff x="2016" y="3696"/>
                <a:chExt cx="2784" cy="96"/>
              </a:xfrm>
            </p:grpSpPr>
            <p:sp>
              <p:nvSpPr>
                <p:cNvPr id="44" name="Line 173"/>
                <p:cNvSpPr>
                  <a:spLocks noChangeShapeType="1"/>
                </p:cNvSpPr>
                <p:nvPr/>
              </p:nvSpPr>
              <p:spPr bwMode="auto">
                <a:xfrm>
                  <a:off x="2016" y="379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174"/>
                <p:cNvSpPr>
                  <a:spLocks noChangeShapeType="1"/>
                </p:cNvSpPr>
                <p:nvPr/>
              </p:nvSpPr>
              <p:spPr bwMode="auto">
                <a:xfrm rot="5400000">
                  <a:off x="2064" y="37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175"/>
                <p:cNvSpPr>
                  <a:spLocks noChangeShapeType="1"/>
                </p:cNvSpPr>
                <p:nvPr/>
              </p:nvSpPr>
              <p:spPr bwMode="auto">
                <a:xfrm>
                  <a:off x="2112" y="3696"/>
                  <a:ext cx="9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176"/>
                <p:cNvSpPr>
                  <a:spLocks noChangeShapeType="1"/>
                </p:cNvSpPr>
                <p:nvPr/>
              </p:nvSpPr>
              <p:spPr bwMode="auto">
                <a:xfrm rot="5400000">
                  <a:off x="2976" y="37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177"/>
                <p:cNvSpPr>
                  <a:spLocks noChangeShapeType="1"/>
                </p:cNvSpPr>
                <p:nvPr/>
              </p:nvSpPr>
              <p:spPr bwMode="auto">
                <a:xfrm>
                  <a:off x="3024" y="379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78"/>
                <p:cNvSpPr>
                  <a:spLocks noChangeShapeType="1"/>
                </p:cNvSpPr>
                <p:nvPr/>
              </p:nvSpPr>
              <p:spPr bwMode="auto">
                <a:xfrm rot="5400000">
                  <a:off x="3264" y="37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79"/>
                <p:cNvSpPr>
                  <a:spLocks noChangeShapeType="1"/>
                </p:cNvSpPr>
                <p:nvPr/>
              </p:nvSpPr>
              <p:spPr bwMode="auto">
                <a:xfrm>
                  <a:off x="3312" y="369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80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81"/>
                <p:cNvSpPr>
                  <a:spLocks noChangeShapeType="1"/>
                </p:cNvSpPr>
                <p:nvPr/>
              </p:nvSpPr>
              <p:spPr bwMode="auto">
                <a:xfrm rot="5400000">
                  <a:off x="3840" y="37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82"/>
                <p:cNvSpPr>
                  <a:spLocks noChangeShapeType="1"/>
                </p:cNvSpPr>
                <p:nvPr/>
              </p:nvSpPr>
              <p:spPr bwMode="auto">
                <a:xfrm>
                  <a:off x="3888" y="369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83"/>
                <p:cNvSpPr>
                  <a:spLocks noChangeShapeType="1"/>
                </p:cNvSpPr>
                <p:nvPr/>
              </p:nvSpPr>
              <p:spPr bwMode="auto">
                <a:xfrm rot="5400000">
                  <a:off x="3552" y="37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184"/>
                <p:cNvSpPr>
                  <a:spLocks noChangeShapeType="1"/>
                </p:cNvSpPr>
                <p:nvPr/>
              </p:nvSpPr>
              <p:spPr bwMode="auto">
                <a:xfrm rot="5400000">
                  <a:off x="4032" y="37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185"/>
                <p:cNvSpPr>
                  <a:spLocks noChangeShapeType="1"/>
                </p:cNvSpPr>
                <p:nvPr/>
              </p:nvSpPr>
              <p:spPr bwMode="auto">
                <a:xfrm>
                  <a:off x="4080" y="3792"/>
                  <a:ext cx="72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Rectangle 186"/>
              <p:cNvSpPr>
                <a:spLocks noChangeArrowheads="1"/>
              </p:cNvSpPr>
              <p:nvPr/>
            </p:nvSpPr>
            <p:spPr bwMode="auto">
              <a:xfrm>
                <a:off x="2448" y="3696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30000"/>
                  </a:spcBef>
                </a:pPr>
                <a:r>
                  <a:rPr lang="en-US" sz="1400" b="1"/>
                  <a:t>Preset</a:t>
                </a:r>
              </a:p>
            </p:txBody>
          </p:sp>
          <p:sp>
            <p:nvSpPr>
              <p:cNvPr id="31" name="Rectangle 18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30000"/>
                  </a:spcBef>
                </a:pPr>
                <a:r>
                  <a:rPr lang="en-US" sz="1400" b="1"/>
                  <a:t>Toggle</a:t>
                </a:r>
              </a:p>
            </p:txBody>
          </p:sp>
          <p:sp>
            <p:nvSpPr>
              <p:cNvPr id="32" name="Rectangle 18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30000"/>
                  </a:spcBef>
                </a:pPr>
                <a:r>
                  <a:rPr lang="en-US" sz="1400" b="1"/>
                  <a:t>Clear</a:t>
                </a:r>
              </a:p>
            </p:txBody>
          </p:sp>
          <p:sp>
            <p:nvSpPr>
              <p:cNvPr id="33" name="Line 189"/>
              <p:cNvSpPr>
                <a:spLocks noChangeShapeType="1"/>
              </p:cNvSpPr>
              <p:nvPr/>
            </p:nvSpPr>
            <p:spPr bwMode="auto">
              <a:xfrm flipH="1">
                <a:off x="2256" y="379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90"/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4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91"/>
              <p:cNvSpPr>
                <a:spLocks noChangeShapeType="1"/>
              </p:cNvSpPr>
              <p:nvPr/>
            </p:nvSpPr>
            <p:spPr bwMode="auto">
              <a:xfrm flipH="1">
                <a:off x="4224" y="379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92"/>
              <p:cNvSpPr>
                <a:spLocks noChangeShapeType="1"/>
              </p:cNvSpPr>
              <p:nvPr/>
            </p:nvSpPr>
            <p:spPr bwMode="auto">
              <a:xfrm>
                <a:off x="2928" y="379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93"/>
              <p:cNvSpPr>
                <a:spLocks noChangeShapeType="1"/>
              </p:cNvSpPr>
              <p:nvPr/>
            </p:nvSpPr>
            <p:spPr bwMode="auto">
              <a:xfrm>
                <a:off x="3936" y="37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94"/>
              <p:cNvSpPr>
                <a:spLocks noChangeShapeType="1"/>
              </p:cNvSpPr>
              <p:nvPr/>
            </p:nvSpPr>
            <p:spPr bwMode="auto">
              <a:xfrm>
                <a:off x="4752" y="379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95"/>
              <p:cNvSpPr>
                <a:spLocks noChangeShapeType="1"/>
              </p:cNvSpPr>
              <p:nvPr/>
            </p:nvSpPr>
            <p:spPr bwMode="auto">
              <a:xfrm>
                <a:off x="2256" y="3744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96"/>
              <p:cNvSpPr>
                <a:spLocks noChangeShapeType="1"/>
              </p:cNvSpPr>
              <p:nvPr/>
            </p:nvSpPr>
            <p:spPr bwMode="auto">
              <a:xfrm>
                <a:off x="3072" y="3744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97"/>
              <p:cNvSpPr>
                <a:spLocks noChangeShapeType="1"/>
              </p:cNvSpPr>
              <p:nvPr/>
            </p:nvSpPr>
            <p:spPr bwMode="auto">
              <a:xfrm>
                <a:off x="4224" y="3744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98"/>
              <p:cNvSpPr>
                <a:spLocks noChangeShapeType="1"/>
              </p:cNvSpPr>
              <p:nvPr/>
            </p:nvSpPr>
            <p:spPr bwMode="auto">
              <a:xfrm>
                <a:off x="4944" y="3744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99"/>
              <p:cNvSpPr txBox="1">
                <a:spLocks noChangeArrowheads="1"/>
              </p:cNvSpPr>
              <p:nvPr/>
            </p:nvSpPr>
            <p:spPr bwMode="auto">
              <a:xfrm>
                <a:off x="768" y="3648"/>
                <a:ext cx="10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i="1"/>
                  <a:t>J</a:t>
                </a:r>
                <a:r>
                  <a:rPr lang="en-GB"/>
                  <a:t> = </a:t>
                </a:r>
                <a:r>
                  <a:rPr lang="en-GB" i="1"/>
                  <a:t>K</a:t>
                </a:r>
                <a:r>
                  <a:rPr lang="en-GB"/>
                  <a:t> = HIGH</a:t>
                </a:r>
              </a:p>
            </p:txBody>
          </p:sp>
        </p:grpSp>
      </p:grp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066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From previous semester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8108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722914"/>
          </a:xfrm>
        </p:spPr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3600" dirty="0"/>
              <a:t>Latches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3600" dirty="0"/>
              <a:t>Flip-flops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3600" dirty="0"/>
              <a:t>Analysis of Sequential Circuits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3600" dirty="0"/>
              <a:t>Design of Sequential Circuits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3600" dirty="0"/>
              <a:t>Quizzes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0181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D77A25-C8D0-71F4-9768-6EB9594CDB53}"/>
              </a:ext>
            </a:extLst>
          </p:cNvPr>
          <p:cNvSpPr txBox="1"/>
          <p:nvPr/>
        </p:nvSpPr>
        <p:spPr>
          <a:xfrm>
            <a:off x="1981200" y="1942744"/>
            <a:ext cx="795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Q2: Does Q(t+1), Q+ and Q’ all mean the same thing?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2618C-0F4F-8A85-280A-2E47B2810842}"/>
              </a:ext>
            </a:extLst>
          </p:cNvPr>
          <p:cNvSpPr txBox="1"/>
          <p:nvPr/>
        </p:nvSpPr>
        <p:spPr>
          <a:xfrm>
            <a:off x="1981200" y="2322470"/>
            <a:ext cx="79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00FF"/>
                </a:solidFill>
              </a:rPr>
              <a:t>A: Q(t) and Q(t+1) mean present state and next state respectively. They can also be referred to simply as Q and Q+ respectively. So, Q = Q(t), and Q+ = Q(t+1).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E68A7-1681-D66B-152C-13A70A0374A9}"/>
              </a:ext>
            </a:extLst>
          </p:cNvPr>
          <p:cNvSpPr txBox="1"/>
          <p:nvPr/>
        </p:nvSpPr>
        <p:spPr>
          <a:xfrm>
            <a:off x="1980380" y="3201780"/>
            <a:ext cx="79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00FF"/>
                </a:solidFill>
              </a:rPr>
              <a:t>Q’ is the complement of Q. Therefore, Q’ is not the same as Q (in fact, it is the negation/opposite of Q), nor is it the same as Q+ (it has no relationship to Q+).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59059-B4B8-F175-983D-4C239050A257}"/>
              </a:ext>
            </a:extLst>
          </p:cNvPr>
          <p:cNvSpPr txBox="1"/>
          <p:nvPr/>
        </p:nvSpPr>
        <p:spPr>
          <a:xfrm>
            <a:off x="1980380" y="638792"/>
            <a:ext cx="795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Q1: How does slide 9 of </a:t>
            </a:r>
            <a:r>
              <a:rPr lang="en-SG" dirty="0" err="1"/>
              <a:t>lect</a:t>
            </a:r>
            <a:r>
              <a:rPr lang="en-SG" dirty="0"/>
              <a:t> 19 work? Why is it that both R and S are high considered an invalid input?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13927-673D-FFDE-EE41-6CE0A2E551D7}"/>
              </a:ext>
            </a:extLst>
          </p:cNvPr>
          <p:cNvSpPr txBox="1"/>
          <p:nvPr/>
        </p:nvSpPr>
        <p:spPr>
          <a:xfrm>
            <a:off x="1980380" y="1226783"/>
            <a:ext cx="838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00FF"/>
                </a:solidFill>
              </a:rPr>
              <a:t>A: It has been illustrated that when both R and S are high, the output Q and Q’ are the same, which violates the definition of a latch/flip-flop.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C1D6C-87C8-39FE-7983-5D04C67844F7}"/>
              </a:ext>
            </a:extLst>
          </p:cNvPr>
          <p:cNvSpPr txBox="1"/>
          <p:nvPr/>
        </p:nvSpPr>
        <p:spPr>
          <a:xfrm>
            <a:off x="1980380" y="4338558"/>
            <a:ext cx="854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Q3: L19 slide 10, the outputs are redirected as inputs, and to get outputs we need inputs first. How does the whole thing work as it seems like a never-ending cycle.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77328-28B6-403D-3519-585269CBB39F}"/>
              </a:ext>
            </a:extLst>
          </p:cNvPr>
          <p:cNvSpPr txBox="1"/>
          <p:nvPr/>
        </p:nvSpPr>
        <p:spPr>
          <a:xfrm>
            <a:off x="1980380" y="5004420"/>
            <a:ext cx="79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00FF"/>
                </a:solidFill>
              </a:rPr>
              <a:t>A: If there isn’t a clock, will be a “never-ending cycle”. The clock provides synchronisation. The flip flop acts only when it is activated (by the rising edge or falling edge of the clock).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58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D77A25-C8D0-71F4-9768-6EB9594CDB53}"/>
              </a:ext>
            </a:extLst>
          </p:cNvPr>
          <p:cNvSpPr txBox="1"/>
          <p:nvPr/>
        </p:nvSpPr>
        <p:spPr>
          <a:xfrm>
            <a:off x="1980380" y="623554"/>
            <a:ext cx="79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Q4: Why is there a circle at Q’ output on the flip flop?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2618C-0F4F-8A85-280A-2E47B2810842}"/>
              </a:ext>
            </a:extLst>
          </p:cNvPr>
          <p:cNvSpPr txBox="1"/>
          <p:nvPr/>
        </p:nvSpPr>
        <p:spPr>
          <a:xfrm>
            <a:off x="2495550" y="5209826"/>
            <a:ext cx="753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00FF"/>
                </a:solidFill>
              </a:rPr>
              <a:t>A: Just a labelling convention, to remind users that the output (Q’) is the negation of Q.</a:t>
            </a:r>
          </a:p>
        </p:txBody>
      </p:sp>
      <p:grpSp>
        <p:nvGrpSpPr>
          <p:cNvPr id="8" name="Group 132">
            <a:extLst>
              <a:ext uri="{FF2B5EF4-FFF2-40B4-BE49-F238E27FC236}">
                <a16:creationId xmlns:a16="http://schemas.microsoft.com/office/drawing/2014/main" id="{5B4AD8BE-DA20-A1EF-9145-CF5473352ABA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1361300"/>
            <a:ext cx="6477000" cy="1662113"/>
            <a:chOff x="1344" y="1536"/>
            <a:chExt cx="4080" cy="1047"/>
          </a:xfrm>
        </p:grpSpPr>
        <p:grpSp>
          <p:nvGrpSpPr>
            <p:cNvPr id="9" name="Group 131">
              <a:extLst>
                <a:ext uri="{FF2B5EF4-FFF2-40B4-BE49-F238E27FC236}">
                  <a16:creationId xmlns:a16="http://schemas.microsoft.com/office/drawing/2014/main" id="{C9BEE777-94AB-2B27-52E3-CD0BAF845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36"/>
              <a:ext cx="4080" cy="768"/>
              <a:chOff x="1344" y="1536"/>
              <a:chExt cx="4080" cy="768"/>
            </a:xfrm>
          </p:grpSpPr>
          <p:grpSp>
            <p:nvGrpSpPr>
              <p:cNvPr id="11" name="Group 61">
                <a:extLst>
                  <a:ext uri="{FF2B5EF4-FFF2-40B4-BE49-F238E27FC236}">
                    <a16:creationId xmlns:a16="http://schemas.microsoft.com/office/drawing/2014/main" id="{6A06D9EB-5401-8D6A-87A7-D17414FBC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1536"/>
                <a:ext cx="1200" cy="768"/>
                <a:chOff x="1248" y="1344"/>
                <a:chExt cx="1200" cy="768"/>
              </a:xfrm>
            </p:grpSpPr>
            <p:sp>
              <p:nvSpPr>
                <p:cNvPr id="33" name="Rectangle 62">
                  <a:extLst>
                    <a:ext uri="{FF2B5EF4-FFF2-40B4-BE49-F238E27FC236}">
                      <a16:creationId xmlns:a16="http://schemas.microsoft.com/office/drawing/2014/main" id="{06D1BB38-B750-33D1-EA6E-E5FB68718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344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63">
                  <a:extLst>
                    <a:ext uri="{FF2B5EF4-FFF2-40B4-BE49-F238E27FC236}">
                      <a16:creationId xmlns:a16="http://schemas.microsoft.com/office/drawing/2014/main" id="{EDE9F501-4B14-AF47-2BB0-839571443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64">
                  <a:extLst>
                    <a:ext uri="{FF2B5EF4-FFF2-40B4-BE49-F238E27FC236}">
                      <a16:creationId xmlns:a16="http://schemas.microsoft.com/office/drawing/2014/main" id="{CEC85BC3-690D-DAC5-1905-AA9B9EE37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897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65">
                  <a:extLst>
                    <a:ext uri="{FF2B5EF4-FFF2-40B4-BE49-F238E27FC236}">
                      <a16:creationId xmlns:a16="http://schemas.microsoft.com/office/drawing/2014/main" id="{63A7E38F-7379-FE3D-AEDD-6EBE11140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66">
                  <a:extLst>
                    <a:ext uri="{FF2B5EF4-FFF2-40B4-BE49-F238E27FC236}">
                      <a16:creationId xmlns:a16="http://schemas.microsoft.com/office/drawing/2014/main" id="{B39B163A-230C-7F71-5011-8AEB7E879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Text Box 67">
                  <a:extLst>
                    <a:ext uri="{FF2B5EF4-FFF2-40B4-BE49-F238E27FC236}">
                      <a16:creationId xmlns:a16="http://schemas.microsoft.com/office/drawing/2014/main" id="{06319FB4-9E2D-1BF6-0A7C-059553152A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1392"/>
                  <a:ext cx="336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S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R</a:t>
                  </a:r>
                </a:p>
              </p:txBody>
            </p:sp>
            <p:sp>
              <p:nvSpPr>
                <p:cNvPr id="39" name="Rectangle 68">
                  <a:extLst>
                    <a:ext uri="{FF2B5EF4-FFF2-40B4-BE49-F238E27FC236}">
                      <a16:creationId xmlns:a16="http://schemas.microsoft.com/office/drawing/2014/main" id="{0CA69A69-CD88-951A-C384-E79FF38FB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440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40" name="Line 69">
                  <a:extLst>
                    <a:ext uri="{FF2B5EF4-FFF2-40B4-BE49-F238E27FC236}">
                      <a16:creationId xmlns:a16="http://schemas.microsoft.com/office/drawing/2014/main" id="{9F06F639-2A3D-8B97-251D-95CD8D99B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72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70">
                  <a:extLst>
                    <a:ext uri="{FF2B5EF4-FFF2-40B4-BE49-F238E27FC236}">
                      <a16:creationId xmlns:a16="http://schemas.microsoft.com/office/drawing/2014/main" id="{7D983240-6938-675F-E4B8-765DF4D08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96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71">
                  <a:extLst>
                    <a:ext uri="{FF2B5EF4-FFF2-40B4-BE49-F238E27FC236}">
                      <a16:creationId xmlns:a16="http://schemas.microsoft.com/office/drawing/2014/main" id="{79B7E0DD-A1D4-1864-7555-B359B99E8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488" y="1680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4">
                <a:extLst>
                  <a:ext uri="{FF2B5EF4-FFF2-40B4-BE49-F238E27FC236}">
                    <a16:creationId xmlns:a16="http://schemas.microsoft.com/office/drawing/2014/main" id="{77F24D61-0DE3-49AF-CFA0-FFB3DFB58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536"/>
                <a:ext cx="1200" cy="768"/>
                <a:chOff x="2688" y="1344"/>
                <a:chExt cx="1200" cy="768"/>
              </a:xfrm>
            </p:grpSpPr>
            <p:sp>
              <p:nvSpPr>
                <p:cNvPr id="24" name="Rectangle 85">
                  <a:extLst>
                    <a:ext uri="{FF2B5EF4-FFF2-40B4-BE49-F238E27FC236}">
                      <a16:creationId xmlns:a16="http://schemas.microsoft.com/office/drawing/2014/main" id="{31E8FBEC-CC66-836C-3C71-11B9899DD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344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6">
                  <a:extLst>
                    <a:ext uri="{FF2B5EF4-FFF2-40B4-BE49-F238E27FC236}">
                      <a16:creationId xmlns:a16="http://schemas.microsoft.com/office/drawing/2014/main" id="{B4310FFF-37F0-BBCD-1646-3ABCBC338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48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87">
                  <a:extLst>
                    <a:ext uri="{FF2B5EF4-FFF2-40B4-BE49-F238E27FC236}">
                      <a16:creationId xmlns:a16="http://schemas.microsoft.com/office/drawing/2014/main" id="{7FFB0A15-2D01-25A3-BFCB-4FD81F098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897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88">
                  <a:extLst>
                    <a:ext uri="{FF2B5EF4-FFF2-40B4-BE49-F238E27FC236}">
                      <a16:creationId xmlns:a16="http://schemas.microsoft.com/office/drawing/2014/main" id="{40BDDB8C-4906-3C28-660E-464143F64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89">
                  <a:extLst>
                    <a:ext uri="{FF2B5EF4-FFF2-40B4-BE49-F238E27FC236}">
                      <a16:creationId xmlns:a16="http://schemas.microsoft.com/office/drawing/2014/main" id="{13507267-BF52-A7E3-2169-A8B742CA2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9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Text Box 90">
                  <a:extLst>
                    <a:ext uri="{FF2B5EF4-FFF2-40B4-BE49-F238E27FC236}">
                      <a16:creationId xmlns:a16="http://schemas.microsoft.com/office/drawing/2014/main" id="{0773A497-D96A-F36B-DCF2-5EF42003FA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1392"/>
                  <a:ext cx="336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D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</p:txBody>
            </p:sp>
            <p:sp>
              <p:nvSpPr>
                <p:cNvPr id="30" name="Rectangle 91">
                  <a:extLst>
                    <a:ext uri="{FF2B5EF4-FFF2-40B4-BE49-F238E27FC236}">
                      <a16:creationId xmlns:a16="http://schemas.microsoft.com/office/drawing/2014/main" id="{1F11262D-F665-FBF1-6803-2339E3FA3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440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31" name="Line 92">
                  <a:extLst>
                    <a:ext uri="{FF2B5EF4-FFF2-40B4-BE49-F238E27FC236}">
                      <a16:creationId xmlns:a16="http://schemas.microsoft.com/office/drawing/2014/main" id="{1755F75A-A47D-DCCE-9ECF-EB7281234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72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93">
                  <a:extLst>
                    <a:ext uri="{FF2B5EF4-FFF2-40B4-BE49-F238E27FC236}">
                      <a16:creationId xmlns:a16="http://schemas.microsoft.com/office/drawing/2014/main" id="{ABD97E9F-D09C-83AC-7BBC-2D75AC307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28" y="1680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6">
                <a:extLst>
                  <a:ext uri="{FF2B5EF4-FFF2-40B4-BE49-F238E27FC236}">
                    <a16:creationId xmlns:a16="http://schemas.microsoft.com/office/drawing/2014/main" id="{EE4CCB9C-766C-7307-8A67-D04AF7C99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1536"/>
                <a:ext cx="1200" cy="768"/>
                <a:chOff x="1248" y="1344"/>
                <a:chExt cx="1200" cy="768"/>
              </a:xfrm>
            </p:grpSpPr>
            <p:sp>
              <p:nvSpPr>
                <p:cNvPr id="14" name="Rectangle 107">
                  <a:extLst>
                    <a:ext uri="{FF2B5EF4-FFF2-40B4-BE49-F238E27FC236}">
                      <a16:creationId xmlns:a16="http://schemas.microsoft.com/office/drawing/2014/main" id="{89AF6E6D-E611-409E-B0DA-4E0128E1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344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108">
                  <a:extLst>
                    <a:ext uri="{FF2B5EF4-FFF2-40B4-BE49-F238E27FC236}">
                      <a16:creationId xmlns:a16="http://schemas.microsoft.com/office/drawing/2014/main" id="{EEA9A095-F688-D4F4-B0CA-1CF6825C08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109">
                  <a:extLst>
                    <a:ext uri="{FF2B5EF4-FFF2-40B4-BE49-F238E27FC236}">
                      <a16:creationId xmlns:a16="http://schemas.microsoft.com/office/drawing/2014/main" id="{1E8DE17F-3BA2-41AE-066C-47E16461B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897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10">
                  <a:extLst>
                    <a:ext uri="{FF2B5EF4-FFF2-40B4-BE49-F238E27FC236}">
                      <a16:creationId xmlns:a16="http://schemas.microsoft.com/office/drawing/2014/main" id="{9A5AC2ED-6CFE-3342-1F8F-D9CC05764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111">
                  <a:extLst>
                    <a:ext uri="{FF2B5EF4-FFF2-40B4-BE49-F238E27FC236}">
                      <a16:creationId xmlns:a16="http://schemas.microsoft.com/office/drawing/2014/main" id="{8D4A2064-F5CE-99EA-9479-88AEAB268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Text Box 112">
                  <a:extLst>
                    <a:ext uri="{FF2B5EF4-FFF2-40B4-BE49-F238E27FC236}">
                      <a16:creationId xmlns:a16="http://schemas.microsoft.com/office/drawing/2014/main" id="{059F9409-D116-1D88-3315-E1D314DB4C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1392"/>
                  <a:ext cx="336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J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K</a:t>
                  </a:r>
                </a:p>
              </p:txBody>
            </p:sp>
            <p:sp>
              <p:nvSpPr>
                <p:cNvPr id="20" name="Rectangle 113">
                  <a:extLst>
                    <a:ext uri="{FF2B5EF4-FFF2-40B4-BE49-F238E27FC236}">
                      <a16:creationId xmlns:a16="http://schemas.microsoft.com/office/drawing/2014/main" id="{F69F5463-55EA-8FD1-4C7B-5CCB3C870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440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21" name="Line 114">
                  <a:extLst>
                    <a:ext uri="{FF2B5EF4-FFF2-40B4-BE49-F238E27FC236}">
                      <a16:creationId xmlns:a16="http://schemas.microsoft.com/office/drawing/2014/main" id="{7360BE2A-45BE-7BB9-1B95-998E50DF9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72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15">
                  <a:extLst>
                    <a:ext uri="{FF2B5EF4-FFF2-40B4-BE49-F238E27FC236}">
                      <a16:creationId xmlns:a16="http://schemas.microsoft.com/office/drawing/2014/main" id="{62C047C5-A1C9-9D63-6FE0-1B7829DBD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96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116">
                  <a:extLst>
                    <a:ext uri="{FF2B5EF4-FFF2-40B4-BE49-F238E27FC236}">
                      <a16:creationId xmlns:a16="http://schemas.microsoft.com/office/drawing/2014/main" id="{3E062C2E-36A8-19ED-BD54-FC50D6E69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488" y="1680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Text Box 129">
              <a:extLst>
                <a:ext uri="{FF2B5EF4-FFF2-40B4-BE49-F238E27FC236}">
                  <a16:creationId xmlns:a16="http://schemas.microsoft.com/office/drawing/2014/main" id="{9A913B22-F125-A693-8FBD-72B5D8845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2352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Positive edge-triggered flip-flops</a:t>
              </a:r>
            </a:p>
          </p:txBody>
        </p:sp>
      </p:grpSp>
      <p:grpSp>
        <p:nvGrpSpPr>
          <p:cNvPr id="43" name="Group 134">
            <a:extLst>
              <a:ext uri="{FF2B5EF4-FFF2-40B4-BE49-F238E27FC236}">
                <a16:creationId xmlns:a16="http://schemas.microsoft.com/office/drawing/2014/main" id="{A7347845-9FBA-25B6-15AF-21F6BBEFEBF7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342500"/>
            <a:ext cx="6477000" cy="1662113"/>
            <a:chOff x="1344" y="2784"/>
            <a:chExt cx="4080" cy="1047"/>
          </a:xfrm>
        </p:grpSpPr>
        <p:grpSp>
          <p:nvGrpSpPr>
            <p:cNvPr id="44" name="Group 133">
              <a:extLst>
                <a:ext uri="{FF2B5EF4-FFF2-40B4-BE49-F238E27FC236}">
                  <a16:creationId xmlns:a16="http://schemas.microsoft.com/office/drawing/2014/main" id="{8B84BA58-8464-6AE4-95E6-80CD3D1F2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784"/>
              <a:ext cx="4080" cy="768"/>
              <a:chOff x="1344" y="2784"/>
              <a:chExt cx="4080" cy="768"/>
            </a:xfrm>
          </p:grpSpPr>
          <p:grpSp>
            <p:nvGrpSpPr>
              <p:cNvPr id="46" name="Group 72">
                <a:extLst>
                  <a:ext uri="{FF2B5EF4-FFF2-40B4-BE49-F238E27FC236}">
                    <a16:creationId xmlns:a16="http://schemas.microsoft.com/office/drawing/2014/main" id="{BBC0317A-7CDD-5CD5-92DC-6859BCCFD8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2784"/>
                <a:ext cx="1200" cy="768"/>
                <a:chOff x="1248" y="2688"/>
                <a:chExt cx="1200" cy="768"/>
              </a:xfrm>
            </p:grpSpPr>
            <p:sp>
              <p:nvSpPr>
                <p:cNvPr id="71" name="Rectangle 73">
                  <a:extLst>
                    <a:ext uri="{FF2B5EF4-FFF2-40B4-BE49-F238E27FC236}">
                      <a16:creationId xmlns:a16="http://schemas.microsoft.com/office/drawing/2014/main" id="{25DD209C-7689-7BAD-CF14-32CD72873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74">
                  <a:extLst>
                    <a:ext uri="{FF2B5EF4-FFF2-40B4-BE49-F238E27FC236}">
                      <a16:creationId xmlns:a16="http://schemas.microsoft.com/office/drawing/2014/main" id="{9011D733-7163-1605-22A5-A55E9E85A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83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75">
                  <a:extLst>
                    <a:ext uri="{FF2B5EF4-FFF2-40B4-BE49-F238E27FC236}">
                      <a16:creationId xmlns:a16="http://schemas.microsoft.com/office/drawing/2014/main" id="{7BE9643B-4D5B-766F-9A94-5BFF88420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3241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76">
                  <a:extLst>
                    <a:ext uri="{FF2B5EF4-FFF2-40B4-BE49-F238E27FC236}">
                      <a16:creationId xmlns:a16="http://schemas.microsoft.com/office/drawing/2014/main" id="{EBCECF0A-F1E2-1F5D-E6EC-9C38B00B8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288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77">
                  <a:extLst>
                    <a:ext uri="{FF2B5EF4-FFF2-40B4-BE49-F238E27FC236}">
                      <a16:creationId xmlns:a16="http://schemas.microsoft.com/office/drawing/2014/main" id="{A7AD94BB-D502-82FD-87B9-464D7A551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Text Box 78">
                  <a:extLst>
                    <a:ext uri="{FF2B5EF4-FFF2-40B4-BE49-F238E27FC236}">
                      <a16:creationId xmlns:a16="http://schemas.microsoft.com/office/drawing/2014/main" id="{EC03C5F4-9620-FF4D-1623-3435BF934D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2736"/>
                  <a:ext cx="336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S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R</a:t>
                  </a:r>
                </a:p>
              </p:txBody>
            </p:sp>
            <p:sp>
              <p:nvSpPr>
                <p:cNvPr id="77" name="Rectangle 79">
                  <a:extLst>
                    <a:ext uri="{FF2B5EF4-FFF2-40B4-BE49-F238E27FC236}">
                      <a16:creationId xmlns:a16="http://schemas.microsoft.com/office/drawing/2014/main" id="{84DEF709-AAE6-67FE-36B5-97C9EF81E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78" name="Line 80">
                  <a:extLst>
                    <a:ext uri="{FF2B5EF4-FFF2-40B4-BE49-F238E27FC236}">
                      <a16:creationId xmlns:a16="http://schemas.microsoft.com/office/drawing/2014/main" id="{6866ABC1-99A6-6E58-7903-E0D6095A39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81">
                  <a:extLst>
                    <a:ext uri="{FF2B5EF4-FFF2-40B4-BE49-F238E27FC236}">
                      <a16:creationId xmlns:a16="http://schemas.microsoft.com/office/drawing/2014/main" id="{8FA467F7-A178-C827-ACCF-8C34E86CC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31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utoShape 82">
                  <a:extLst>
                    <a:ext uri="{FF2B5EF4-FFF2-40B4-BE49-F238E27FC236}">
                      <a16:creationId xmlns:a16="http://schemas.microsoft.com/office/drawing/2014/main" id="{CAB59360-3A07-1000-05D6-1801A1E52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488" y="3024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83">
                  <a:extLst>
                    <a:ext uri="{FF2B5EF4-FFF2-40B4-BE49-F238E27FC236}">
                      <a16:creationId xmlns:a16="http://schemas.microsoft.com/office/drawing/2014/main" id="{499E79D1-3E12-C6FB-374C-613088E8C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2" y="3048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94">
                <a:extLst>
                  <a:ext uri="{FF2B5EF4-FFF2-40B4-BE49-F238E27FC236}">
                    <a16:creationId xmlns:a16="http://schemas.microsoft.com/office/drawing/2014/main" id="{8B87D84C-B292-5F02-CF64-AFD9E88EF0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2784"/>
                <a:ext cx="1200" cy="768"/>
                <a:chOff x="2688" y="2688"/>
                <a:chExt cx="1200" cy="768"/>
              </a:xfrm>
            </p:grpSpPr>
            <p:sp>
              <p:nvSpPr>
                <p:cNvPr id="60" name="Rectangle 95">
                  <a:extLst>
                    <a:ext uri="{FF2B5EF4-FFF2-40B4-BE49-F238E27FC236}">
                      <a16:creationId xmlns:a16="http://schemas.microsoft.com/office/drawing/2014/main" id="{914C099E-0BFB-B8AA-E54F-12A849560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688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96">
                  <a:extLst>
                    <a:ext uri="{FF2B5EF4-FFF2-40B4-BE49-F238E27FC236}">
                      <a16:creationId xmlns:a16="http://schemas.microsoft.com/office/drawing/2014/main" id="{76A54E02-28C7-0306-53E7-576FA94E5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83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97">
                  <a:extLst>
                    <a:ext uri="{FF2B5EF4-FFF2-40B4-BE49-F238E27FC236}">
                      <a16:creationId xmlns:a16="http://schemas.microsoft.com/office/drawing/2014/main" id="{05803AF5-8CD3-7EAB-026C-74900391C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241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98">
                  <a:extLst>
                    <a:ext uri="{FF2B5EF4-FFF2-40B4-BE49-F238E27FC236}">
                      <a16:creationId xmlns:a16="http://schemas.microsoft.com/office/drawing/2014/main" id="{F31E25CF-5CE2-6966-3B6A-AD6B71ADA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88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99">
                  <a:extLst>
                    <a:ext uri="{FF2B5EF4-FFF2-40B4-BE49-F238E27FC236}">
                      <a16:creationId xmlns:a16="http://schemas.microsoft.com/office/drawing/2014/main" id="{FE77845E-E246-C264-A16F-A64E6CB19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Text Box 100">
                  <a:extLst>
                    <a:ext uri="{FF2B5EF4-FFF2-40B4-BE49-F238E27FC236}">
                      <a16:creationId xmlns:a16="http://schemas.microsoft.com/office/drawing/2014/main" id="{BB7D067F-884D-FAB0-0F1F-677D37E784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2736"/>
                  <a:ext cx="336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D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</p:txBody>
            </p:sp>
            <p:sp>
              <p:nvSpPr>
                <p:cNvPr id="66" name="Rectangle 101">
                  <a:extLst>
                    <a:ext uri="{FF2B5EF4-FFF2-40B4-BE49-F238E27FC236}">
                      <a16:creationId xmlns:a16="http://schemas.microsoft.com/office/drawing/2014/main" id="{2C6D626F-3455-0F17-C75D-D989F217F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67" name="Line 102">
                  <a:extLst>
                    <a:ext uri="{FF2B5EF4-FFF2-40B4-BE49-F238E27FC236}">
                      <a16:creationId xmlns:a16="http://schemas.microsoft.com/office/drawing/2014/main" id="{41B2FB72-C6CB-4912-5BC1-81BCBE44A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07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103">
                  <a:extLst>
                    <a:ext uri="{FF2B5EF4-FFF2-40B4-BE49-F238E27FC236}">
                      <a16:creationId xmlns:a16="http://schemas.microsoft.com/office/drawing/2014/main" id="{BADA443D-A08D-DB0A-1107-D46CD2151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331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104">
                  <a:extLst>
                    <a:ext uri="{FF2B5EF4-FFF2-40B4-BE49-F238E27FC236}">
                      <a16:creationId xmlns:a16="http://schemas.microsoft.com/office/drawing/2014/main" id="{AE6EB7B7-7C5D-5B96-B13D-C3C3D1FAA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28" y="3024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105">
                  <a:extLst>
                    <a:ext uri="{FF2B5EF4-FFF2-40B4-BE49-F238E27FC236}">
                      <a16:creationId xmlns:a16="http://schemas.microsoft.com/office/drawing/2014/main" id="{00643589-B893-13E9-25C0-FE2A883C0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2" y="3048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117">
                <a:extLst>
                  <a:ext uri="{FF2B5EF4-FFF2-40B4-BE49-F238E27FC236}">
                    <a16:creationId xmlns:a16="http://schemas.microsoft.com/office/drawing/2014/main" id="{AA16E0F6-B728-3818-3ED6-369C5C05AD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2784"/>
                <a:ext cx="1200" cy="768"/>
                <a:chOff x="1248" y="2688"/>
                <a:chExt cx="1200" cy="768"/>
              </a:xfrm>
            </p:grpSpPr>
            <p:sp>
              <p:nvSpPr>
                <p:cNvPr id="49" name="Rectangle 118">
                  <a:extLst>
                    <a:ext uri="{FF2B5EF4-FFF2-40B4-BE49-F238E27FC236}">
                      <a16:creationId xmlns:a16="http://schemas.microsoft.com/office/drawing/2014/main" id="{562E5B17-BEBC-7C7B-C881-598F989AB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19">
                  <a:extLst>
                    <a:ext uri="{FF2B5EF4-FFF2-40B4-BE49-F238E27FC236}">
                      <a16:creationId xmlns:a16="http://schemas.microsoft.com/office/drawing/2014/main" id="{E2DF3A15-621E-561D-2CC0-1C7100C9D9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83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20">
                  <a:extLst>
                    <a:ext uri="{FF2B5EF4-FFF2-40B4-BE49-F238E27FC236}">
                      <a16:creationId xmlns:a16="http://schemas.microsoft.com/office/drawing/2014/main" id="{FA8E4413-17D0-7386-6C53-4DCBF054E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3241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21">
                  <a:extLst>
                    <a:ext uri="{FF2B5EF4-FFF2-40B4-BE49-F238E27FC236}">
                      <a16:creationId xmlns:a16="http://schemas.microsoft.com/office/drawing/2014/main" id="{4546EE86-7281-7BB9-63E7-0FBB9B0CD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288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22">
                  <a:extLst>
                    <a:ext uri="{FF2B5EF4-FFF2-40B4-BE49-F238E27FC236}">
                      <a16:creationId xmlns:a16="http://schemas.microsoft.com/office/drawing/2014/main" id="{F36FE1DE-ACF9-9A8F-ADA0-83868FAF1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123">
                  <a:extLst>
                    <a:ext uri="{FF2B5EF4-FFF2-40B4-BE49-F238E27FC236}">
                      <a16:creationId xmlns:a16="http://schemas.microsoft.com/office/drawing/2014/main" id="{568DC185-229A-6E09-E263-B5108B7D5D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2736"/>
                  <a:ext cx="336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J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K</a:t>
                  </a:r>
                </a:p>
              </p:txBody>
            </p:sp>
            <p:sp>
              <p:nvSpPr>
                <p:cNvPr id="55" name="Rectangle 124">
                  <a:extLst>
                    <a:ext uri="{FF2B5EF4-FFF2-40B4-BE49-F238E27FC236}">
                      <a16:creationId xmlns:a16="http://schemas.microsoft.com/office/drawing/2014/main" id="{0D1DC64F-2E10-433F-FE53-77863DCA7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56" name="Line 125">
                  <a:extLst>
                    <a:ext uri="{FF2B5EF4-FFF2-40B4-BE49-F238E27FC236}">
                      <a16:creationId xmlns:a16="http://schemas.microsoft.com/office/drawing/2014/main" id="{C557C9AD-4EDB-2702-CCCA-79E0F17802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26">
                  <a:extLst>
                    <a:ext uri="{FF2B5EF4-FFF2-40B4-BE49-F238E27FC236}">
                      <a16:creationId xmlns:a16="http://schemas.microsoft.com/office/drawing/2014/main" id="{C5F2A16B-2A5A-1DBF-45F7-246C38CA1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331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127">
                  <a:extLst>
                    <a:ext uri="{FF2B5EF4-FFF2-40B4-BE49-F238E27FC236}">
                      <a16:creationId xmlns:a16="http://schemas.microsoft.com/office/drawing/2014/main" id="{D7ED08E6-B0FF-D7ED-E628-36AE534B9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488" y="3024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128">
                  <a:extLst>
                    <a:ext uri="{FF2B5EF4-FFF2-40B4-BE49-F238E27FC236}">
                      <a16:creationId xmlns:a16="http://schemas.microsoft.com/office/drawing/2014/main" id="{2FAD4B95-D29C-2761-ECC4-F4905A57B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2" y="3048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Text Box 130">
              <a:extLst>
                <a:ext uri="{FF2B5EF4-FFF2-40B4-BE49-F238E27FC236}">
                  <a16:creationId xmlns:a16="http://schemas.microsoft.com/office/drawing/2014/main" id="{9AD186AB-42A3-D11B-C3AE-28AB9313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3600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Negative edge-triggered flip-flops</a:t>
              </a:r>
            </a:p>
          </p:txBody>
        </p:sp>
      </p:grpSp>
      <p:sp>
        <p:nvSpPr>
          <p:cNvPr id="8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85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8189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D77A25-C8D0-71F4-9768-6EB9594CDB53}"/>
              </a:ext>
            </a:extLst>
          </p:cNvPr>
          <p:cNvSpPr txBox="1"/>
          <p:nvPr/>
        </p:nvSpPr>
        <p:spPr>
          <a:xfrm>
            <a:off x="1930400" y="723099"/>
            <a:ext cx="79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Q5: What do Q and Q’ represent on the flip flop?</a:t>
            </a:r>
          </a:p>
        </p:txBody>
      </p:sp>
      <p:grpSp>
        <p:nvGrpSpPr>
          <p:cNvPr id="8" name="Group 132">
            <a:extLst>
              <a:ext uri="{FF2B5EF4-FFF2-40B4-BE49-F238E27FC236}">
                <a16:creationId xmlns:a16="http://schemas.microsoft.com/office/drawing/2014/main" id="{5E7EDA28-1B0C-A4F3-54A4-086E818573BB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1556228"/>
            <a:ext cx="6477000" cy="1662113"/>
            <a:chOff x="1344" y="1536"/>
            <a:chExt cx="4080" cy="1047"/>
          </a:xfrm>
        </p:grpSpPr>
        <p:grpSp>
          <p:nvGrpSpPr>
            <p:cNvPr id="9" name="Group 131">
              <a:extLst>
                <a:ext uri="{FF2B5EF4-FFF2-40B4-BE49-F238E27FC236}">
                  <a16:creationId xmlns:a16="http://schemas.microsoft.com/office/drawing/2014/main" id="{762F2A93-AC05-0444-20C3-AE12E1018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36"/>
              <a:ext cx="4080" cy="768"/>
              <a:chOff x="1344" y="1536"/>
              <a:chExt cx="4080" cy="768"/>
            </a:xfrm>
          </p:grpSpPr>
          <p:grpSp>
            <p:nvGrpSpPr>
              <p:cNvPr id="11" name="Group 61">
                <a:extLst>
                  <a:ext uri="{FF2B5EF4-FFF2-40B4-BE49-F238E27FC236}">
                    <a16:creationId xmlns:a16="http://schemas.microsoft.com/office/drawing/2014/main" id="{8A4B2436-D617-9F55-BF7C-33F9847EA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1536"/>
                <a:ext cx="1200" cy="768"/>
                <a:chOff x="1248" y="1344"/>
                <a:chExt cx="1200" cy="768"/>
              </a:xfrm>
            </p:grpSpPr>
            <p:sp>
              <p:nvSpPr>
                <p:cNvPr id="33" name="Rectangle 62">
                  <a:extLst>
                    <a:ext uri="{FF2B5EF4-FFF2-40B4-BE49-F238E27FC236}">
                      <a16:creationId xmlns:a16="http://schemas.microsoft.com/office/drawing/2014/main" id="{52CEE067-1DE4-4D97-0A2D-FC17F5B00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344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63">
                  <a:extLst>
                    <a:ext uri="{FF2B5EF4-FFF2-40B4-BE49-F238E27FC236}">
                      <a16:creationId xmlns:a16="http://schemas.microsoft.com/office/drawing/2014/main" id="{320FD633-E82A-7764-CF9A-88B7FB7FB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64">
                  <a:extLst>
                    <a:ext uri="{FF2B5EF4-FFF2-40B4-BE49-F238E27FC236}">
                      <a16:creationId xmlns:a16="http://schemas.microsoft.com/office/drawing/2014/main" id="{68777776-F6DE-431C-79C8-31AB53026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897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65">
                  <a:extLst>
                    <a:ext uri="{FF2B5EF4-FFF2-40B4-BE49-F238E27FC236}">
                      <a16:creationId xmlns:a16="http://schemas.microsoft.com/office/drawing/2014/main" id="{C90A03A7-C3E2-4B91-7A32-F93D75B19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66">
                  <a:extLst>
                    <a:ext uri="{FF2B5EF4-FFF2-40B4-BE49-F238E27FC236}">
                      <a16:creationId xmlns:a16="http://schemas.microsoft.com/office/drawing/2014/main" id="{D3856304-1D1B-32B9-EEA8-870FD31D3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Text Box 67">
                  <a:extLst>
                    <a:ext uri="{FF2B5EF4-FFF2-40B4-BE49-F238E27FC236}">
                      <a16:creationId xmlns:a16="http://schemas.microsoft.com/office/drawing/2014/main" id="{47BB5BAF-2241-CFF9-FAB0-2AADA3A980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1392"/>
                  <a:ext cx="336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S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R</a:t>
                  </a:r>
                </a:p>
              </p:txBody>
            </p:sp>
            <p:sp>
              <p:nvSpPr>
                <p:cNvPr id="39" name="Rectangle 68">
                  <a:extLst>
                    <a:ext uri="{FF2B5EF4-FFF2-40B4-BE49-F238E27FC236}">
                      <a16:creationId xmlns:a16="http://schemas.microsoft.com/office/drawing/2014/main" id="{8777311D-92E9-3941-418B-67BFF2DD9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440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40" name="Line 69">
                  <a:extLst>
                    <a:ext uri="{FF2B5EF4-FFF2-40B4-BE49-F238E27FC236}">
                      <a16:creationId xmlns:a16="http://schemas.microsoft.com/office/drawing/2014/main" id="{526C7FD4-022E-AF79-E622-AC6A3DB4D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72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70">
                  <a:extLst>
                    <a:ext uri="{FF2B5EF4-FFF2-40B4-BE49-F238E27FC236}">
                      <a16:creationId xmlns:a16="http://schemas.microsoft.com/office/drawing/2014/main" id="{0DB8B5B8-9EF1-5A4D-CA4E-95512022A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96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71">
                  <a:extLst>
                    <a:ext uri="{FF2B5EF4-FFF2-40B4-BE49-F238E27FC236}">
                      <a16:creationId xmlns:a16="http://schemas.microsoft.com/office/drawing/2014/main" id="{94221BB0-1517-F89D-12CF-708AF00D8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488" y="1680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4">
                <a:extLst>
                  <a:ext uri="{FF2B5EF4-FFF2-40B4-BE49-F238E27FC236}">
                    <a16:creationId xmlns:a16="http://schemas.microsoft.com/office/drawing/2014/main" id="{BFA68171-D1D0-82BC-8DDA-3BE94C3F3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536"/>
                <a:ext cx="1200" cy="768"/>
                <a:chOff x="2688" y="1344"/>
                <a:chExt cx="1200" cy="768"/>
              </a:xfrm>
            </p:grpSpPr>
            <p:sp>
              <p:nvSpPr>
                <p:cNvPr id="24" name="Rectangle 85">
                  <a:extLst>
                    <a:ext uri="{FF2B5EF4-FFF2-40B4-BE49-F238E27FC236}">
                      <a16:creationId xmlns:a16="http://schemas.microsoft.com/office/drawing/2014/main" id="{078E0E4A-9555-A073-2C11-8D94A63DF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344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6">
                  <a:extLst>
                    <a:ext uri="{FF2B5EF4-FFF2-40B4-BE49-F238E27FC236}">
                      <a16:creationId xmlns:a16="http://schemas.microsoft.com/office/drawing/2014/main" id="{CC1E6E51-F94D-3E6E-0DA4-7A70EF815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48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87">
                  <a:extLst>
                    <a:ext uri="{FF2B5EF4-FFF2-40B4-BE49-F238E27FC236}">
                      <a16:creationId xmlns:a16="http://schemas.microsoft.com/office/drawing/2014/main" id="{5B4ADB05-09B6-9AA3-10B8-B4900F5F7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897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88">
                  <a:extLst>
                    <a:ext uri="{FF2B5EF4-FFF2-40B4-BE49-F238E27FC236}">
                      <a16:creationId xmlns:a16="http://schemas.microsoft.com/office/drawing/2014/main" id="{A74DDFC4-C813-CA13-E2EC-36E8214AB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89">
                  <a:extLst>
                    <a:ext uri="{FF2B5EF4-FFF2-40B4-BE49-F238E27FC236}">
                      <a16:creationId xmlns:a16="http://schemas.microsoft.com/office/drawing/2014/main" id="{8CE53A38-734E-4601-86B6-B74485E20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9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Text Box 90">
                  <a:extLst>
                    <a:ext uri="{FF2B5EF4-FFF2-40B4-BE49-F238E27FC236}">
                      <a16:creationId xmlns:a16="http://schemas.microsoft.com/office/drawing/2014/main" id="{AE06597C-8E20-9530-06AE-B448F678CA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1392"/>
                  <a:ext cx="336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D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</p:txBody>
            </p:sp>
            <p:sp>
              <p:nvSpPr>
                <p:cNvPr id="30" name="Rectangle 91">
                  <a:extLst>
                    <a:ext uri="{FF2B5EF4-FFF2-40B4-BE49-F238E27FC236}">
                      <a16:creationId xmlns:a16="http://schemas.microsoft.com/office/drawing/2014/main" id="{05D339CB-C522-5B2F-1599-0F155AE65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440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31" name="Line 92">
                  <a:extLst>
                    <a:ext uri="{FF2B5EF4-FFF2-40B4-BE49-F238E27FC236}">
                      <a16:creationId xmlns:a16="http://schemas.microsoft.com/office/drawing/2014/main" id="{6FFAEB03-245D-2147-4FF0-B9BB5BC2A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72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93">
                  <a:extLst>
                    <a:ext uri="{FF2B5EF4-FFF2-40B4-BE49-F238E27FC236}">
                      <a16:creationId xmlns:a16="http://schemas.microsoft.com/office/drawing/2014/main" id="{C0FD1EF2-1A3D-2491-0D2C-F5605A64C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28" y="1680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6">
                <a:extLst>
                  <a:ext uri="{FF2B5EF4-FFF2-40B4-BE49-F238E27FC236}">
                    <a16:creationId xmlns:a16="http://schemas.microsoft.com/office/drawing/2014/main" id="{7DC5177C-A4C4-B726-2162-AD8495B96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1536"/>
                <a:ext cx="1200" cy="768"/>
                <a:chOff x="1248" y="1344"/>
                <a:chExt cx="1200" cy="768"/>
              </a:xfrm>
            </p:grpSpPr>
            <p:sp>
              <p:nvSpPr>
                <p:cNvPr id="14" name="Rectangle 107">
                  <a:extLst>
                    <a:ext uri="{FF2B5EF4-FFF2-40B4-BE49-F238E27FC236}">
                      <a16:creationId xmlns:a16="http://schemas.microsoft.com/office/drawing/2014/main" id="{9ED3666D-106F-A4EF-9E37-BBF0F23DE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344"/>
                  <a:ext cx="480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108">
                  <a:extLst>
                    <a:ext uri="{FF2B5EF4-FFF2-40B4-BE49-F238E27FC236}">
                      <a16:creationId xmlns:a16="http://schemas.microsoft.com/office/drawing/2014/main" id="{BCA684C0-A8E6-AB86-58B5-D3D86D8F7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48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109">
                  <a:extLst>
                    <a:ext uri="{FF2B5EF4-FFF2-40B4-BE49-F238E27FC236}">
                      <a16:creationId xmlns:a16="http://schemas.microsoft.com/office/drawing/2014/main" id="{93ABB3BA-CDA3-CF0B-B04F-A72DF47C9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897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10">
                  <a:extLst>
                    <a:ext uri="{FF2B5EF4-FFF2-40B4-BE49-F238E27FC236}">
                      <a16:creationId xmlns:a16="http://schemas.microsoft.com/office/drawing/2014/main" id="{A2E42D27-73B8-B1C3-10A9-8398278416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153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111">
                  <a:extLst>
                    <a:ext uri="{FF2B5EF4-FFF2-40B4-BE49-F238E27FC236}">
                      <a16:creationId xmlns:a16="http://schemas.microsoft.com/office/drawing/2014/main" id="{B228028F-A9D3-12A8-481D-5ADBD4FC9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Text Box 112">
                  <a:extLst>
                    <a:ext uri="{FF2B5EF4-FFF2-40B4-BE49-F238E27FC236}">
                      <a16:creationId xmlns:a16="http://schemas.microsoft.com/office/drawing/2014/main" id="{F51945C6-527F-7F6E-2A59-8BFE09C155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1392"/>
                  <a:ext cx="336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J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 C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1600" b="1" i="1"/>
                    <a:t>K</a:t>
                  </a:r>
                </a:p>
              </p:txBody>
            </p:sp>
            <p:sp>
              <p:nvSpPr>
                <p:cNvPr id="20" name="Rectangle 113">
                  <a:extLst>
                    <a:ext uri="{FF2B5EF4-FFF2-40B4-BE49-F238E27FC236}">
                      <a16:creationId xmlns:a16="http://schemas.microsoft.com/office/drawing/2014/main" id="{96101B43-3136-8F36-565F-D943AD099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440"/>
                  <a:ext cx="288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</a:t>
                  </a:r>
                </a:p>
                <a:p>
                  <a:pPr eaLnBrk="0" hangingPunct="0">
                    <a:spcBef>
                      <a:spcPct val="30000"/>
                    </a:spcBef>
                  </a:pPr>
                  <a:endParaRPr lang="en-US" sz="1600" b="1" i="1"/>
                </a:p>
                <a:p>
                  <a:pPr eaLnBrk="0" hangingPunct="0">
                    <a:spcBef>
                      <a:spcPct val="30000"/>
                    </a:spcBef>
                  </a:pPr>
                  <a:r>
                    <a:rPr lang="en-US" sz="1600" b="1" i="1"/>
                    <a:t>Q'</a:t>
                  </a:r>
                </a:p>
              </p:txBody>
            </p:sp>
            <p:sp>
              <p:nvSpPr>
                <p:cNvPr id="21" name="Line 114">
                  <a:extLst>
                    <a:ext uri="{FF2B5EF4-FFF2-40B4-BE49-F238E27FC236}">
                      <a16:creationId xmlns:a16="http://schemas.microsoft.com/office/drawing/2014/main" id="{B6BB784F-C2BD-F1ED-8E98-08D7A25CB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72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15">
                  <a:extLst>
                    <a:ext uri="{FF2B5EF4-FFF2-40B4-BE49-F238E27FC236}">
                      <a16:creationId xmlns:a16="http://schemas.microsoft.com/office/drawing/2014/main" id="{8A868C69-8170-02D3-FE6F-B39BB8FBA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968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116">
                  <a:extLst>
                    <a:ext uri="{FF2B5EF4-FFF2-40B4-BE49-F238E27FC236}">
                      <a16:creationId xmlns:a16="http://schemas.microsoft.com/office/drawing/2014/main" id="{DF3B6973-0517-5AC5-6623-62B77011F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488" y="1680"/>
                  <a:ext cx="72" cy="7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Text Box 129">
              <a:extLst>
                <a:ext uri="{FF2B5EF4-FFF2-40B4-BE49-F238E27FC236}">
                  <a16:creationId xmlns:a16="http://schemas.microsoft.com/office/drawing/2014/main" id="{7615B104-8709-45D9-452A-EE62DB2D4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2352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Positive edge-triggered flip-flops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90157D5-A2B3-6CEE-BAB5-764B19A4629E}"/>
              </a:ext>
            </a:extLst>
          </p:cNvPr>
          <p:cNvSpPr txBox="1"/>
          <p:nvPr/>
        </p:nvSpPr>
        <p:spPr>
          <a:xfrm>
            <a:off x="2001838" y="3601860"/>
            <a:ext cx="818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00FF"/>
                </a:solidFill>
              </a:rPr>
              <a:t>A: Q is the state of the flip-flop and Q’ is the negation of Q.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F6D6AA-E173-55BD-CBE8-35EB7D43A671}"/>
              </a:ext>
            </a:extLst>
          </p:cNvPr>
          <p:cNvSpPr txBox="1"/>
          <p:nvPr/>
        </p:nvSpPr>
        <p:spPr>
          <a:xfrm>
            <a:off x="2001838" y="4337900"/>
            <a:ext cx="8188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00FF"/>
                </a:solidFill>
              </a:rPr>
              <a:t>A flip-flop is a one-bit memory unit; when it stores a 0 it is said to be in the reset state; when it stores a 1 it is in the set state. The Q output of a flip-flop determines the state it is in.</a:t>
            </a:r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988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AF680D-5A45-4B70-80FC-BCF336891853}"/>
              </a:ext>
            </a:extLst>
          </p:cNvPr>
          <p:cNvSpPr txBox="1"/>
          <p:nvPr/>
        </p:nvSpPr>
        <p:spPr>
          <a:xfrm>
            <a:off x="1676400" y="674914"/>
            <a:ext cx="25146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Analysis</a:t>
            </a:r>
            <a:endParaRPr lang="en-SG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855D8-6147-426A-9387-54B55A0EA588}"/>
              </a:ext>
            </a:extLst>
          </p:cNvPr>
          <p:cNvSpPr txBox="1"/>
          <p:nvPr/>
        </p:nvSpPr>
        <p:spPr>
          <a:xfrm>
            <a:off x="8011886" y="674914"/>
            <a:ext cx="25146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Design</a:t>
            </a:r>
            <a:endParaRPr lang="en-SG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52187-7F84-45C4-8B97-DA314B521D2B}"/>
              </a:ext>
            </a:extLst>
          </p:cNvPr>
          <p:cNvSpPr txBox="1"/>
          <p:nvPr/>
        </p:nvSpPr>
        <p:spPr>
          <a:xfrm>
            <a:off x="152400" y="6183086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for illustration. The state diagram here does not correspond to the logic circuit.</a:t>
            </a:r>
            <a:endParaRPr lang="en-SG" dirty="0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74CCD927-6121-4663-86A7-0C83FC28A8C3}"/>
              </a:ext>
            </a:extLst>
          </p:cNvPr>
          <p:cNvSpPr/>
          <p:nvPr/>
        </p:nvSpPr>
        <p:spPr>
          <a:xfrm>
            <a:off x="3750119" y="2296886"/>
            <a:ext cx="715737" cy="2808514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C7B390FB-6DD4-41DB-BB0C-8DA9033E5E9E}"/>
              </a:ext>
            </a:extLst>
          </p:cNvPr>
          <p:cNvSpPr/>
          <p:nvPr/>
        </p:nvSpPr>
        <p:spPr>
          <a:xfrm flipH="1" flipV="1">
            <a:off x="7747917" y="2296886"/>
            <a:ext cx="715736" cy="2808514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C01E9-80B1-4D4A-88B9-96C4492CB212}"/>
              </a:ext>
            </a:extLst>
          </p:cNvPr>
          <p:cNvSpPr txBox="1"/>
          <p:nvPr/>
        </p:nvSpPr>
        <p:spPr>
          <a:xfrm>
            <a:off x="1113051" y="2752821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Uses flip-flop </a:t>
            </a:r>
            <a:r>
              <a:rPr lang="en-US" sz="2800" dirty="0">
                <a:solidFill>
                  <a:srgbClr val="C00000"/>
                </a:solidFill>
              </a:rPr>
              <a:t>characteristic tables</a:t>
            </a:r>
            <a:r>
              <a:rPr lang="en-US" sz="2800" dirty="0"/>
              <a:t>.</a:t>
            </a:r>
            <a:endParaRPr lang="en-SG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F862F-7CA9-4053-8D5F-215859B38C4C}"/>
              </a:ext>
            </a:extLst>
          </p:cNvPr>
          <p:cNvSpPr txBox="1"/>
          <p:nvPr/>
        </p:nvSpPr>
        <p:spPr>
          <a:xfrm>
            <a:off x="8708590" y="2752821"/>
            <a:ext cx="2400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Uses flip-flop </a:t>
            </a:r>
            <a:r>
              <a:rPr lang="en-US" sz="2800" dirty="0">
                <a:solidFill>
                  <a:srgbClr val="C00000"/>
                </a:solidFill>
              </a:rPr>
              <a:t>excitation tables</a:t>
            </a:r>
            <a:r>
              <a:rPr lang="en-US" sz="2800" dirty="0"/>
              <a:t>.</a:t>
            </a:r>
            <a:endParaRPr lang="en-SG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B1536F-DCEB-4105-AECF-C3B11DBC6AB7}"/>
              </a:ext>
            </a:extLst>
          </p:cNvPr>
          <p:cNvGrpSpPr/>
          <p:nvPr/>
        </p:nvGrpSpPr>
        <p:grpSpPr>
          <a:xfrm>
            <a:off x="4672693" y="1203737"/>
            <a:ext cx="2830287" cy="2371197"/>
            <a:chOff x="4672693" y="1203737"/>
            <a:chExt cx="2830287" cy="23711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33D3B5-37DA-4F6E-BFCF-0DE6B241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86"/>
            <a:stretch/>
          </p:blipFill>
          <p:spPr>
            <a:xfrm>
              <a:off x="4672693" y="1203737"/>
              <a:ext cx="2830287" cy="19317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855C57-D370-458C-A185-6A75AF574CAD}"/>
                </a:ext>
              </a:extLst>
            </p:cNvPr>
            <p:cNvSpPr txBox="1"/>
            <p:nvPr/>
          </p:nvSpPr>
          <p:spPr>
            <a:xfrm>
              <a:off x="4887686" y="3174824"/>
              <a:ext cx="2400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Logic circuit</a:t>
              </a:r>
              <a:endParaRPr lang="en-SG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774728-A801-4973-88DF-4932491DC10C}"/>
              </a:ext>
            </a:extLst>
          </p:cNvPr>
          <p:cNvGrpSpPr/>
          <p:nvPr/>
        </p:nvGrpSpPr>
        <p:grpSpPr>
          <a:xfrm>
            <a:off x="4887686" y="4238329"/>
            <a:ext cx="2400301" cy="2064980"/>
            <a:chOff x="4980212" y="4107701"/>
            <a:chExt cx="2400301" cy="20649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0CFC3A-5018-40F9-B7DB-0C5E41B73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1" t="15952" r="22857" b="20952"/>
            <a:stretch/>
          </p:blipFill>
          <p:spPr>
            <a:xfrm>
              <a:off x="5040083" y="4107701"/>
              <a:ext cx="2280558" cy="16648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5AF320-2237-42BB-B64B-9ED90BDED96D}"/>
                </a:ext>
              </a:extLst>
            </p:cNvPr>
            <p:cNvSpPr txBox="1"/>
            <p:nvPr/>
          </p:nvSpPr>
          <p:spPr>
            <a:xfrm>
              <a:off x="4980212" y="5772571"/>
              <a:ext cx="2400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State diagram</a:t>
              </a:r>
              <a:endParaRPr lang="en-SG" sz="2000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B20BF54-AC15-49E2-8A3F-118E4B0A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13BD79B-F3D2-49D8-919D-8B9F163B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01A9AF0F-2BF2-4647-914A-78F5E309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430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Analysis of Sequential Circuits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85810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6.1 Flip-flop Characteristic Tables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1346417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Each type of flip-flop has its own </a:t>
            </a:r>
            <a:r>
              <a:rPr lang="en-US" sz="2800" dirty="0" err="1"/>
              <a:t>behaviour</a:t>
            </a:r>
            <a:r>
              <a:rPr lang="en-US" sz="2800" dirty="0"/>
              <a:t>, shown by its </a:t>
            </a:r>
            <a:r>
              <a:rPr lang="en-US" sz="2800" dirty="0">
                <a:solidFill>
                  <a:srgbClr val="C00000"/>
                </a:solidFill>
              </a:rPr>
              <a:t>characteristic table</a:t>
            </a:r>
            <a:r>
              <a:rPr lang="en-US" sz="2800" dirty="0"/>
              <a:t>.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324601" y="2641817"/>
            <a:ext cx="3375025" cy="1538288"/>
            <a:chOff x="3168" y="1728"/>
            <a:chExt cx="2126" cy="969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68" y="1728"/>
            <a:ext cx="2126" cy="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4" name="Document" r:id="rId4" imgW="3390840" imgH="1537200" progId="Word.Document.8">
                    <p:embed/>
                  </p:oleObj>
                </mc:Choice>
                <mc:Fallback>
                  <p:oleObj name="Document" r:id="rId4" imgW="3390840" imgH="1537200" progId="Word.Document.8">
                    <p:embed/>
                    <p:pic>
                      <p:nvPicPr>
                        <p:cNvPr id="1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728"/>
                          <a:ext cx="2126" cy="9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rot="5400000">
              <a:off x="3456" y="21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2738438" y="2641817"/>
            <a:ext cx="3429000" cy="1570038"/>
            <a:chOff x="909" y="1728"/>
            <a:chExt cx="2160" cy="989"/>
          </a:xfrm>
        </p:grpSpPr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909" y="1731"/>
            <a:ext cx="2160" cy="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5" name="Document" r:id="rId6" imgW="3493080" imgH="1586880" progId="Word.Document.8">
                    <p:embed/>
                  </p:oleObj>
                </mc:Choice>
                <mc:Fallback>
                  <p:oleObj name="Document" r:id="rId6" imgW="3493080" imgH="1586880" progId="Word.Document.8">
                    <p:embed/>
                    <p:pic>
                      <p:nvPicPr>
                        <p:cNvPr id="1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" y="1731"/>
                          <a:ext cx="2160" cy="9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960" y="192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rot="5400000">
              <a:off x="1152" y="21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6329363" y="4546817"/>
            <a:ext cx="2722562" cy="1119188"/>
            <a:chOff x="3171" y="3024"/>
            <a:chExt cx="1715" cy="705"/>
          </a:xfrm>
        </p:grpSpPr>
        <p:graphicFrame>
          <p:nvGraphicFramePr>
            <p:cNvPr id="19" name="Object 13"/>
            <p:cNvGraphicFramePr>
              <a:graphicFrameLocks noChangeAspect="1"/>
            </p:cNvGraphicFramePr>
            <p:nvPr/>
          </p:nvGraphicFramePr>
          <p:xfrm>
            <a:off x="3171" y="3026"/>
            <a:ext cx="1715" cy="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6" name="Document" r:id="rId8" imgW="2733120" imgH="1115280" progId="Word.Document.8">
                    <p:embed/>
                  </p:oleObj>
                </mc:Choice>
                <mc:Fallback>
                  <p:oleObj name="Document" r:id="rId8" imgW="2733120" imgH="1115280" progId="Word.Document.8">
                    <p:embed/>
                    <p:pic>
                      <p:nvPicPr>
                        <p:cNvPr id="1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" y="3026"/>
                          <a:ext cx="1715" cy="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216" y="321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rot="5400000">
              <a:off x="3336" y="32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3276601" y="4546817"/>
            <a:ext cx="2219325" cy="992188"/>
            <a:chOff x="1248" y="3024"/>
            <a:chExt cx="1398" cy="625"/>
          </a:xfrm>
        </p:grpSpPr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1248" y="3024"/>
            <a:ext cx="1398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7" name="Document" r:id="rId10" imgW="2225520" imgH="1025640" progId="Word.Document.8">
                    <p:embed/>
                  </p:oleObj>
                </mc:Choice>
                <mc:Fallback>
                  <p:oleObj name="Document" r:id="rId10" imgW="2225520" imgH="1025640" progId="Word.Document.8">
                    <p:embed/>
                    <p:pic>
                      <p:nvPicPr>
                        <p:cNvPr id="2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24"/>
                          <a:ext cx="1398" cy="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296" y="321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rot="5400000">
              <a:off x="1320" y="32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50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6.2 Analysis: Example #2 (1/3)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1981200" y="1339948"/>
            <a:ext cx="8229600" cy="87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Figure 2, a sequential circuit with two </a:t>
            </a:r>
            <a:r>
              <a:rPr lang="en-US" i="1" dirty="0"/>
              <a:t>J-K</a:t>
            </a:r>
            <a:r>
              <a:rPr lang="en-US" dirty="0"/>
              <a:t> flip-flops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and one input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1981200" y="5029199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4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Obtain the </a:t>
            </a:r>
            <a:r>
              <a:rPr lang="en-US" sz="2400" dirty="0">
                <a:solidFill>
                  <a:srgbClr val="C00000"/>
                </a:solidFill>
              </a:rPr>
              <a:t>flip-flop input functions </a:t>
            </a:r>
            <a:r>
              <a:rPr lang="en-US" sz="2400" dirty="0"/>
              <a:t>from the circuit:</a:t>
            </a:r>
          </a:p>
          <a:p>
            <a:pPr marL="669925" lvl="1" indent="-325438">
              <a:spcBef>
                <a:spcPct val="10000"/>
              </a:spcBef>
              <a:buClr>
                <a:schemeClr val="accent2"/>
              </a:buClr>
              <a:buSzPct val="60000"/>
            </a:pPr>
            <a:r>
              <a:rPr lang="en-US" sz="2600" i="1" dirty="0">
                <a:solidFill>
                  <a:srgbClr val="0000CC"/>
                </a:solidFill>
              </a:rPr>
              <a:t>	</a:t>
            </a:r>
            <a:r>
              <a:rPr lang="en-US" sz="2000" b="1" i="1" dirty="0">
                <a:solidFill>
                  <a:srgbClr val="0000CC"/>
                </a:solidFill>
              </a:rPr>
              <a:t>JA = B		JB = x'</a:t>
            </a:r>
          </a:p>
          <a:p>
            <a:pPr marL="669925" lvl="1" indent="-325438">
              <a:spcBef>
                <a:spcPct val="10000"/>
              </a:spcBef>
              <a:buClr>
                <a:schemeClr val="accent2"/>
              </a:buClr>
              <a:buSzPct val="60000"/>
            </a:pPr>
            <a:r>
              <a:rPr lang="en-US" sz="2000" b="1" i="1" dirty="0">
                <a:solidFill>
                  <a:srgbClr val="0000CC"/>
                </a:solidFill>
              </a:rPr>
              <a:t>	KA = </a:t>
            </a:r>
            <a:r>
              <a:rPr lang="en-US" sz="2000" b="1" i="1" dirty="0" err="1">
                <a:solidFill>
                  <a:srgbClr val="0000CC"/>
                </a:solidFill>
              </a:rPr>
              <a:t>B∙x</a:t>
            </a:r>
            <a:r>
              <a:rPr lang="en-US" sz="2000" b="1" i="1" dirty="0">
                <a:solidFill>
                  <a:srgbClr val="0000CC"/>
                </a:solidFill>
              </a:rPr>
              <a:t>'		KB = </a:t>
            </a:r>
            <a:r>
              <a:rPr lang="en-US" sz="2000" b="1" i="1" dirty="0" err="1">
                <a:solidFill>
                  <a:srgbClr val="0000CC"/>
                </a:solidFill>
              </a:rPr>
              <a:t>A'∙x</a:t>
            </a:r>
            <a:r>
              <a:rPr lang="en-US" sz="2000" b="1" i="1" dirty="0">
                <a:solidFill>
                  <a:srgbClr val="0000CC"/>
                </a:solidFill>
              </a:rPr>
              <a:t> + </a:t>
            </a:r>
            <a:r>
              <a:rPr lang="en-US" sz="2000" b="1" i="1" dirty="0" err="1">
                <a:solidFill>
                  <a:srgbClr val="0000CC"/>
                </a:solidFill>
              </a:rPr>
              <a:t>A∙x</a:t>
            </a:r>
            <a:r>
              <a:rPr lang="en-US" sz="2000" b="1" i="1" dirty="0">
                <a:solidFill>
                  <a:srgbClr val="0000CC"/>
                </a:solidFill>
              </a:rPr>
              <a:t>' = A </a:t>
            </a:r>
            <a:r>
              <a:rPr lang="en-US" sz="2000" b="1" dirty="0">
                <a:solidFill>
                  <a:srgbClr val="0000CC"/>
                </a:solidFill>
                <a:sym typeface="Symbol" pitchFamily="18" charset="2"/>
              </a:rPr>
              <a:t></a:t>
            </a:r>
            <a:r>
              <a:rPr lang="en-US" sz="2000" b="1" i="1" dirty="0">
                <a:solidFill>
                  <a:srgbClr val="0000CC"/>
                </a:solidFill>
              </a:rPr>
              <a:t> x</a:t>
            </a:r>
          </a:p>
        </p:txBody>
      </p:sp>
      <p:grpSp>
        <p:nvGrpSpPr>
          <p:cNvPr id="71" name="Group 69"/>
          <p:cNvGrpSpPr>
            <a:grpSpLocks/>
          </p:cNvGrpSpPr>
          <p:nvPr/>
        </p:nvGrpSpPr>
        <p:grpSpPr bwMode="auto">
          <a:xfrm>
            <a:off x="3810000" y="2213072"/>
            <a:ext cx="5437188" cy="2819400"/>
            <a:chOff x="2286000" y="2133600"/>
            <a:chExt cx="5437188" cy="2819400"/>
          </a:xfrm>
        </p:grpSpPr>
        <p:grpSp>
          <p:nvGrpSpPr>
            <p:cNvPr id="72" name="Group 4"/>
            <p:cNvGrpSpPr>
              <a:grpSpLocks/>
            </p:cNvGrpSpPr>
            <p:nvPr/>
          </p:nvGrpSpPr>
          <p:grpSpPr bwMode="auto">
            <a:xfrm>
              <a:off x="2286000" y="2133600"/>
              <a:ext cx="5437188" cy="2819400"/>
              <a:chOff x="1440" y="1488"/>
              <a:chExt cx="3425" cy="1776"/>
            </a:xfrm>
          </p:grpSpPr>
          <p:grpSp>
            <p:nvGrpSpPr>
              <p:cNvPr id="75" name="Group 5"/>
              <p:cNvGrpSpPr>
                <a:grpSpLocks/>
              </p:cNvGrpSpPr>
              <p:nvPr/>
            </p:nvGrpSpPr>
            <p:grpSpPr bwMode="auto">
              <a:xfrm>
                <a:off x="2016" y="1488"/>
                <a:ext cx="2849" cy="1776"/>
                <a:chOff x="2688" y="1584"/>
                <a:chExt cx="2849" cy="1776"/>
              </a:xfrm>
            </p:grpSpPr>
            <p:sp>
              <p:nvSpPr>
                <p:cNvPr id="77" name="Line 6"/>
                <p:cNvSpPr>
                  <a:spLocks noChangeShapeType="1"/>
                </p:cNvSpPr>
                <p:nvPr/>
              </p:nvSpPr>
              <p:spPr bwMode="auto">
                <a:xfrm>
                  <a:off x="5040" y="2592"/>
                  <a:ext cx="28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7"/>
                <p:cNvSpPr>
                  <a:spLocks noChangeShapeType="1"/>
                </p:cNvSpPr>
                <p:nvPr/>
              </p:nvSpPr>
              <p:spPr bwMode="auto">
                <a:xfrm>
                  <a:off x="5040" y="1776"/>
                  <a:ext cx="28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184" y="1584"/>
                  <a:ext cx="0" cy="19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5164" y="1759"/>
                  <a:ext cx="37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340" y="1694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A</a:t>
                  </a: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28" y="249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B</a:t>
                  </a:r>
                </a:p>
              </p:txBody>
            </p:sp>
            <p:sp>
              <p:nvSpPr>
                <p:cNvPr id="8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184" y="2352"/>
                  <a:ext cx="0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3"/>
                <p:cNvSpPr>
                  <a:spLocks noChangeArrowheads="1"/>
                </p:cNvSpPr>
                <p:nvPr/>
              </p:nvSpPr>
              <p:spPr bwMode="auto">
                <a:xfrm>
                  <a:off x="5164" y="2575"/>
                  <a:ext cx="37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14"/>
                <p:cNvSpPr>
                  <a:spLocks noChangeArrowheads="1"/>
                </p:cNvSpPr>
                <p:nvPr/>
              </p:nvSpPr>
              <p:spPr bwMode="auto">
                <a:xfrm>
                  <a:off x="4128" y="2016"/>
                  <a:ext cx="247" cy="217"/>
                </a:xfrm>
                <a:prstGeom prst="flowChartDelay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368" y="2112"/>
                  <a:ext cx="33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Line 16"/>
                <p:cNvSpPr>
                  <a:spLocks noChangeShapeType="1"/>
                </p:cNvSpPr>
                <p:nvPr/>
              </p:nvSpPr>
              <p:spPr bwMode="auto">
                <a:xfrm>
                  <a:off x="3936" y="1776"/>
                  <a:ext cx="76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80" y="2064"/>
                  <a:ext cx="38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Line 18"/>
                <p:cNvSpPr>
                  <a:spLocks noChangeShapeType="1"/>
                </p:cNvSpPr>
                <p:nvPr/>
              </p:nvSpPr>
              <p:spPr bwMode="auto">
                <a:xfrm>
                  <a:off x="3456" y="206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072" y="2064"/>
                  <a:ext cx="1" cy="96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20"/>
                <p:cNvSpPr>
                  <a:spLocks noChangeArrowheads="1"/>
                </p:cNvSpPr>
                <p:nvPr/>
              </p:nvSpPr>
              <p:spPr bwMode="auto">
                <a:xfrm>
                  <a:off x="3056" y="2049"/>
                  <a:ext cx="37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792" y="1584"/>
                  <a:ext cx="139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368" y="2928"/>
                  <a:ext cx="33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23"/>
                <p:cNvSpPr>
                  <a:spLocks noChangeArrowheads="1"/>
                </p:cNvSpPr>
                <p:nvPr/>
              </p:nvSpPr>
              <p:spPr bwMode="auto">
                <a:xfrm>
                  <a:off x="4489" y="2766"/>
                  <a:ext cx="37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Line 24"/>
                <p:cNvSpPr>
                  <a:spLocks noChangeShapeType="1"/>
                </p:cNvSpPr>
                <p:nvPr/>
              </p:nvSpPr>
              <p:spPr bwMode="auto">
                <a:xfrm>
                  <a:off x="3648" y="2592"/>
                  <a:ext cx="105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Line 25"/>
                <p:cNvSpPr>
                  <a:spLocks noChangeShapeType="1"/>
                </p:cNvSpPr>
                <p:nvPr/>
              </p:nvSpPr>
              <p:spPr bwMode="auto">
                <a:xfrm>
                  <a:off x="3936" y="2352"/>
                  <a:ext cx="124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936" y="1776"/>
                  <a:ext cx="0" cy="5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Line 27"/>
                <p:cNvSpPr>
                  <a:spLocks noChangeShapeType="1"/>
                </p:cNvSpPr>
                <p:nvPr/>
              </p:nvSpPr>
              <p:spPr bwMode="auto">
                <a:xfrm>
                  <a:off x="4512" y="1968"/>
                  <a:ext cx="0" cy="11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Line 28"/>
                <p:cNvSpPr>
                  <a:spLocks noChangeShapeType="1"/>
                </p:cNvSpPr>
                <p:nvPr/>
              </p:nvSpPr>
              <p:spPr bwMode="auto">
                <a:xfrm>
                  <a:off x="4512" y="1968"/>
                  <a:ext cx="19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512" y="2784"/>
                  <a:ext cx="19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88" y="1968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x</a:t>
                  </a:r>
                </a:p>
              </p:txBody>
            </p:sp>
            <p:sp>
              <p:nvSpPr>
                <p:cNvPr id="16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368" y="3168"/>
                  <a:ext cx="2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CP</a:t>
                  </a:r>
                </a:p>
              </p:txBody>
            </p:sp>
            <p:sp>
              <p:nvSpPr>
                <p:cNvPr id="166" name="Oval 32"/>
                <p:cNvSpPr>
                  <a:spLocks noChangeArrowheads="1"/>
                </p:cNvSpPr>
                <p:nvPr/>
              </p:nvSpPr>
              <p:spPr bwMode="auto">
                <a:xfrm>
                  <a:off x="3627" y="2048"/>
                  <a:ext cx="37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7" name="Group 33"/>
                <p:cNvGrpSpPr>
                  <a:grpSpLocks/>
                </p:cNvGrpSpPr>
                <p:nvPr/>
              </p:nvGrpSpPr>
              <p:grpSpPr bwMode="auto">
                <a:xfrm>
                  <a:off x="4656" y="1679"/>
                  <a:ext cx="435" cy="529"/>
                  <a:chOff x="4656" y="1679"/>
                  <a:chExt cx="435" cy="529"/>
                </a:xfrm>
              </p:grpSpPr>
              <p:sp>
                <p:nvSpPr>
                  <p:cNvPr id="19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90"/>
                    <a:ext cx="336" cy="51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680"/>
                    <a:ext cx="17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J</a:t>
                    </a:r>
                  </a:p>
                </p:txBody>
              </p:sp>
              <p:sp>
                <p:nvSpPr>
                  <p:cNvPr id="193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0" y="1679"/>
                    <a:ext cx="20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Q</a:t>
                    </a:r>
                    <a:endParaRPr lang="en-US" sz="1400" b="1"/>
                  </a:p>
                </p:txBody>
              </p:sp>
              <p:sp>
                <p:nvSpPr>
                  <p:cNvPr id="194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8" y="2012"/>
                    <a:ext cx="24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Q'</a:t>
                    </a:r>
                  </a:p>
                </p:txBody>
              </p:sp>
              <p:sp>
                <p:nvSpPr>
                  <p:cNvPr id="195" name="AutoShape 3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80" y="1944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2016"/>
                    <a:ext cx="19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K</a:t>
                    </a:r>
                  </a:p>
                </p:txBody>
              </p:sp>
            </p:grpSp>
            <p:grpSp>
              <p:nvGrpSpPr>
                <p:cNvPr id="168" name="Group 40"/>
                <p:cNvGrpSpPr>
                  <a:grpSpLocks/>
                </p:cNvGrpSpPr>
                <p:nvPr/>
              </p:nvGrpSpPr>
              <p:grpSpPr bwMode="auto">
                <a:xfrm>
                  <a:off x="4656" y="2496"/>
                  <a:ext cx="435" cy="529"/>
                  <a:chOff x="4656" y="1679"/>
                  <a:chExt cx="435" cy="529"/>
                </a:xfrm>
              </p:grpSpPr>
              <p:sp>
                <p:nvSpPr>
                  <p:cNvPr id="18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90"/>
                    <a:ext cx="336" cy="51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680"/>
                    <a:ext cx="17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J</a:t>
                    </a:r>
                  </a:p>
                </p:txBody>
              </p:sp>
              <p:sp>
                <p:nvSpPr>
                  <p:cNvPr id="18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0" y="1679"/>
                    <a:ext cx="20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Q</a:t>
                    </a:r>
                    <a:endParaRPr lang="en-US" sz="1400" b="1"/>
                  </a:p>
                </p:txBody>
              </p:sp>
              <p:sp>
                <p:nvSpPr>
                  <p:cNvPr id="188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8" y="2012"/>
                    <a:ext cx="24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Q'</a:t>
                    </a:r>
                  </a:p>
                </p:txBody>
              </p:sp>
              <p:sp>
                <p:nvSpPr>
                  <p:cNvPr id="189" name="AutoShape 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80" y="1944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2016"/>
                    <a:ext cx="19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i="1"/>
                      <a:t>K</a:t>
                    </a:r>
                  </a:p>
                </p:txBody>
              </p:sp>
            </p:grpSp>
            <p:grpSp>
              <p:nvGrpSpPr>
                <p:cNvPr id="169" name="Group 47"/>
                <p:cNvGrpSpPr>
                  <a:grpSpLocks/>
                </p:cNvGrpSpPr>
                <p:nvPr/>
              </p:nvGrpSpPr>
              <p:grpSpPr bwMode="auto">
                <a:xfrm>
                  <a:off x="3264" y="1993"/>
                  <a:ext cx="185" cy="144"/>
                  <a:chOff x="3648" y="2544"/>
                  <a:chExt cx="233" cy="185"/>
                </a:xfrm>
              </p:grpSpPr>
              <p:sp>
                <p:nvSpPr>
                  <p:cNvPr id="183" name="AutoShape 4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625" y="2567"/>
                    <a:ext cx="185" cy="139"/>
                  </a:xfrm>
                  <a:prstGeom prst="flowChartExtra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2600"/>
                    <a:ext cx="72" cy="7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" name="Group 50"/>
                <p:cNvGrpSpPr>
                  <a:grpSpLocks/>
                </p:cNvGrpSpPr>
                <p:nvPr/>
              </p:nvGrpSpPr>
              <p:grpSpPr bwMode="auto">
                <a:xfrm>
                  <a:off x="4128" y="2832"/>
                  <a:ext cx="228" cy="213"/>
                  <a:chOff x="2279" y="2352"/>
                  <a:chExt cx="523" cy="370"/>
                </a:xfrm>
              </p:grpSpPr>
              <p:sp>
                <p:nvSpPr>
                  <p:cNvPr id="177" name="Freeform 51"/>
                  <p:cNvSpPr>
                    <a:spLocks/>
                  </p:cNvSpPr>
                  <p:nvPr/>
                </p:nvSpPr>
                <p:spPr bwMode="auto">
                  <a:xfrm>
                    <a:off x="2326" y="2352"/>
                    <a:ext cx="68" cy="370"/>
                  </a:xfrm>
                  <a:custGeom>
                    <a:avLst/>
                    <a:gdLst>
                      <a:gd name="T0" fmla="*/ 0 w 288"/>
                      <a:gd name="T1" fmla="*/ 0 h 864"/>
                      <a:gd name="T2" fmla="*/ 0 w 288"/>
                      <a:gd name="T3" fmla="*/ 3 h 864"/>
                      <a:gd name="T4" fmla="*/ 0 w 288"/>
                      <a:gd name="T5" fmla="*/ 5 h 864"/>
                      <a:gd name="T6" fmla="*/ 0 60000 65536"/>
                      <a:gd name="T7" fmla="*/ 0 60000 65536"/>
                      <a:gd name="T8" fmla="*/ 0 60000 65536"/>
                      <a:gd name="T9" fmla="*/ 0 w 288"/>
                      <a:gd name="T10" fmla="*/ 0 h 864"/>
                      <a:gd name="T11" fmla="*/ 288 w 288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8" h="864">
                        <a:moveTo>
                          <a:pt x="0" y="0"/>
                        </a:moveTo>
                        <a:cubicBezTo>
                          <a:pt x="144" y="144"/>
                          <a:pt x="288" y="288"/>
                          <a:pt x="288" y="432"/>
                        </a:cubicBezTo>
                        <a:cubicBezTo>
                          <a:pt x="288" y="576"/>
                          <a:pt x="48" y="792"/>
                          <a:pt x="0" y="864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326" y="235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326" y="272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54"/>
                  <p:cNvSpPr>
                    <a:spLocks/>
                  </p:cNvSpPr>
                  <p:nvPr/>
                </p:nvSpPr>
                <p:spPr bwMode="auto">
                  <a:xfrm>
                    <a:off x="2496" y="2352"/>
                    <a:ext cx="306" cy="202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10 w 576"/>
                      <a:gd name="T3" fmla="*/ 1 h 432"/>
                      <a:gd name="T4" fmla="*/ 13 w 576"/>
                      <a:gd name="T5" fmla="*/ 5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55"/>
                  <p:cNvSpPr>
                    <a:spLocks/>
                  </p:cNvSpPr>
                  <p:nvPr/>
                </p:nvSpPr>
                <p:spPr bwMode="auto">
                  <a:xfrm flipV="1">
                    <a:off x="2496" y="2520"/>
                    <a:ext cx="306" cy="202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10 w 576"/>
                      <a:gd name="T3" fmla="*/ 1 h 432"/>
                      <a:gd name="T4" fmla="*/ 13 w 576"/>
                      <a:gd name="T5" fmla="*/ 5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56"/>
                  <p:cNvSpPr>
                    <a:spLocks/>
                  </p:cNvSpPr>
                  <p:nvPr/>
                </p:nvSpPr>
                <p:spPr bwMode="auto">
                  <a:xfrm>
                    <a:off x="2279" y="2352"/>
                    <a:ext cx="68" cy="370"/>
                  </a:xfrm>
                  <a:custGeom>
                    <a:avLst/>
                    <a:gdLst>
                      <a:gd name="T0" fmla="*/ 0 w 288"/>
                      <a:gd name="T1" fmla="*/ 0 h 864"/>
                      <a:gd name="T2" fmla="*/ 0 w 288"/>
                      <a:gd name="T3" fmla="*/ 3 h 864"/>
                      <a:gd name="T4" fmla="*/ 0 w 288"/>
                      <a:gd name="T5" fmla="*/ 5 h 864"/>
                      <a:gd name="T6" fmla="*/ 0 60000 65536"/>
                      <a:gd name="T7" fmla="*/ 0 60000 65536"/>
                      <a:gd name="T8" fmla="*/ 0 60000 65536"/>
                      <a:gd name="T9" fmla="*/ 0 w 288"/>
                      <a:gd name="T10" fmla="*/ 0 h 864"/>
                      <a:gd name="T11" fmla="*/ 288 w 288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8" h="864">
                        <a:moveTo>
                          <a:pt x="0" y="0"/>
                        </a:moveTo>
                        <a:cubicBezTo>
                          <a:pt x="144" y="144"/>
                          <a:pt x="288" y="288"/>
                          <a:pt x="288" y="432"/>
                        </a:cubicBezTo>
                        <a:cubicBezTo>
                          <a:pt x="288" y="576"/>
                          <a:pt x="48" y="792"/>
                          <a:pt x="0" y="864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" name="Line 57"/>
                <p:cNvSpPr>
                  <a:spLocks noChangeShapeType="1"/>
                </p:cNvSpPr>
                <p:nvPr/>
              </p:nvSpPr>
              <p:spPr bwMode="auto">
                <a:xfrm>
                  <a:off x="3792" y="2880"/>
                  <a:ext cx="33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Line 58"/>
                <p:cNvSpPr>
                  <a:spLocks noChangeShapeType="1"/>
                </p:cNvSpPr>
                <p:nvPr/>
              </p:nvSpPr>
              <p:spPr bwMode="auto">
                <a:xfrm>
                  <a:off x="3072" y="3024"/>
                  <a:ext cx="105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3792" y="1584"/>
                  <a:ext cx="0" cy="12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648" y="2064"/>
                  <a:ext cx="0" cy="52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936" y="2208"/>
                  <a:ext cx="19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Oval 62"/>
                <p:cNvSpPr>
                  <a:spLocks noChangeArrowheads="1"/>
                </p:cNvSpPr>
                <p:nvPr/>
              </p:nvSpPr>
              <p:spPr bwMode="auto">
                <a:xfrm>
                  <a:off x="3913" y="2185"/>
                  <a:ext cx="37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Text Box 63"/>
              <p:cNvSpPr txBox="1">
                <a:spLocks noChangeArrowheads="1"/>
              </p:cNvSpPr>
              <p:nvPr/>
            </p:nvSpPr>
            <p:spPr bwMode="auto">
              <a:xfrm>
                <a:off x="1440" y="2832"/>
                <a:ext cx="7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/>
                  <a:t>Figure 2  </a:t>
                </a: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6937375" y="2951163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4" name="Oval 73"/>
            <p:cNvSpPr/>
            <p:nvPr/>
          </p:nvSpPr>
          <p:spPr>
            <a:xfrm>
              <a:off x="6937375" y="4221163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sp>
        <p:nvSpPr>
          <p:cNvPr id="85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87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05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6.2 Analysis: Example #2 (2/3)</a:t>
            </a: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2417763" y="1281115"/>
            <a:ext cx="6553200" cy="87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CC"/>
                </a:solidFill>
              </a:rPr>
              <a:t>	</a:t>
            </a:r>
            <a:r>
              <a:rPr lang="en-US" b="1" i="1" dirty="0">
                <a:solidFill>
                  <a:srgbClr val="0000CC"/>
                </a:solidFill>
              </a:rPr>
              <a:t>JA = B		JB = x'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00CC"/>
                </a:solidFill>
              </a:rPr>
              <a:t>	KA = </a:t>
            </a:r>
            <a:r>
              <a:rPr lang="en-US" b="1" i="1" dirty="0" err="1">
                <a:solidFill>
                  <a:srgbClr val="0000CC"/>
                </a:solidFill>
              </a:rPr>
              <a:t>B∙x</a:t>
            </a:r>
            <a:r>
              <a:rPr lang="en-US" b="1" i="1" dirty="0">
                <a:solidFill>
                  <a:srgbClr val="0000CC"/>
                </a:solidFill>
              </a:rPr>
              <a:t>'		KB = </a:t>
            </a:r>
            <a:r>
              <a:rPr lang="en-US" b="1" i="1" dirty="0" err="1">
                <a:solidFill>
                  <a:srgbClr val="0000CC"/>
                </a:solidFill>
              </a:rPr>
              <a:t>A'∙x</a:t>
            </a:r>
            <a:r>
              <a:rPr lang="en-US" b="1" i="1" dirty="0">
                <a:solidFill>
                  <a:srgbClr val="0000CC"/>
                </a:solidFill>
              </a:rPr>
              <a:t> + </a:t>
            </a:r>
            <a:r>
              <a:rPr lang="en-US" b="1" i="1" dirty="0" err="1">
                <a:solidFill>
                  <a:srgbClr val="0000CC"/>
                </a:solidFill>
              </a:rPr>
              <a:t>A∙x</a:t>
            </a:r>
            <a:r>
              <a:rPr lang="en-US" b="1" i="1" dirty="0">
                <a:solidFill>
                  <a:srgbClr val="0000CC"/>
                </a:solidFill>
              </a:rPr>
              <a:t>' = A </a:t>
            </a:r>
            <a:r>
              <a:rPr lang="en-US" b="1" dirty="0">
                <a:solidFill>
                  <a:srgbClr val="0000CC"/>
                </a:solidFill>
                <a:sym typeface="Symbol" pitchFamily="18" charset="2"/>
              </a:rPr>
              <a:t></a:t>
            </a:r>
            <a:r>
              <a:rPr lang="en-US" b="1" i="1" dirty="0">
                <a:solidFill>
                  <a:srgbClr val="0000CC"/>
                </a:solidFill>
              </a:rPr>
              <a:t> x</a:t>
            </a:r>
          </a:p>
        </p:txBody>
      </p:sp>
      <p:sp>
        <p:nvSpPr>
          <p:cNvPr id="114" name="Rectangle 64"/>
          <p:cNvSpPr>
            <a:spLocks noChangeArrowheads="1"/>
          </p:cNvSpPr>
          <p:nvPr/>
        </p:nvSpPr>
        <p:spPr bwMode="auto">
          <a:xfrm>
            <a:off x="1905000" y="2057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Fill the </a:t>
            </a:r>
            <a:r>
              <a:rPr lang="en-US" sz="2400" dirty="0">
                <a:solidFill>
                  <a:srgbClr val="C00000"/>
                </a:solidFill>
              </a:rPr>
              <a:t>state table </a:t>
            </a:r>
            <a:r>
              <a:rPr lang="en-US" sz="2400" dirty="0"/>
              <a:t>using the above functions, knowing the characteristics of the flip-flops used.</a:t>
            </a:r>
          </a:p>
        </p:txBody>
      </p:sp>
      <p:grpSp>
        <p:nvGrpSpPr>
          <p:cNvPr id="115" name="Group 65"/>
          <p:cNvGrpSpPr>
            <a:grpSpLocks/>
          </p:cNvGrpSpPr>
          <p:nvPr/>
        </p:nvGrpSpPr>
        <p:grpSpPr bwMode="auto">
          <a:xfrm>
            <a:off x="4900614" y="3124201"/>
            <a:ext cx="5310187" cy="3027363"/>
            <a:chOff x="1348" y="2016"/>
            <a:chExt cx="3345" cy="1907"/>
          </a:xfrm>
        </p:grpSpPr>
        <p:graphicFrame>
          <p:nvGraphicFramePr>
            <p:cNvPr id="116" name="Object 66"/>
            <p:cNvGraphicFramePr>
              <a:graphicFrameLocks noChangeAspect="1"/>
            </p:cNvGraphicFramePr>
            <p:nvPr/>
          </p:nvGraphicFramePr>
          <p:xfrm>
            <a:off x="1348" y="2016"/>
            <a:ext cx="3345" cy="1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6" name="Document" r:id="rId4" imgW="5321160" imgH="3029040" progId="Word.Document.8">
                    <p:embed/>
                  </p:oleObj>
                </mc:Choice>
                <mc:Fallback>
                  <p:oleObj name="Document" r:id="rId4" imgW="5321160" imgH="3029040" progId="Word.Document.8">
                    <p:embed/>
                    <p:pic>
                      <p:nvPicPr>
                        <p:cNvPr id="116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8" y="2016"/>
                          <a:ext cx="3345" cy="1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Line 67"/>
            <p:cNvSpPr>
              <a:spLocks noChangeShapeType="1"/>
            </p:cNvSpPr>
            <p:nvPr/>
          </p:nvSpPr>
          <p:spPr bwMode="auto">
            <a:xfrm>
              <a:off x="1488" y="2499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68"/>
            <p:cNvSpPr>
              <a:spLocks noChangeShapeType="1"/>
            </p:cNvSpPr>
            <p:nvPr/>
          </p:nvSpPr>
          <p:spPr bwMode="auto">
            <a:xfrm>
              <a:off x="1488" y="23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69"/>
            <p:cNvSpPr>
              <a:spLocks noChangeShapeType="1"/>
            </p:cNvSpPr>
            <p:nvPr/>
          </p:nvSpPr>
          <p:spPr bwMode="auto">
            <a:xfrm>
              <a:off x="2160" y="23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0"/>
            <p:cNvSpPr>
              <a:spLocks noChangeShapeType="1"/>
            </p:cNvSpPr>
            <p:nvPr/>
          </p:nvSpPr>
          <p:spPr bwMode="auto">
            <a:xfrm>
              <a:off x="2688" y="23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1"/>
            <p:cNvSpPr>
              <a:spLocks noChangeShapeType="1"/>
            </p:cNvSpPr>
            <p:nvPr/>
          </p:nvSpPr>
          <p:spPr bwMode="auto">
            <a:xfrm>
              <a:off x="3360" y="230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72"/>
            <p:cNvSpPr>
              <a:spLocks noChangeShapeType="1"/>
            </p:cNvSpPr>
            <p:nvPr/>
          </p:nvSpPr>
          <p:spPr bwMode="auto">
            <a:xfrm rot="5400000">
              <a:off x="2370" y="2910"/>
              <a:ext cx="1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73"/>
          <p:cNvGrpSpPr>
            <a:grpSpLocks/>
          </p:cNvGrpSpPr>
          <p:nvPr/>
        </p:nvGrpSpPr>
        <p:grpSpPr bwMode="auto">
          <a:xfrm>
            <a:off x="2438400" y="3352800"/>
            <a:ext cx="2590800" cy="1295400"/>
            <a:chOff x="909" y="1728"/>
            <a:chExt cx="2160" cy="989"/>
          </a:xfrm>
        </p:grpSpPr>
        <p:graphicFrame>
          <p:nvGraphicFramePr>
            <p:cNvPr id="124" name="Object 74"/>
            <p:cNvGraphicFramePr>
              <a:graphicFrameLocks noChangeAspect="1"/>
            </p:cNvGraphicFramePr>
            <p:nvPr/>
          </p:nvGraphicFramePr>
          <p:xfrm>
            <a:off x="909" y="1731"/>
            <a:ext cx="2160" cy="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7" name="Document" r:id="rId6" imgW="3493080" imgH="1586880" progId="Word.Document.8">
                    <p:embed/>
                  </p:oleObj>
                </mc:Choice>
                <mc:Fallback>
                  <p:oleObj name="Document" r:id="rId6" imgW="3493080" imgH="1586880" progId="Word.Document.8">
                    <p:embed/>
                    <p:pic>
                      <p:nvPicPr>
                        <p:cNvPr id="124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" y="1731"/>
                          <a:ext cx="2160" cy="9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Line 75"/>
            <p:cNvSpPr>
              <a:spLocks noChangeShapeType="1"/>
            </p:cNvSpPr>
            <p:nvPr/>
          </p:nvSpPr>
          <p:spPr bwMode="auto">
            <a:xfrm>
              <a:off x="960" y="192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76"/>
            <p:cNvSpPr>
              <a:spLocks noChangeShapeType="1"/>
            </p:cNvSpPr>
            <p:nvPr/>
          </p:nvSpPr>
          <p:spPr bwMode="auto">
            <a:xfrm rot="5400000">
              <a:off x="1152" y="21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 Box 78"/>
          <p:cNvSpPr txBox="1">
            <a:spLocks noChangeArrowheads="1"/>
          </p:cNvSpPr>
          <p:nvPr/>
        </p:nvSpPr>
        <p:spPr bwMode="auto">
          <a:xfrm>
            <a:off x="7010400" y="3871913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0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1</a:t>
            </a:r>
            <a:endParaRPr lang="en-US" sz="1600" b="1"/>
          </a:p>
        </p:txBody>
      </p:sp>
      <p:sp>
        <p:nvSpPr>
          <p:cNvPr id="128" name="Text Box 79"/>
          <p:cNvSpPr txBox="1">
            <a:spLocks noChangeArrowheads="1"/>
          </p:cNvSpPr>
          <p:nvPr/>
        </p:nvSpPr>
        <p:spPr bwMode="auto">
          <a:xfrm>
            <a:off x="7010400" y="4125913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0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0</a:t>
            </a:r>
            <a:endParaRPr lang="en-US" sz="1600" b="1"/>
          </a:p>
        </p:txBody>
      </p:sp>
      <p:sp>
        <p:nvSpPr>
          <p:cNvPr id="129" name="Text Box 80"/>
          <p:cNvSpPr txBox="1">
            <a:spLocks noChangeArrowheads="1"/>
          </p:cNvSpPr>
          <p:nvPr/>
        </p:nvSpPr>
        <p:spPr bwMode="auto">
          <a:xfrm>
            <a:off x="7010400" y="43815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1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1</a:t>
            </a:r>
            <a:endParaRPr lang="en-US" sz="1600" b="1"/>
          </a:p>
        </p:txBody>
      </p:sp>
      <p:sp>
        <p:nvSpPr>
          <p:cNvPr id="130" name="Text Box 81"/>
          <p:cNvSpPr txBox="1">
            <a:spLocks noChangeArrowheads="1"/>
          </p:cNvSpPr>
          <p:nvPr/>
        </p:nvSpPr>
        <p:spPr bwMode="auto">
          <a:xfrm>
            <a:off x="7010400" y="4646613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1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0</a:t>
            </a:r>
            <a:endParaRPr lang="en-US" sz="1600" b="1"/>
          </a:p>
        </p:txBody>
      </p:sp>
      <p:sp>
        <p:nvSpPr>
          <p:cNvPr id="131" name="Text Box 82"/>
          <p:cNvSpPr txBox="1">
            <a:spLocks noChangeArrowheads="1"/>
          </p:cNvSpPr>
          <p:nvPr/>
        </p:nvSpPr>
        <p:spPr bwMode="auto">
          <a:xfrm>
            <a:off x="7010400" y="4900613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1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1</a:t>
            </a:r>
            <a:endParaRPr lang="en-US" sz="1600" b="1"/>
          </a:p>
        </p:txBody>
      </p:sp>
      <p:sp>
        <p:nvSpPr>
          <p:cNvPr id="132" name="Text Box 83"/>
          <p:cNvSpPr txBox="1">
            <a:spLocks noChangeArrowheads="1"/>
          </p:cNvSpPr>
          <p:nvPr/>
        </p:nvSpPr>
        <p:spPr bwMode="auto">
          <a:xfrm>
            <a:off x="7010400" y="5156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1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0</a:t>
            </a:r>
            <a:endParaRPr lang="en-US" sz="1600" b="1"/>
          </a:p>
        </p:txBody>
      </p:sp>
      <p:sp>
        <p:nvSpPr>
          <p:cNvPr id="133" name="Text Box 84"/>
          <p:cNvSpPr txBox="1">
            <a:spLocks noChangeArrowheads="1"/>
          </p:cNvSpPr>
          <p:nvPr/>
        </p:nvSpPr>
        <p:spPr bwMode="auto">
          <a:xfrm>
            <a:off x="7010400" y="5410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0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0</a:t>
            </a:r>
            <a:endParaRPr lang="en-US" sz="1600" b="1"/>
          </a:p>
        </p:txBody>
      </p:sp>
      <p:sp>
        <p:nvSpPr>
          <p:cNvPr id="134" name="Text Box 85"/>
          <p:cNvSpPr txBox="1">
            <a:spLocks noChangeArrowheads="1"/>
          </p:cNvSpPr>
          <p:nvPr/>
        </p:nvSpPr>
        <p:spPr bwMode="auto">
          <a:xfrm>
            <a:off x="7010400" y="5638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1</a:t>
            </a:r>
            <a:r>
              <a:rPr lang="en-US" sz="1600" b="1"/>
              <a:t>     </a:t>
            </a:r>
            <a:r>
              <a:rPr lang="en-US" sz="1600" b="1">
                <a:solidFill>
                  <a:srgbClr val="993366"/>
                </a:solidFill>
              </a:rPr>
              <a:t>1</a:t>
            </a:r>
            <a:endParaRPr lang="en-US" sz="1600" b="1"/>
          </a:p>
        </p:txBody>
      </p:sp>
      <p:sp>
        <p:nvSpPr>
          <p:cNvPr id="135" name="Text Box 77"/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639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  <p:bldP spid="127" grpId="0" autoUpdateAnimBg="0"/>
      <p:bldP spid="128" grpId="0" autoUpdateAnimBg="0"/>
      <p:bldP spid="129" grpId="0" autoUpdateAnimBg="0"/>
      <p:bldP spid="130" grpId="0" autoUpdateAnimBg="0"/>
      <p:bldP spid="131" grpId="0" autoUpdateAnimBg="0"/>
      <p:bldP spid="132" grpId="0" autoUpdateAnimBg="0"/>
      <p:bldP spid="133" grpId="0" autoUpdateAnimBg="0"/>
      <p:bldP spid="1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6.2 Analysis: Example #2 (3/3)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05000" y="1295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Draw the </a:t>
            </a:r>
            <a:r>
              <a:rPr lang="en-US" sz="2400" dirty="0">
                <a:solidFill>
                  <a:srgbClr val="C00000"/>
                </a:solidFill>
              </a:rPr>
              <a:t>state diagram </a:t>
            </a:r>
            <a:r>
              <a:rPr lang="en-US" sz="2400" dirty="0"/>
              <a:t>from the state table.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057400" y="1905001"/>
            <a:ext cx="5310188" cy="3027363"/>
            <a:chOff x="863" y="1200"/>
            <a:chExt cx="3345" cy="1907"/>
          </a:xfrm>
        </p:grpSpPr>
        <p:graphicFrame>
          <p:nvGraphicFramePr>
            <p:cNvPr id="10" name="Object 28"/>
            <p:cNvGraphicFramePr>
              <a:graphicFrameLocks noChangeAspect="1"/>
            </p:cNvGraphicFramePr>
            <p:nvPr/>
          </p:nvGraphicFramePr>
          <p:xfrm>
            <a:off x="863" y="1200"/>
            <a:ext cx="3345" cy="1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name="Document" r:id="rId4" imgW="5321160" imgH="3029040" progId="Word.Document.8">
                    <p:embed/>
                  </p:oleObj>
                </mc:Choice>
                <mc:Fallback>
                  <p:oleObj name="Document" r:id="rId4" imgW="5321160" imgH="3029040" progId="Word.Document.8">
                    <p:embed/>
                    <p:pic>
                      <p:nvPicPr>
                        <p:cNvPr id="1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" y="1200"/>
                          <a:ext cx="3345" cy="1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960" y="1680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1008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1632" y="14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2112" y="14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832" y="148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rot="5400000">
              <a:off x="1968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5943600" y="48768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7391400" y="3048000"/>
            <a:ext cx="2597150" cy="2808288"/>
            <a:chOff x="3984" y="2112"/>
            <a:chExt cx="1636" cy="1769"/>
          </a:xfrm>
        </p:grpSpPr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4148" y="244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148" y="249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00</a:t>
              </a:r>
              <a:endParaRPr lang="en-US" sz="1600"/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128" y="3408"/>
              <a:ext cx="307" cy="288"/>
              <a:chOff x="3821" y="2928"/>
              <a:chExt cx="307" cy="288"/>
            </a:xfrm>
          </p:grpSpPr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3821" y="2928"/>
                <a:ext cx="307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41"/>
              <p:cNvSpPr txBox="1">
                <a:spLocks noChangeArrowheads="1"/>
              </p:cNvSpPr>
              <p:nvPr/>
            </p:nvSpPr>
            <p:spPr bwMode="auto">
              <a:xfrm>
                <a:off x="3840" y="2953"/>
                <a:ext cx="288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01</a:t>
                </a:r>
              </a:p>
            </p:txBody>
          </p:sp>
        </p:grpSp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5136" y="3408"/>
              <a:ext cx="288" cy="288"/>
              <a:chOff x="4800" y="3072"/>
              <a:chExt cx="288" cy="288"/>
            </a:xfrm>
          </p:grpSpPr>
          <p:sp>
            <p:nvSpPr>
              <p:cNvPr id="42" name="Oval 43"/>
              <p:cNvSpPr>
                <a:spLocks noChangeArrowheads="1"/>
              </p:cNvSpPr>
              <p:nvPr/>
            </p:nvSpPr>
            <p:spPr bwMode="auto">
              <a:xfrm>
                <a:off x="4800" y="3072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4800" y="3072"/>
                <a:ext cx="288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10</a:t>
                </a:r>
              </a:p>
            </p:txBody>
          </p:sp>
        </p:grp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4464" y="3552"/>
              <a:ext cx="6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 flipV="1">
              <a:off x="4416" y="2688"/>
              <a:ext cx="720" cy="7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7"/>
            <p:cNvSpPr>
              <a:spLocks noChangeShapeType="1"/>
            </p:cNvSpPr>
            <p:nvPr/>
          </p:nvSpPr>
          <p:spPr bwMode="auto">
            <a:xfrm flipV="1">
              <a:off x="5280" y="2736"/>
              <a:ext cx="0" cy="6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8"/>
            <p:cNvSpPr>
              <a:spLocks noChangeArrowheads="1"/>
            </p:cNvSpPr>
            <p:nvPr/>
          </p:nvSpPr>
          <p:spPr bwMode="auto">
            <a:xfrm>
              <a:off x="5136" y="244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5136" y="2448"/>
              <a:ext cx="28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11</a:t>
              </a:r>
            </a:p>
          </p:txBody>
        </p:sp>
        <p:cxnSp>
          <p:nvCxnSpPr>
            <p:cNvPr id="29" name="AutoShape 50"/>
            <p:cNvCxnSpPr>
              <a:cxnSpLocks noChangeShapeType="1"/>
              <a:stCxn id="28" idx="3"/>
              <a:endCxn id="28" idx="0"/>
            </p:cNvCxnSpPr>
            <p:nvPr/>
          </p:nvCxnSpPr>
          <p:spPr bwMode="auto">
            <a:xfrm flipH="1" flipV="1">
              <a:off x="5278" y="2448"/>
              <a:ext cx="142" cy="116"/>
            </a:xfrm>
            <a:prstGeom prst="curvedConnector4">
              <a:avLst>
                <a:gd name="adj1" fmla="val -101407"/>
                <a:gd name="adj2" fmla="val 224139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51"/>
            <p:cNvCxnSpPr>
              <a:cxnSpLocks noChangeShapeType="1"/>
              <a:stCxn id="21" idx="1"/>
              <a:endCxn id="20" idx="0"/>
            </p:cNvCxnSpPr>
            <p:nvPr/>
          </p:nvCxnSpPr>
          <p:spPr bwMode="auto">
            <a:xfrm rot="10800000" flipH="1">
              <a:off x="4148" y="2442"/>
              <a:ext cx="144" cy="170"/>
            </a:xfrm>
            <a:prstGeom prst="curvedConnector4">
              <a:avLst>
                <a:gd name="adj1" fmla="val -100000"/>
                <a:gd name="adj2" fmla="val 181176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" name="Text Box 52"/>
            <p:cNvSpPr txBox="1">
              <a:spLocks noChangeArrowheads="1"/>
            </p:cNvSpPr>
            <p:nvPr/>
          </p:nvSpPr>
          <p:spPr bwMode="auto">
            <a:xfrm>
              <a:off x="5308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>
              <a:off x="5280" y="292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4656" y="33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4608" y="288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35" name="Text Box 56"/>
            <p:cNvSpPr txBox="1">
              <a:spLocks noChangeArrowheads="1"/>
            </p:cNvSpPr>
            <p:nvPr/>
          </p:nvSpPr>
          <p:spPr bwMode="auto">
            <a:xfrm>
              <a:off x="465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36" name="Text Box 57"/>
            <p:cNvSpPr txBox="1">
              <a:spLocks noChangeArrowheads="1"/>
            </p:cNvSpPr>
            <p:nvPr/>
          </p:nvSpPr>
          <p:spPr bwMode="auto">
            <a:xfrm>
              <a:off x="3984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  <a:endParaRPr lang="en-US" sz="1600"/>
            </a:p>
          </p:txBody>
        </p:sp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4176" y="292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H="1">
              <a:off x="4464" y="2592"/>
              <a:ext cx="6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4320" y="2736"/>
              <a:ext cx="0" cy="6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61"/>
            <p:cNvSpPr>
              <a:spLocks/>
            </p:cNvSpPr>
            <p:nvPr/>
          </p:nvSpPr>
          <p:spPr bwMode="auto">
            <a:xfrm>
              <a:off x="5247" y="3648"/>
              <a:ext cx="214" cy="233"/>
            </a:xfrm>
            <a:custGeom>
              <a:avLst/>
              <a:gdLst>
                <a:gd name="T0" fmla="*/ 5 w 214"/>
                <a:gd name="T1" fmla="*/ 58 h 233"/>
                <a:gd name="T2" fmla="*/ 21 w 214"/>
                <a:gd name="T3" fmla="*/ 198 h 233"/>
                <a:gd name="T4" fmla="*/ 130 w 214"/>
                <a:gd name="T5" fmla="*/ 222 h 233"/>
                <a:gd name="T6" fmla="*/ 210 w 214"/>
                <a:gd name="T7" fmla="*/ 132 h 233"/>
                <a:gd name="T8" fmla="*/ 155 w 214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233"/>
                <a:gd name="T17" fmla="*/ 214 w 21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233">
                  <a:moveTo>
                    <a:pt x="5" y="58"/>
                  </a:moveTo>
                  <a:cubicBezTo>
                    <a:pt x="6" y="80"/>
                    <a:pt x="0" y="171"/>
                    <a:pt x="21" y="198"/>
                  </a:cubicBezTo>
                  <a:cubicBezTo>
                    <a:pt x="42" y="225"/>
                    <a:pt x="98" y="233"/>
                    <a:pt x="130" y="222"/>
                  </a:cubicBezTo>
                  <a:cubicBezTo>
                    <a:pt x="162" y="211"/>
                    <a:pt x="206" y="169"/>
                    <a:pt x="210" y="132"/>
                  </a:cubicBezTo>
                  <a:cubicBezTo>
                    <a:pt x="214" y="95"/>
                    <a:pt x="167" y="28"/>
                    <a:pt x="15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5424" y="364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</p:grp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5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Design of Sequential Circuits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0043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41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Two classes of logic circuits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Combinational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Sequential</a:t>
            </a:r>
          </a:p>
          <a:p>
            <a:pPr marL="266700" indent="-26670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Combinational Circuit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Each output depends entirely on the immediate (present) inputs.</a:t>
            </a:r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BEFEA92C-12E4-450E-AA3F-480A61D162E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114801"/>
            <a:ext cx="3962400" cy="1077913"/>
            <a:chOff x="528" y="2736"/>
            <a:chExt cx="2496" cy="679"/>
          </a:xfrm>
        </p:grpSpPr>
        <p:sp>
          <p:nvSpPr>
            <p:cNvPr id="11" name="Text Box 34">
              <a:extLst>
                <a:ext uri="{FF2B5EF4-FFF2-40B4-BE49-F238E27FC236}">
                  <a16:creationId xmlns:a16="http://schemas.microsoft.com/office/drawing/2014/main" id="{5AD4E6F8-3393-4672-A48C-ABB5D5FF3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0"/>
              <a:ext cx="9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Combinational</a:t>
              </a:r>
            </a:p>
            <a:p>
              <a:pPr algn="ctr" eaLnBrk="0" hangingPunct="0"/>
              <a:r>
                <a:rPr lang="en-GB" sz="1600" b="1">
                  <a:latin typeface="Times New Roman" pitchFamily="18" charset="0"/>
                </a:rPr>
                <a:t>Logic</a:t>
              </a:r>
              <a:endParaRPr lang="en-GB" sz="1600">
                <a:latin typeface="Times New Roman" pitchFamily="18" charset="0"/>
              </a:endParaRP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C1AC80E-643E-4A51-853E-88418FC46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: :</a:t>
              </a: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0ED23982-E67F-4C57-925C-172BD399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736"/>
              <a:ext cx="932" cy="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51">
              <a:extLst>
                <a:ext uri="{FF2B5EF4-FFF2-40B4-BE49-F238E27FC236}">
                  <a16:creationId xmlns:a16="http://schemas.microsoft.com/office/drawing/2014/main" id="{EFFB6E85-0651-4204-8B79-6F6A1AE94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832"/>
              <a:ext cx="302" cy="415"/>
              <a:chOff x="1440" y="2544"/>
              <a:chExt cx="672" cy="576"/>
            </a:xfrm>
          </p:grpSpPr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948F2FF9-7318-4099-B55B-F4B5E032B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4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7">
                <a:extLst>
                  <a:ext uri="{FF2B5EF4-FFF2-40B4-BE49-F238E27FC236}">
                    <a16:creationId xmlns:a16="http://schemas.microsoft.com/office/drawing/2014/main" id="{C94E235D-AD18-4478-B22A-F8D41A5BB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8">
                <a:extLst>
                  <a:ext uri="{FF2B5EF4-FFF2-40B4-BE49-F238E27FC236}">
                    <a16:creationId xmlns:a16="http://schemas.microsoft.com/office/drawing/2014/main" id="{0176F49D-2B58-4C6C-97B2-7FB152E51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9">
                <a:extLst>
                  <a:ext uri="{FF2B5EF4-FFF2-40B4-BE49-F238E27FC236}">
                    <a16:creationId xmlns:a16="http://schemas.microsoft.com/office/drawing/2014/main" id="{5AA05554-F762-45E1-BE98-3E2EB2195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8F3B6ED4-D6CD-4BE5-BD14-755617A27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2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52">
              <a:extLst>
                <a:ext uri="{FF2B5EF4-FFF2-40B4-BE49-F238E27FC236}">
                  <a16:creationId xmlns:a16="http://schemas.microsoft.com/office/drawing/2014/main" id="{198BC34A-7E8A-4002-9D6C-3DC79D426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2849"/>
              <a:ext cx="302" cy="415"/>
              <a:chOff x="3408" y="2544"/>
              <a:chExt cx="672" cy="576"/>
            </a:xfrm>
          </p:grpSpPr>
          <p:sp>
            <p:nvSpPr>
              <p:cNvPr id="20" name="Line 43">
                <a:extLst>
                  <a:ext uri="{FF2B5EF4-FFF2-40B4-BE49-F238E27FC236}">
                    <a16:creationId xmlns:a16="http://schemas.microsoft.com/office/drawing/2014/main" id="{75009176-5FC1-4F0C-BC04-26A91F095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54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44">
                <a:extLst>
                  <a:ext uri="{FF2B5EF4-FFF2-40B4-BE49-F238E27FC236}">
                    <a16:creationId xmlns:a16="http://schemas.microsoft.com/office/drawing/2014/main" id="{308E6AE6-1DCF-48B4-A948-DF5DD2B72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45">
                <a:extLst>
                  <a:ext uri="{FF2B5EF4-FFF2-40B4-BE49-F238E27FC236}">
                    <a16:creationId xmlns:a16="http://schemas.microsoft.com/office/drawing/2014/main" id="{2092E2E5-DFC6-40D3-9649-6BC5A4529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46">
                <a:extLst>
                  <a:ext uri="{FF2B5EF4-FFF2-40B4-BE49-F238E27FC236}">
                    <a16:creationId xmlns:a16="http://schemas.microsoft.com/office/drawing/2014/main" id="{907EBDE1-E628-48E3-B56F-B8A81C43E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0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CE1F9119-187F-4355-AF54-9A63C4AB2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12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Text Box 49">
              <a:extLst>
                <a:ext uri="{FF2B5EF4-FFF2-40B4-BE49-F238E27FC236}">
                  <a16:creationId xmlns:a16="http://schemas.microsoft.com/office/drawing/2014/main" id="{2B37C900-04A6-44D9-951C-5534A7C4D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9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inputs</a:t>
              </a:r>
            </a:p>
          </p:txBody>
        </p:sp>
        <p:sp>
          <p:nvSpPr>
            <p:cNvPr id="18" name="Text Box 50">
              <a:extLst>
                <a:ext uri="{FF2B5EF4-FFF2-40B4-BE49-F238E27FC236}">
                  <a16:creationId xmlns:a16="http://schemas.microsoft.com/office/drawing/2014/main" id="{FC344242-3666-4230-8998-A18B9310F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76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outputs</a:t>
              </a:r>
            </a:p>
          </p:txBody>
        </p:sp>
        <p:sp>
          <p:nvSpPr>
            <p:cNvPr id="19" name="Text Box 54">
              <a:extLst>
                <a:ext uri="{FF2B5EF4-FFF2-40B4-BE49-F238E27FC236}">
                  <a16:creationId xmlns:a16="http://schemas.microsoft.com/office/drawing/2014/main" id="{651E5674-F8E3-4EED-8B33-E5DDEE99E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: :</a:t>
              </a:r>
            </a:p>
          </p:txBody>
        </p:sp>
      </p:grpSp>
      <p:sp>
        <p:nvSpPr>
          <p:cNvPr id="30" name="Rectangle 56">
            <a:extLst>
              <a:ext uri="{FF2B5EF4-FFF2-40B4-BE49-F238E27FC236}">
                <a16:creationId xmlns:a16="http://schemas.microsoft.com/office/drawing/2014/main" id="{BDFC5B96-8CE9-4DB9-8C3E-4D7F244A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146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Sequential Circuit</a:t>
            </a:r>
          </a:p>
          <a:p>
            <a:pPr marL="625475" lvl="1" indent="-2667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Each output depends on both present inputs and state.</a:t>
            </a:r>
          </a:p>
        </p:txBody>
      </p:sp>
      <p:sp>
        <p:nvSpPr>
          <p:cNvPr id="31" name="Line 100">
            <a:extLst>
              <a:ext uri="{FF2B5EF4-FFF2-40B4-BE49-F238E27FC236}">
                <a16:creationId xmlns:a16="http://schemas.microsoft.com/office/drawing/2014/main" id="{9E116333-A465-43C7-966D-E52031B18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667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07">
            <a:extLst>
              <a:ext uri="{FF2B5EF4-FFF2-40B4-BE49-F238E27FC236}">
                <a16:creationId xmlns:a16="http://schemas.microsoft.com/office/drawing/2014/main" id="{ABFE793C-F5D0-41D4-B4DD-B07C5CF3C1A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114800"/>
            <a:ext cx="3962400" cy="1600200"/>
            <a:chOff x="3024" y="2592"/>
            <a:chExt cx="2496" cy="1008"/>
          </a:xfrm>
        </p:grpSpPr>
        <p:grpSp>
          <p:nvGrpSpPr>
            <p:cNvPr id="33" name="Group 79">
              <a:extLst>
                <a:ext uri="{FF2B5EF4-FFF2-40B4-BE49-F238E27FC236}">
                  <a16:creationId xmlns:a16="http://schemas.microsoft.com/office/drawing/2014/main" id="{A4570CDC-8336-4E3C-B726-2CFB44B67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408"/>
              <a:ext cx="624" cy="192"/>
              <a:chOff x="4128" y="3448"/>
              <a:chExt cx="624" cy="192"/>
            </a:xfrm>
          </p:grpSpPr>
          <p:sp>
            <p:nvSpPr>
              <p:cNvPr id="59" name="Rectangle 77">
                <a:extLst>
                  <a:ext uri="{FF2B5EF4-FFF2-40B4-BE49-F238E27FC236}">
                    <a16:creationId xmlns:a16="http://schemas.microsoft.com/office/drawing/2014/main" id="{89641AA1-9B28-4FA2-A888-F449FFF5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44" y="3232"/>
                <a:ext cx="192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8">
                <a:extLst>
                  <a:ext uri="{FF2B5EF4-FFF2-40B4-BE49-F238E27FC236}">
                    <a16:creationId xmlns:a16="http://schemas.microsoft.com/office/drawing/2014/main" id="{045F1DC3-9532-4852-9A1E-B76AE993F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3456"/>
                <a:ext cx="52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Memory</a:t>
                </a:r>
              </a:p>
            </p:txBody>
          </p:sp>
        </p:grpSp>
        <p:grpSp>
          <p:nvGrpSpPr>
            <p:cNvPr id="34" name="Group 81">
              <a:extLst>
                <a:ext uri="{FF2B5EF4-FFF2-40B4-BE49-F238E27FC236}">
                  <a16:creationId xmlns:a16="http://schemas.microsoft.com/office/drawing/2014/main" id="{E50E5EA2-8A99-4E35-8FD9-9ADB97E14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2496" cy="679"/>
              <a:chOff x="528" y="2736"/>
              <a:chExt cx="2496" cy="679"/>
            </a:xfrm>
          </p:grpSpPr>
          <p:sp>
            <p:nvSpPr>
              <p:cNvPr id="41" name="Text Box 82">
                <a:extLst>
                  <a:ext uri="{FF2B5EF4-FFF2-40B4-BE49-F238E27FC236}">
                    <a16:creationId xmlns:a16="http://schemas.microsoft.com/office/drawing/2014/main" id="{699CB11F-04B0-419A-B9B9-64D19DB18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96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 dirty="0">
                    <a:latin typeface="Times New Roman" pitchFamily="18" charset="0"/>
                  </a:rPr>
                  <a:t>Combinational</a:t>
                </a:r>
              </a:p>
              <a:p>
                <a:pPr algn="ctr" eaLnBrk="0" hangingPunct="0"/>
                <a:r>
                  <a:rPr lang="en-GB" sz="1600" b="1" dirty="0">
                    <a:latin typeface="Times New Roman" pitchFamily="18" charset="0"/>
                  </a:rPr>
                  <a:t>Logic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  <p:sp>
            <p:nvSpPr>
              <p:cNvPr id="42" name="Text Box 83">
                <a:extLst>
                  <a:ext uri="{FF2B5EF4-FFF2-40B4-BE49-F238E27FC236}">
                    <a16:creationId xmlns:a16="http://schemas.microsoft.com/office/drawing/2014/main" id="{8479F58E-666C-4111-ACB5-F5250CB94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9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: :</a:t>
                </a:r>
              </a:p>
            </p:txBody>
          </p:sp>
          <p:sp>
            <p:nvSpPr>
              <p:cNvPr id="43" name="Rectangle 84">
                <a:extLst>
                  <a:ext uri="{FF2B5EF4-FFF2-40B4-BE49-F238E27FC236}">
                    <a16:creationId xmlns:a16="http://schemas.microsoft.com/office/drawing/2014/main" id="{B2136781-0D4E-43E1-B8FC-B7F483C6A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2736"/>
                <a:ext cx="932" cy="6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85">
                <a:extLst>
                  <a:ext uri="{FF2B5EF4-FFF2-40B4-BE49-F238E27FC236}">
                    <a16:creationId xmlns:a16="http://schemas.microsoft.com/office/drawing/2014/main" id="{B7E03AF6-B124-4FE2-8C0E-85E821F17B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832"/>
                <a:ext cx="302" cy="415"/>
                <a:chOff x="1440" y="2544"/>
                <a:chExt cx="672" cy="576"/>
              </a:xfrm>
            </p:grpSpPr>
            <p:sp>
              <p:nvSpPr>
                <p:cNvPr id="54" name="Line 86">
                  <a:extLst>
                    <a:ext uri="{FF2B5EF4-FFF2-40B4-BE49-F238E27FC236}">
                      <a16:creationId xmlns:a16="http://schemas.microsoft.com/office/drawing/2014/main" id="{71354BB6-A79F-4970-A346-B9176947B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54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87">
                  <a:extLst>
                    <a:ext uri="{FF2B5EF4-FFF2-40B4-BE49-F238E27FC236}">
                      <a16:creationId xmlns:a16="http://schemas.microsoft.com/office/drawing/2014/main" id="{4D7E40C8-6931-4C96-85AC-973B41568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88">
                  <a:extLst>
                    <a:ext uri="{FF2B5EF4-FFF2-40B4-BE49-F238E27FC236}">
                      <a16:creationId xmlns:a16="http://schemas.microsoft.com/office/drawing/2014/main" id="{E003AA19-8B1A-41C0-881C-9D3DB4FD8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736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89">
                  <a:extLst>
                    <a:ext uri="{FF2B5EF4-FFF2-40B4-BE49-F238E27FC236}">
                      <a16:creationId xmlns:a16="http://schemas.microsoft.com/office/drawing/2014/main" id="{30201F22-3321-46B5-9A1E-36A27928E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02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90">
                  <a:extLst>
                    <a:ext uri="{FF2B5EF4-FFF2-40B4-BE49-F238E27FC236}">
                      <a16:creationId xmlns:a16="http://schemas.microsoft.com/office/drawing/2014/main" id="{9C276267-2440-4EE2-B3CC-6F455C5B1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12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91">
                <a:extLst>
                  <a:ext uri="{FF2B5EF4-FFF2-40B4-BE49-F238E27FC236}">
                    <a16:creationId xmlns:a16="http://schemas.microsoft.com/office/drawing/2014/main" id="{09233647-5A04-40A7-BBA9-97CCDA016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4" y="2849"/>
                <a:ext cx="302" cy="415"/>
                <a:chOff x="3408" y="2544"/>
                <a:chExt cx="672" cy="576"/>
              </a:xfrm>
            </p:grpSpPr>
            <p:sp>
              <p:nvSpPr>
                <p:cNvPr id="49" name="Line 92">
                  <a:extLst>
                    <a:ext uri="{FF2B5EF4-FFF2-40B4-BE49-F238E27FC236}">
                      <a16:creationId xmlns:a16="http://schemas.microsoft.com/office/drawing/2014/main" id="{ADFA0F46-6562-4A04-A889-B1F5EDD2B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93">
                  <a:extLst>
                    <a:ext uri="{FF2B5EF4-FFF2-40B4-BE49-F238E27FC236}">
                      <a16:creationId xmlns:a16="http://schemas.microsoft.com/office/drawing/2014/main" id="{265A4986-B294-4684-A990-CBF3E3010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64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94">
                  <a:extLst>
                    <a:ext uri="{FF2B5EF4-FFF2-40B4-BE49-F238E27FC236}">
                      <a16:creationId xmlns:a16="http://schemas.microsoft.com/office/drawing/2014/main" id="{099D07B5-B633-4771-9CBB-9EC01B282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736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95">
                  <a:extLst>
                    <a:ext uri="{FF2B5EF4-FFF2-40B4-BE49-F238E27FC236}">
                      <a16:creationId xmlns:a16="http://schemas.microsoft.com/office/drawing/2014/main" id="{BDCF38AC-E13C-4B78-B3E7-2DD19D44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302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96">
                  <a:extLst>
                    <a:ext uri="{FF2B5EF4-FFF2-40B4-BE49-F238E27FC236}">
                      <a16:creationId xmlns:a16="http://schemas.microsoft.com/office/drawing/2014/main" id="{21F08292-AB1A-4B97-A012-EEE11DCB0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312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Text Box 97">
                <a:extLst>
                  <a:ext uri="{FF2B5EF4-FFF2-40B4-BE49-F238E27FC236}">
                    <a16:creationId xmlns:a16="http://schemas.microsoft.com/office/drawing/2014/main" id="{F0978239-85CA-4734-9687-A8488455C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976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inputs</a:t>
                </a:r>
              </a:p>
            </p:txBody>
          </p:sp>
          <p:sp>
            <p:nvSpPr>
              <p:cNvPr id="47" name="Text Box 98">
                <a:extLst>
                  <a:ext uri="{FF2B5EF4-FFF2-40B4-BE49-F238E27FC236}">
                    <a16:creationId xmlns:a16="http://schemas.microsoft.com/office/drawing/2014/main" id="{0BC3125F-AA00-4482-A8BA-8BB47AF0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outputs</a:t>
                </a:r>
              </a:p>
            </p:txBody>
          </p:sp>
          <p:sp>
            <p:nvSpPr>
              <p:cNvPr id="48" name="Text Box 99">
                <a:extLst>
                  <a:ext uri="{FF2B5EF4-FFF2-40B4-BE49-F238E27FC236}">
                    <a16:creationId xmlns:a16="http://schemas.microsoft.com/office/drawing/2014/main" id="{453A7E1B-1C31-4367-A8BC-43F1F5FC1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9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: :</a:t>
                </a:r>
              </a:p>
            </p:txBody>
          </p:sp>
        </p:grpSp>
        <p:sp>
          <p:nvSpPr>
            <p:cNvPr id="35" name="Line 101">
              <a:extLst>
                <a:ext uri="{FF2B5EF4-FFF2-40B4-BE49-F238E27FC236}">
                  <a16:creationId xmlns:a16="http://schemas.microsoft.com/office/drawing/2014/main" id="{0F07323B-F7D7-433E-B0DD-89B14B49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2">
              <a:extLst>
                <a:ext uri="{FF2B5EF4-FFF2-40B4-BE49-F238E27FC236}">
                  <a16:creationId xmlns:a16="http://schemas.microsoft.com/office/drawing/2014/main" id="{5D3F9537-9EF8-422A-A1AE-1DA200272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3">
              <a:extLst>
                <a:ext uri="{FF2B5EF4-FFF2-40B4-BE49-F238E27FC236}">
                  <a16:creationId xmlns:a16="http://schemas.microsoft.com/office/drawing/2014/main" id="{36F265CA-23EB-4515-8813-5223F6599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35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4">
              <a:extLst>
                <a:ext uri="{FF2B5EF4-FFF2-40B4-BE49-F238E27FC236}">
                  <a16:creationId xmlns:a16="http://schemas.microsoft.com/office/drawing/2014/main" id="{954727F8-5AE5-48D6-984D-AD736EBBB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0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5">
              <a:extLst>
                <a:ext uri="{FF2B5EF4-FFF2-40B4-BE49-F238E27FC236}">
                  <a16:creationId xmlns:a16="http://schemas.microsoft.com/office/drawing/2014/main" id="{2D3FBDE3-528E-4F1A-89A7-802589FF1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6">
              <a:extLst>
                <a:ext uri="{FF2B5EF4-FFF2-40B4-BE49-F238E27FC236}">
                  <a16:creationId xmlns:a16="http://schemas.microsoft.com/office/drawing/2014/main" id="{5C7271A7-6D44-4536-8EFC-600BC1F80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5B3CC6-67A5-48F0-B57C-C422D0A00962}"/>
              </a:ext>
            </a:extLst>
          </p:cNvPr>
          <p:cNvSpPr txBox="1"/>
          <p:nvPr/>
        </p:nvSpPr>
        <p:spPr>
          <a:xfrm>
            <a:off x="7239000" y="925286"/>
            <a:ext cx="416922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 weeks ago…</a:t>
            </a:r>
            <a:endParaRPr lang="en-SG" sz="4000" dirty="0"/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C1C2871D-4D02-4E39-B916-CBB05AF0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30BA4D4F-B161-465E-802E-E95557B9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66" name="Slide Number Placeholder 6">
            <a:extLst>
              <a:ext uri="{FF2B5EF4-FFF2-40B4-BE49-F238E27FC236}">
                <a16:creationId xmlns:a16="http://schemas.microsoft.com/office/drawing/2014/main" id="{05AE5B9C-2C06-4650-B765-378BDCDF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16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6.3 Flip-flop Excitation Tables (1/2)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1524000"/>
            <a:ext cx="838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</a:rPr>
              <a:t>Excitation tables</a:t>
            </a:r>
            <a:r>
              <a:rPr lang="en-US" dirty="0"/>
              <a:t>: given the required transition from present state to next state, determine the flip-flop input(s).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81693" y="2575561"/>
            <a:ext cx="1905000" cy="1738313"/>
            <a:chOff x="1776" y="1440"/>
            <a:chExt cx="1200" cy="1095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1776" y="1440"/>
            <a:ext cx="1168" cy="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6" name="Document" r:id="rId4" imgW="1863000" imgH="1528560" progId="Word.Document.8">
                    <p:embed/>
                  </p:oleObj>
                </mc:Choice>
                <mc:Fallback>
                  <p:oleObj name="Document" r:id="rId4" imgW="1863000" imgH="1528560" progId="Word.Document.8">
                    <p:embed/>
                    <p:pic>
                      <p:nvPicPr>
                        <p:cNvPr id="1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440"/>
                          <a:ext cx="1168" cy="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824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rot="5400000">
              <a:off x="201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968" y="2304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i="1" dirty="0"/>
                <a:t>JK</a:t>
              </a:r>
              <a:r>
                <a:rPr lang="en-GB" dirty="0"/>
                <a:t> Flip-flop</a:t>
              </a: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6510655" y="2575561"/>
            <a:ext cx="1900238" cy="1738313"/>
            <a:chOff x="3747" y="1440"/>
            <a:chExt cx="1197" cy="1095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888" y="230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i="1"/>
                <a:t>SR</a:t>
              </a:r>
              <a:r>
                <a:rPr lang="en-GB"/>
                <a:t> Flip-flop</a:t>
              </a:r>
            </a:p>
          </p:txBody>
        </p:sp>
        <p:graphicFrame>
          <p:nvGraphicFramePr>
            <p:cNvPr id="17" name="Object 11"/>
            <p:cNvGraphicFramePr>
              <a:graphicFrameLocks noChangeAspect="1"/>
            </p:cNvGraphicFramePr>
            <p:nvPr/>
          </p:nvGraphicFramePr>
          <p:xfrm>
            <a:off x="3747" y="1444"/>
            <a:ext cx="1167" cy="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" name="Document" r:id="rId6" imgW="1863000" imgH="1528560" progId="Word.Document.8">
                    <p:embed/>
                  </p:oleObj>
                </mc:Choice>
                <mc:Fallback>
                  <p:oleObj name="Document" r:id="rId6" imgW="1863000" imgH="1528560" progId="Word.Document.8">
                    <p:embed/>
                    <p:pic>
                      <p:nvPicPr>
                        <p:cNvPr id="1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" y="1444"/>
                          <a:ext cx="1167" cy="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792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rot="5400000">
              <a:off x="3984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3534094" y="4556761"/>
            <a:ext cx="1462087" cy="1738313"/>
            <a:chOff x="1872" y="2736"/>
            <a:chExt cx="921" cy="1095"/>
          </a:xfrm>
        </p:grpSpPr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920" y="360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i="1"/>
                <a:t>D</a:t>
              </a:r>
              <a:r>
                <a:rPr lang="en-GB"/>
                <a:t> Flip-flop</a:t>
              </a:r>
            </a:p>
          </p:txBody>
        </p:sp>
        <p:graphicFrame>
          <p:nvGraphicFramePr>
            <p:cNvPr id="22" name="Object 16"/>
            <p:cNvGraphicFramePr>
              <a:graphicFrameLocks noChangeAspect="1"/>
            </p:cNvGraphicFramePr>
            <p:nvPr/>
          </p:nvGraphicFramePr>
          <p:xfrm>
            <a:off x="1872" y="2736"/>
            <a:ext cx="921" cy="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8" name="Document" r:id="rId8" imgW="1463040" imgH="1528920" progId="Word.Document.8">
                    <p:embed/>
                  </p:oleObj>
                </mc:Choice>
                <mc:Fallback>
                  <p:oleObj name="Document" r:id="rId8" imgW="1463040" imgH="1528920" progId="Word.Document.8">
                    <p:embed/>
                    <p:pic>
                      <p:nvPicPr>
                        <p:cNvPr id="2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736"/>
                          <a:ext cx="921" cy="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920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rot="5400000">
              <a:off x="2160" y="31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6812281" y="4556761"/>
            <a:ext cx="1522413" cy="1738313"/>
            <a:chOff x="3937" y="2736"/>
            <a:chExt cx="959" cy="1095"/>
          </a:xfrm>
        </p:grpSpPr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4032" y="360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i="1"/>
                <a:t>T </a:t>
              </a:r>
              <a:r>
                <a:rPr lang="en-GB"/>
                <a:t>Flip-flop</a:t>
              </a:r>
            </a:p>
          </p:txBody>
        </p:sp>
        <p:graphicFrame>
          <p:nvGraphicFramePr>
            <p:cNvPr id="27" name="Object 21"/>
            <p:cNvGraphicFramePr>
              <a:graphicFrameLocks noChangeAspect="1"/>
            </p:cNvGraphicFramePr>
            <p:nvPr/>
          </p:nvGraphicFramePr>
          <p:xfrm>
            <a:off x="3937" y="2737"/>
            <a:ext cx="921" cy="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9" name="Document" r:id="rId10" imgW="1463040" imgH="1528560" progId="Word.Document.8">
                    <p:embed/>
                  </p:oleObj>
                </mc:Choice>
                <mc:Fallback>
                  <p:oleObj name="Document" r:id="rId10" imgW="1463040" imgH="1528560" progId="Word.Document.8">
                    <p:embed/>
                    <p:pic>
                      <p:nvPicPr>
                        <p:cNvPr id="2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2737"/>
                          <a:ext cx="921" cy="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3984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rot="5400000">
              <a:off x="4224" y="31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187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#1 (1/5)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the following state diagram, design the sequential circuit using </a:t>
            </a:r>
            <a:r>
              <a:rPr lang="en-US" i="1" dirty="0"/>
              <a:t>JK</a:t>
            </a:r>
            <a:r>
              <a:rPr lang="en-US" dirty="0"/>
              <a:t> flip-flops.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438400" y="2438401"/>
            <a:ext cx="3663950" cy="3338513"/>
            <a:chOff x="1584" y="1488"/>
            <a:chExt cx="2308" cy="2103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544" y="1776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544" y="1776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00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544" y="3024"/>
              <a:ext cx="3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10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872" y="246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264" y="2448"/>
              <a:ext cx="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11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2112" y="2016"/>
              <a:ext cx="432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AutoShape 11"/>
            <p:cNvCxnSpPr>
              <a:cxnSpLocks noChangeShapeType="1"/>
              <a:stCxn id="17" idx="2"/>
              <a:endCxn id="37" idx="6"/>
            </p:cNvCxnSpPr>
            <p:nvPr/>
          </p:nvCxnSpPr>
          <p:spPr bwMode="auto">
            <a:xfrm rot="5400000" flipH="1" flipV="1">
              <a:off x="3422" y="2561"/>
              <a:ext cx="111" cy="125"/>
            </a:xfrm>
            <a:prstGeom prst="curvedConnector4">
              <a:avLst>
                <a:gd name="adj1" fmla="val -137838"/>
                <a:gd name="adj2" fmla="val 236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2"/>
            <p:cNvCxnSpPr>
              <a:cxnSpLocks noChangeShapeType="1"/>
              <a:stCxn id="14" idx="3"/>
              <a:endCxn id="13" idx="0"/>
            </p:cNvCxnSpPr>
            <p:nvPr/>
          </p:nvCxnSpPr>
          <p:spPr bwMode="auto">
            <a:xfrm flipH="1" flipV="1">
              <a:off x="2679" y="1770"/>
              <a:ext cx="149" cy="122"/>
            </a:xfrm>
            <a:prstGeom prst="curvedConnector4">
              <a:avLst>
                <a:gd name="adj1" fmla="val -96644"/>
                <a:gd name="adj2" fmla="val 213116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3"/>
            <p:cNvCxnSpPr>
              <a:cxnSpLocks noChangeShapeType="1"/>
              <a:stCxn id="16" idx="0"/>
              <a:endCxn id="16" idx="1"/>
            </p:cNvCxnSpPr>
            <p:nvPr/>
          </p:nvCxnSpPr>
          <p:spPr bwMode="auto">
            <a:xfrm rot="-5400000" flipH="1" flipV="1">
              <a:off x="1886" y="2448"/>
              <a:ext cx="116" cy="144"/>
            </a:xfrm>
            <a:prstGeom prst="curvedConnector4">
              <a:avLst>
                <a:gd name="adj1" fmla="val -124139"/>
                <a:gd name="adj2" fmla="val 20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4"/>
            <p:cNvCxnSpPr>
              <a:cxnSpLocks noChangeShapeType="1"/>
              <a:stCxn id="15" idx="1"/>
              <a:endCxn id="15" idx="2"/>
            </p:cNvCxnSpPr>
            <p:nvPr/>
          </p:nvCxnSpPr>
          <p:spPr bwMode="auto">
            <a:xfrm rot="10800000" flipH="1" flipV="1">
              <a:off x="2544" y="3140"/>
              <a:ext cx="155" cy="115"/>
            </a:xfrm>
            <a:prstGeom prst="curvedConnector4">
              <a:avLst>
                <a:gd name="adj1" fmla="val -92903"/>
                <a:gd name="adj2" fmla="val 225218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696" y="25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2880" y="148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352" y="33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160" y="283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976" y="292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024" y="206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25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584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1872" y="244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01</a:t>
              </a: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1872" y="2448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2112" y="2688"/>
              <a:ext cx="432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2544" y="3024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rot="-5400000">
              <a:off x="2832" y="2688"/>
              <a:ext cx="432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10800000">
              <a:off x="2832" y="2016"/>
              <a:ext cx="432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3264" y="2448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867400" y="2438400"/>
            <a:ext cx="39624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Questions: 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How many flip-flops are needed?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How many input variable are there?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629400" y="4191000"/>
            <a:ext cx="3276600" cy="1746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C00000"/>
                </a:solidFill>
              </a:rPr>
              <a:t>Answers: 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Two flip-flops. </a:t>
            </a:r>
            <a:br>
              <a:rPr lang="en-US" sz="2000" dirty="0"/>
            </a:br>
            <a:r>
              <a:rPr lang="en-US" sz="2000" dirty="0"/>
              <a:t>Let’s call them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  <a:r>
              <a:rPr lang="en-US" sz="2000" dirty="0"/>
              <a:t>.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One input variable. </a:t>
            </a:r>
            <a:br>
              <a:rPr lang="en-US" sz="2000" dirty="0"/>
            </a:br>
            <a:r>
              <a:rPr lang="en-US" sz="2000" dirty="0"/>
              <a:t>Let’s call it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7646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#1 (2/5)</a:t>
            </a:r>
          </a:p>
        </p:txBody>
      </p:sp>
      <p:sp>
        <p:nvSpPr>
          <p:cNvPr id="45" name="Text Box 79"/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981200" y="1219201"/>
            <a:ext cx="8229600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Circuit state/excitation table, using </a:t>
            </a:r>
            <a:r>
              <a:rPr lang="en-US" i="1" dirty="0"/>
              <a:t>JK</a:t>
            </a:r>
            <a:r>
              <a:rPr lang="en-US" dirty="0"/>
              <a:t> flip-flops.</a:t>
            </a:r>
          </a:p>
        </p:txBody>
      </p:sp>
      <p:grpSp>
        <p:nvGrpSpPr>
          <p:cNvPr id="47" name="Group 33"/>
          <p:cNvGrpSpPr>
            <a:grpSpLocks/>
          </p:cNvGrpSpPr>
          <p:nvPr/>
        </p:nvGrpSpPr>
        <p:grpSpPr bwMode="auto">
          <a:xfrm>
            <a:off x="2362201" y="1600201"/>
            <a:ext cx="2665413" cy="2665413"/>
            <a:chOff x="1968" y="1455"/>
            <a:chExt cx="1729" cy="1813"/>
          </a:xfrm>
        </p:grpSpPr>
        <p:sp>
          <p:nvSpPr>
            <p:cNvPr id="48" name="Oval 34"/>
            <p:cNvSpPr>
              <a:spLocks noChangeArrowheads="1"/>
            </p:cNvSpPr>
            <p:nvPr/>
          </p:nvSpPr>
          <p:spPr bwMode="auto">
            <a:xfrm>
              <a:off x="2736" y="1728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2736" y="1728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00</a:t>
              </a:r>
            </a:p>
          </p:txBody>
        </p:sp>
        <p:sp>
          <p:nvSpPr>
            <p:cNvPr id="50" name="Text Box 36"/>
            <p:cNvSpPr txBox="1">
              <a:spLocks noChangeArrowheads="1"/>
            </p:cNvSpPr>
            <p:nvPr/>
          </p:nvSpPr>
          <p:spPr bwMode="auto">
            <a:xfrm>
              <a:off x="2736" y="2736"/>
              <a:ext cx="30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10</a:t>
              </a:r>
            </a:p>
          </p:txBody>
        </p: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08" y="2271"/>
              <a:ext cx="2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/>
            </a:p>
          </p:txBody>
        </p: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3216" y="2208"/>
              <a:ext cx="30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11</a:t>
              </a: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 flipH="1">
              <a:off x="2448" y="1968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4" name="AutoShape 40"/>
            <p:cNvCxnSpPr>
              <a:cxnSpLocks noChangeShapeType="1"/>
              <a:stCxn id="52" idx="2"/>
              <a:endCxn id="72" idx="6"/>
            </p:cNvCxnSpPr>
            <p:nvPr/>
          </p:nvCxnSpPr>
          <p:spPr bwMode="auto">
            <a:xfrm rot="5400000" flipH="1" flipV="1">
              <a:off x="3374" y="2321"/>
              <a:ext cx="111" cy="125"/>
            </a:xfrm>
            <a:prstGeom prst="curvedConnector4">
              <a:avLst>
                <a:gd name="adj1" fmla="val -85588"/>
                <a:gd name="adj2" fmla="val 167995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41"/>
            <p:cNvCxnSpPr>
              <a:cxnSpLocks noChangeShapeType="1"/>
              <a:stCxn id="49" idx="3"/>
              <a:endCxn id="49" idx="0"/>
            </p:cNvCxnSpPr>
            <p:nvPr/>
          </p:nvCxnSpPr>
          <p:spPr bwMode="auto">
            <a:xfrm flipH="1" flipV="1">
              <a:off x="2878" y="1728"/>
              <a:ext cx="142" cy="116"/>
            </a:xfrm>
            <a:prstGeom prst="curvedConnector4">
              <a:avLst>
                <a:gd name="adj1" fmla="val -70426"/>
                <a:gd name="adj2" fmla="val 224139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42"/>
            <p:cNvCxnSpPr>
              <a:cxnSpLocks noChangeShapeType="1"/>
              <a:stCxn id="51" idx="0"/>
              <a:endCxn id="51" idx="1"/>
            </p:cNvCxnSpPr>
            <p:nvPr/>
          </p:nvCxnSpPr>
          <p:spPr bwMode="auto">
            <a:xfrm rot="-5400000" flipH="1" flipV="1">
              <a:off x="2222" y="2256"/>
              <a:ext cx="116" cy="144"/>
            </a:xfrm>
            <a:prstGeom prst="curvedConnector4">
              <a:avLst>
                <a:gd name="adj1" fmla="val -94829"/>
                <a:gd name="adj2" fmla="val 17569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43"/>
            <p:cNvCxnSpPr>
              <a:cxnSpLocks noChangeShapeType="1"/>
              <a:stCxn id="50" idx="1"/>
              <a:endCxn id="50" idx="2"/>
            </p:cNvCxnSpPr>
            <p:nvPr/>
          </p:nvCxnSpPr>
          <p:spPr bwMode="auto">
            <a:xfrm rot="10800000" flipH="1" flipV="1">
              <a:off x="2736" y="2852"/>
              <a:ext cx="155" cy="115"/>
            </a:xfrm>
            <a:prstGeom prst="curvedConnector4">
              <a:avLst>
                <a:gd name="adj1" fmla="val -43227"/>
                <a:gd name="adj2" fmla="val 187824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" name="Text Box 44"/>
            <p:cNvSpPr txBox="1">
              <a:spLocks noChangeArrowheads="1"/>
            </p:cNvSpPr>
            <p:nvPr/>
          </p:nvSpPr>
          <p:spPr bwMode="auto">
            <a:xfrm>
              <a:off x="3504" y="2448"/>
              <a:ext cx="193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0</a:t>
              </a:r>
            </a:p>
          </p:txBody>
        </p:sp>
        <p:sp>
          <p:nvSpPr>
            <p:cNvPr id="59" name="Text Box 45"/>
            <p:cNvSpPr txBox="1">
              <a:spLocks noChangeArrowheads="1"/>
            </p:cNvSpPr>
            <p:nvPr/>
          </p:nvSpPr>
          <p:spPr bwMode="auto">
            <a:xfrm>
              <a:off x="3072" y="1455"/>
              <a:ext cx="19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0</a:t>
              </a:r>
            </a:p>
          </p:txBody>
        </p:sp>
        <p:sp>
          <p:nvSpPr>
            <p:cNvPr id="60" name="Text Box 46"/>
            <p:cNvSpPr txBox="1">
              <a:spLocks noChangeArrowheads="1"/>
            </p:cNvSpPr>
            <p:nvPr/>
          </p:nvSpPr>
          <p:spPr bwMode="auto">
            <a:xfrm>
              <a:off x="2592" y="3039"/>
              <a:ext cx="193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0</a:t>
              </a:r>
            </a:p>
          </p:txBody>
        </p:sp>
        <p:sp>
          <p:nvSpPr>
            <p:cNvPr id="61" name="Text Box 47"/>
            <p:cNvSpPr txBox="1">
              <a:spLocks noChangeArrowheads="1"/>
            </p:cNvSpPr>
            <p:nvPr/>
          </p:nvSpPr>
          <p:spPr bwMode="auto">
            <a:xfrm>
              <a:off x="2448" y="2544"/>
              <a:ext cx="19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0</a:t>
              </a:r>
            </a:p>
          </p:txBody>
        </p:sp>
        <p:sp>
          <p:nvSpPr>
            <p:cNvPr id="62" name="Text Box 48"/>
            <p:cNvSpPr txBox="1">
              <a:spLocks noChangeArrowheads="1"/>
            </p:cNvSpPr>
            <p:nvPr/>
          </p:nvSpPr>
          <p:spPr bwMode="auto">
            <a:xfrm>
              <a:off x="3072" y="2544"/>
              <a:ext cx="19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63" name="Text Box 49"/>
            <p:cNvSpPr txBox="1">
              <a:spLocks noChangeArrowheads="1"/>
            </p:cNvSpPr>
            <p:nvPr/>
          </p:nvSpPr>
          <p:spPr bwMode="auto">
            <a:xfrm>
              <a:off x="3168" y="1983"/>
              <a:ext cx="19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64" name="Text Box 50"/>
            <p:cNvSpPr txBox="1">
              <a:spLocks noChangeArrowheads="1"/>
            </p:cNvSpPr>
            <p:nvPr/>
          </p:nvSpPr>
          <p:spPr bwMode="auto">
            <a:xfrm>
              <a:off x="2448" y="1983"/>
              <a:ext cx="19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65" name="Text Box 51"/>
            <p:cNvSpPr txBox="1">
              <a:spLocks noChangeArrowheads="1"/>
            </p:cNvSpPr>
            <p:nvPr/>
          </p:nvSpPr>
          <p:spPr bwMode="auto">
            <a:xfrm>
              <a:off x="1968" y="2064"/>
              <a:ext cx="193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66" name="Rectangle 52"/>
            <p:cNvSpPr>
              <a:spLocks noChangeArrowheads="1"/>
            </p:cNvSpPr>
            <p:nvPr/>
          </p:nvSpPr>
          <p:spPr bwMode="auto">
            <a:xfrm>
              <a:off x="2208" y="2256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01</a:t>
              </a:r>
            </a:p>
          </p:txBody>
        </p:sp>
        <p:sp>
          <p:nvSpPr>
            <p:cNvPr id="67" name="Oval 53"/>
            <p:cNvSpPr>
              <a:spLocks noChangeArrowheads="1"/>
            </p:cNvSpPr>
            <p:nvPr/>
          </p:nvSpPr>
          <p:spPr bwMode="auto">
            <a:xfrm>
              <a:off x="2208" y="2256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54"/>
            <p:cNvSpPr>
              <a:spLocks noChangeShapeType="1"/>
            </p:cNvSpPr>
            <p:nvPr/>
          </p:nvSpPr>
          <p:spPr bwMode="auto">
            <a:xfrm>
              <a:off x="2448" y="2448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5"/>
            <p:cNvSpPr>
              <a:spLocks noChangeArrowheads="1"/>
            </p:cNvSpPr>
            <p:nvPr/>
          </p:nvSpPr>
          <p:spPr bwMode="auto">
            <a:xfrm>
              <a:off x="2736" y="2736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56"/>
            <p:cNvSpPr>
              <a:spLocks noChangeShapeType="1"/>
            </p:cNvSpPr>
            <p:nvPr/>
          </p:nvSpPr>
          <p:spPr bwMode="auto">
            <a:xfrm rot="-5400000">
              <a:off x="2976" y="2448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7"/>
            <p:cNvSpPr>
              <a:spLocks noChangeShapeType="1"/>
            </p:cNvSpPr>
            <p:nvPr/>
          </p:nvSpPr>
          <p:spPr bwMode="auto">
            <a:xfrm rot="10800000">
              <a:off x="2976" y="1968"/>
              <a:ext cx="24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3216" y="2208"/>
              <a:ext cx="27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59"/>
          <p:cNvGrpSpPr>
            <a:grpSpLocks/>
          </p:cNvGrpSpPr>
          <p:nvPr/>
        </p:nvGrpSpPr>
        <p:grpSpPr bwMode="auto">
          <a:xfrm>
            <a:off x="6781800" y="1905000"/>
            <a:ext cx="2503488" cy="1836738"/>
            <a:chOff x="3214" y="1149"/>
            <a:chExt cx="1577" cy="1157"/>
          </a:xfrm>
        </p:grpSpPr>
        <p:graphicFrame>
          <p:nvGraphicFramePr>
            <p:cNvPr id="74" name="Object 60"/>
            <p:cNvGraphicFramePr>
              <a:graphicFrameLocks noChangeAspect="1"/>
            </p:cNvGraphicFramePr>
            <p:nvPr/>
          </p:nvGraphicFramePr>
          <p:xfrm>
            <a:off x="3214" y="1149"/>
            <a:ext cx="1577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4" name="Document" r:id="rId4" imgW="2515320" imgH="1909800" progId="Word.Document.8">
                    <p:embed/>
                  </p:oleObj>
                </mc:Choice>
                <mc:Fallback>
                  <p:oleObj name="Document" r:id="rId4" imgW="2515320" imgH="1909800" progId="Word.Document.8">
                    <p:embed/>
                    <p:pic>
                      <p:nvPicPr>
                        <p:cNvPr id="74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" y="1149"/>
                          <a:ext cx="1577" cy="11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Line 61"/>
            <p:cNvSpPr>
              <a:spLocks noChangeShapeType="1"/>
            </p:cNvSpPr>
            <p:nvPr/>
          </p:nvSpPr>
          <p:spPr bwMode="auto">
            <a:xfrm flipV="1">
              <a:off x="3312" y="163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2"/>
            <p:cNvSpPr>
              <a:spLocks noChangeShapeType="1"/>
            </p:cNvSpPr>
            <p:nvPr/>
          </p:nvSpPr>
          <p:spPr bwMode="auto">
            <a:xfrm>
              <a:off x="3303" y="14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"/>
            <p:cNvSpPr>
              <a:spLocks noChangeShapeType="1"/>
            </p:cNvSpPr>
            <p:nvPr/>
          </p:nvSpPr>
          <p:spPr bwMode="auto">
            <a:xfrm>
              <a:off x="4032" y="129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4"/>
            <p:cNvSpPr>
              <a:spLocks noChangeShapeType="1"/>
            </p:cNvSpPr>
            <p:nvPr/>
          </p:nvSpPr>
          <p:spPr bwMode="auto">
            <a:xfrm>
              <a:off x="4023" y="14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AutoShape 65"/>
          <p:cNvSpPr>
            <a:spLocks noChangeArrowheads="1"/>
          </p:cNvSpPr>
          <p:nvPr/>
        </p:nvSpPr>
        <p:spPr bwMode="auto">
          <a:xfrm>
            <a:off x="5257800" y="2667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66"/>
          <p:cNvGrpSpPr>
            <a:grpSpLocks/>
          </p:cNvGrpSpPr>
          <p:nvPr/>
        </p:nvGrpSpPr>
        <p:grpSpPr bwMode="auto">
          <a:xfrm>
            <a:off x="1981200" y="4267200"/>
            <a:ext cx="1905000" cy="1936750"/>
            <a:chOff x="864" y="2736"/>
            <a:chExt cx="1200" cy="1220"/>
          </a:xfrm>
        </p:grpSpPr>
        <p:graphicFrame>
          <p:nvGraphicFramePr>
            <p:cNvPr id="81" name="Object 67"/>
            <p:cNvGraphicFramePr>
              <a:graphicFrameLocks noChangeAspect="1"/>
            </p:cNvGraphicFramePr>
            <p:nvPr/>
          </p:nvGraphicFramePr>
          <p:xfrm>
            <a:off x="864" y="2736"/>
            <a:ext cx="1168" cy="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5" name="Document" r:id="rId6" imgW="1863000" imgH="1528560" progId="Word.Document.8">
                    <p:embed/>
                  </p:oleObj>
                </mc:Choice>
                <mc:Fallback>
                  <p:oleObj name="Document" r:id="rId6" imgW="1863000" imgH="1528560" progId="Word.Document.8">
                    <p:embed/>
                    <p:pic>
                      <p:nvPicPr>
                        <p:cNvPr id="81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736"/>
                          <a:ext cx="1168" cy="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912" y="292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69"/>
            <p:cNvSpPr>
              <a:spLocks noChangeShapeType="1"/>
            </p:cNvSpPr>
            <p:nvPr/>
          </p:nvSpPr>
          <p:spPr bwMode="auto">
            <a:xfrm rot="5400000">
              <a:off x="1104" y="31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912" y="3552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i="1"/>
                <a:t>JK</a:t>
              </a:r>
              <a:r>
                <a:rPr lang="en-GB"/>
                <a:t> Flip-flop’s</a:t>
              </a:r>
            </a:p>
            <a:p>
              <a:pPr algn="ctr" eaLnBrk="0" hangingPunct="0"/>
              <a:r>
                <a:rPr lang="en-GB"/>
                <a:t>excitation table. </a:t>
              </a:r>
            </a:p>
          </p:txBody>
        </p:sp>
      </p:grpSp>
      <p:grpSp>
        <p:nvGrpSpPr>
          <p:cNvPr id="85" name="Group 71"/>
          <p:cNvGrpSpPr>
            <a:grpSpLocks/>
          </p:cNvGrpSpPr>
          <p:nvPr/>
        </p:nvGrpSpPr>
        <p:grpSpPr bwMode="auto">
          <a:xfrm>
            <a:off x="5102225" y="3657601"/>
            <a:ext cx="4884738" cy="2601913"/>
            <a:chOff x="2254" y="2304"/>
            <a:chExt cx="3077" cy="1639"/>
          </a:xfrm>
        </p:grpSpPr>
        <p:graphicFrame>
          <p:nvGraphicFramePr>
            <p:cNvPr id="86" name="Object 72"/>
            <p:cNvGraphicFramePr>
              <a:graphicFrameLocks noChangeAspect="1"/>
            </p:cNvGraphicFramePr>
            <p:nvPr/>
          </p:nvGraphicFramePr>
          <p:xfrm>
            <a:off x="2254" y="2306"/>
            <a:ext cx="3060" cy="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6" name="Document" r:id="rId8" imgW="4864680" imgH="2600280" progId="Word.Document.8">
                    <p:embed/>
                  </p:oleObj>
                </mc:Choice>
                <mc:Fallback>
                  <p:oleObj name="Document" r:id="rId8" imgW="4864680" imgH="2600280" progId="Word.Document.8">
                    <p:embed/>
                    <p:pic>
                      <p:nvPicPr>
                        <p:cNvPr id="86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" y="2306"/>
                          <a:ext cx="3060" cy="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Line 73"/>
            <p:cNvSpPr>
              <a:spLocks noChangeShapeType="1"/>
            </p:cNvSpPr>
            <p:nvPr/>
          </p:nvSpPr>
          <p:spPr bwMode="auto">
            <a:xfrm flipV="1">
              <a:off x="2355" y="2784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74"/>
            <p:cNvSpPr>
              <a:spLocks noChangeShapeType="1"/>
            </p:cNvSpPr>
            <p:nvPr/>
          </p:nvSpPr>
          <p:spPr bwMode="auto">
            <a:xfrm>
              <a:off x="2352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75"/>
            <p:cNvSpPr>
              <a:spLocks noChangeShapeType="1"/>
            </p:cNvSpPr>
            <p:nvPr/>
          </p:nvSpPr>
          <p:spPr bwMode="auto">
            <a:xfrm>
              <a:off x="3027" y="25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6"/>
            <p:cNvSpPr>
              <a:spLocks noChangeShapeType="1"/>
            </p:cNvSpPr>
            <p:nvPr/>
          </p:nvSpPr>
          <p:spPr bwMode="auto">
            <a:xfrm>
              <a:off x="3507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7"/>
            <p:cNvSpPr>
              <a:spLocks noChangeShapeType="1"/>
            </p:cNvSpPr>
            <p:nvPr/>
          </p:nvSpPr>
          <p:spPr bwMode="auto">
            <a:xfrm>
              <a:off x="4128" y="2592"/>
              <a:ext cx="1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78"/>
            <p:cNvSpPr>
              <a:spLocks noChangeShapeType="1"/>
            </p:cNvSpPr>
            <p:nvPr/>
          </p:nvSpPr>
          <p:spPr bwMode="auto">
            <a:xfrm rot="5400000">
              <a:off x="3312" y="30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Text Box 80"/>
          <p:cNvSpPr txBox="1">
            <a:spLocks noChangeArrowheads="1"/>
          </p:cNvSpPr>
          <p:nvPr/>
        </p:nvSpPr>
        <p:spPr bwMode="auto">
          <a:xfrm>
            <a:off x="8153400" y="4419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0     X</a:t>
            </a:r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>
            <a:off x="8153400" y="4646613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0     X</a:t>
            </a:r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8153400" y="48355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1     X</a:t>
            </a:r>
          </a:p>
        </p:txBody>
      </p:sp>
      <p:sp>
        <p:nvSpPr>
          <p:cNvPr id="96" name="Text Box 83"/>
          <p:cNvSpPr txBox="1">
            <a:spLocks noChangeArrowheads="1"/>
          </p:cNvSpPr>
          <p:nvPr/>
        </p:nvSpPr>
        <p:spPr bwMode="auto">
          <a:xfrm>
            <a:off x="8153400" y="503713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0     X</a:t>
            </a:r>
          </a:p>
        </p:txBody>
      </p:sp>
      <p:sp>
        <p:nvSpPr>
          <p:cNvPr id="97" name="Text Box 84"/>
          <p:cNvSpPr txBox="1">
            <a:spLocks noChangeArrowheads="1"/>
          </p:cNvSpPr>
          <p:nvPr/>
        </p:nvSpPr>
        <p:spPr bwMode="auto">
          <a:xfrm>
            <a:off x="8153400" y="5224463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X     0</a:t>
            </a:r>
          </a:p>
        </p:txBody>
      </p:sp>
      <p:sp>
        <p:nvSpPr>
          <p:cNvPr id="98" name="Text Box 85"/>
          <p:cNvSpPr txBox="1">
            <a:spLocks noChangeArrowheads="1"/>
          </p:cNvSpPr>
          <p:nvPr/>
        </p:nvSpPr>
        <p:spPr bwMode="auto">
          <a:xfrm>
            <a:off x="8153400" y="54260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X     0</a:t>
            </a:r>
          </a:p>
        </p:txBody>
      </p:sp>
      <p:sp>
        <p:nvSpPr>
          <p:cNvPr id="99" name="Text Box 86"/>
          <p:cNvSpPr txBox="1">
            <a:spLocks noChangeArrowheads="1"/>
          </p:cNvSpPr>
          <p:nvPr/>
        </p:nvSpPr>
        <p:spPr bwMode="auto">
          <a:xfrm>
            <a:off x="8153400" y="56546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X     0</a:t>
            </a:r>
          </a:p>
        </p:txBody>
      </p:sp>
      <p:sp>
        <p:nvSpPr>
          <p:cNvPr id="100" name="Text Box 87"/>
          <p:cNvSpPr txBox="1">
            <a:spLocks noChangeArrowheads="1"/>
          </p:cNvSpPr>
          <p:nvPr/>
        </p:nvSpPr>
        <p:spPr bwMode="auto">
          <a:xfrm>
            <a:off x="8153400" y="585628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X     1</a:t>
            </a:r>
          </a:p>
        </p:txBody>
      </p:sp>
      <p:sp>
        <p:nvSpPr>
          <p:cNvPr id="101" name="Text Box 88"/>
          <p:cNvSpPr txBox="1">
            <a:spLocks noChangeArrowheads="1"/>
          </p:cNvSpPr>
          <p:nvPr/>
        </p:nvSpPr>
        <p:spPr bwMode="auto">
          <a:xfrm>
            <a:off x="9220200" y="4419600"/>
            <a:ext cx="685800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0     X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1     X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X     1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X     0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0     X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1     X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X     0</a:t>
            </a:r>
          </a:p>
          <a:p>
            <a:pPr eaLnBrk="0" hangingPunct="0">
              <a:lnSpc>
                <a:spcPct val="95000"/>
              </a:lnSpc>
            </a:pPr>
            <a:r>
              <a:rPr lang="en-GB" sz="1400" b="1">
                <a:solidFill>
                  <a:srgbClr val="9900CC"/>
                </a:solidFill>
              </a:rPr>
              <a:t>X     1</a:t>
            </a:r>
          </a:p>
        </p:txBody>
      </p:sp>
      <p:sp>
        <p:nvSpPr>
          <p:cNvPr id="10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3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04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3" grpId="0" autoUpdateAnimBg="0"/>
      <p:bldP spid="94" grpId="0" autoUpdateAnimBg="0"/>
      <p:bldP spid="95" grpId="0" autoUpdateAnimBg="0"/>
      <p:bldP spid="96" grpId="0" autoUpdateAnimBg="0"/>
      <p:bldP spid="97" grpId="0" autoUpdateAnimBg="0"/>
      <p:bldP spid="98" grpId="0" autoUpdateAnimBg="0"/>
      <p:bldP spid="99" grpId="0" autoUpdateAnimBg="0"/>
      <p:bldP spid="100" grpId="0" autoUpdateAnimBg="0"/>
      <p:bldP spid="10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#1 (3/5)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1219201"/>
            <a:ext cx="8229600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Block diagram.</a:t>
            </a:r>
          </a:p>
        </p:txBody>
      </p: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3657600" y="5105401"/>
            <a:ext cx="2362200" cy="1006475"/>
            <a:chOff x="1344" y="3216"/>
            <a:chExt cx="1488" cy="634"/>
          </a:xfrm>
        </p:grpSpPr>
        <p:sp>
          <p:nvSpPr>
            <p:cNvPr id="10" name="Text Box 125"/>
            <p:cNvSpPr txBox="1">
              <a:spLocks noChangeArrowheads="1"/>
            </p:cNvSpPr>
            <p:nvPr/>
          </p:nvSpPr>
          <p:spPr bwMode="auto">
            <a:xfrm>
              <a:off x="1344" y="3408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What are to go in here?</a:t>
              </a:r>
            </a:p>
          </p:txBody>
        </p:sp>
        <p:sp>
          <p:nvSpPr>
            <p:cNvPr id="11" name="AutoShape 126"/>
            <p:cNvSpPr>
              <a:spLocks noChangeArrowheads="1"/>
            </p:cNvSpPr>
            <p:nvPr/>
          </p:nvSpPr>
          <p:spPr bwMode="auto">
            <a:xfrm rot="-1948056">
              <a:off x="2256" y="3216"/>
              <a:ext cx="57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4114800" y="1752600"/>
            <a:ext cx="5581650" cy="4070350"/>
            <a:chOff x="2590800" y="1752600"/>
            <a:chExt cx="5581650" cy="4070350"/>
          </a:xfrm>
        </p:grpSpPr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2590800" y="1752600"/>
              <a:ext cx="5581650" cy="4070350"/>
              <a:chOff x="1632" y="1104"/>
              <a:chExt cx="3516" cy="2564"/>
            </a:xfrm>
          </p:grpSpPr>
          <p:sp>
            <p:nvSpPr>
              <p:cNvPr id="17" name="Line 61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17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62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63"/>
              <p:cNvSpPr>
                <a:spLocks noChangeArrowheads="1"/>
              </p:cNvSpPr>
              <p:nvPr/>
            </p:nvSpPr>
            <p:spPr bwMode="auto">
              <a:xfrm>
                <a:off x="2304" y="2448"/>
                <a:ext cx="1776" cy="81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64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036" cy="4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Combinational</a:t>
                </a:r>
              </a:p>
              <a:p>
                <a:pPr algn="ctr" eaLnBrk="0" hangingPunct="0"/>
                <a:r>
                  <a:rPr lang="en-US"/>
                  <a:t>circuit</a:t>
                </a:r>
              </a:p>
            </p:txBody>
          </p:sp>
          <p:sp>
            <p:nvSpPr>
              <p:cNvPr id="21" name="Text Box 65"/>
              <p:cNvSpPr txBox="1">
                <a:spLocks noChangeArrowheads="1"/>
              </p:cNvSpPr>
              <p:nvPr/>
            </p:nvSpPr>
            <p:spPr bwMode="auto">
              <a:xfrm>
                <a:off x="2304" y="2544"/>
                <a:ext cx="225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A'</a:t>
                </a:r>
              </a:p>
            </p:txBody>
          </p:sp>
          <p:sp>
            <p:nvSpPr>
              <p:cNvPr id="22" name="Text Box 66"/>
              <p:cNvSpPr txBox="1">
                <a:spLocks noChangeArrowheads="1"/>
              </p:cNvSpPr>
              <p:nvPr/>
            </p:nvSpPr>
            <p:spPr bwMode="auto">
              <a:xfrm>
                <a:off x="2304" y="2688"/>
                <a:ext cx="201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A</a:t>
                </a:r>
              </a:p>
            </p:txBody>
          </p:sp>
          <p:sp>
            <p:nvSpPr>
              <p:cNvPr id="23" name="Text Box 67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201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B</a:t>
                </a:r>
              </a:p>
            </p:txBody>
          </p:sp>
          <p:sp>
            <p:nvSpPr>
              <p:cNvPr id="24" name="Text Box 68"/>
              <p:cNvSpPr txBox="1">
                <a:spLocks noChangeArrowheads="1"/>
              </p:cNvSpPr>
              <p:nvPr/>
            </p:nvSpPr>
            <p:spPr bwMode="auto">
              <a:xfrm>
                <a:off x="2304" y="2976"/>
                <a:ext cx="225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B'</a:t>
                </a:r>
              </a:p>
            </p:txBody>
          </p:sp>
          <p:sp>
            <p:nvSpPr>
              <p:cNvPr id="25" name="Text Box 69"/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18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x</a:t>
                </a:r>
              </a:p>
            </p:txBody>
          </p:sp>
          <p:sp>
            <p:nvSpPr>
              <p:cNvPr id="26" name="Line 70"/>
              <p:cNvSpPr>
                <a:spLocks noChangeShapeType="1"/>
              </p:cNvSpPr>
              <p:nvPr/>
            </p:nvSpPr>
            <p:spPr bwMode="auto">
              <a:xfrm flipV="1">
                <a:off x="2544" y="2016"/>
                <a:ext cx="0" cy="4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71"/>
              <p:cNvSpPr>
                <a:spLocks noChangeShapeType="1"/>
              </p:cNvSpPr>
              <p:nvPr/>
            </p:nvSpPr>
            <p:spPr bwMode="auto">
              <a:xfrm flipH="1" flipV="1">
                <a:off x="2880" y="2016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 flipH="1">
                <a:off x="1632" y="1200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5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76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0" cy="1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7"/>
              <p:cNvSpPr>
                <a:spLocks noChangeShapeType="1"/>
              </p:cNvSpPr>
              <p:nvPr/>
            </p:nvSpPr>
            <p:spPr bwMode="auto">
              <a:xfrm flipV="1">
                <a:off x="1632" y="3072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78"/>
              <p:cNvSpPr>
                <a:spLocks noChangeShapeType="1"/>
              </p:cNvSpPr>
              <p:nvPr/>
            </p:nvSpPr>
            <p:spPr bwMode="auto">
              <a:xfrm flipV="1">
                <a:off x="1776" y="292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9"/>
              <p:cNvSpPr>
                <a:spLocks noChangeShapeType="1"/>
              </p:cNvSpPr>
              <p:nvPr/>
            </p:nvSpPr>
            <p:spPr bwMode="auto">
              <a:xfrm flipV="1">
                <a:off x="1920" y="278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80"/>
              <p:cNvSpPr>
                <a:spLocks noChangeShapeType="1"/>
              </p:cNvSpPr>
              <p:nvPr/>
            </p:nvSpPr>
            <p:spPr bwMode="auto">
              <a:xfrm flipV="1">
                <a:off x="2064" y="264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1"/>
              <p:cNvSpPr>
                <a:spLocks noChangeShapeType="1"/>
              </p:cNvSpPr>
              <p:nvPr/>
            </p:nvSpPr>
            <p:spPr bwMode="auto">
              <a:xfrm flipV="1">
                <a:off x="1632" y="1200"/>
                <a:ext cx="2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82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17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85"/>
              <p:cNvSpPr>
                <a:spLocks noChangeArrowheads="1"/>
              </p:cNvSpPr>
              <p:nvPr/>
            </p:nvSpPr>
            <p:spPr bwMode="auto">
              <a:xfrm>
                <a:off x="3676" y="2138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86"/>
              <p:cNvSpPr>
                <a:spLocks noChangeArrowheads="1"/>
              </p:cNvSpPr>
              <p:nvPr/>
            </p:nvSpPr>
            <p:spPr bwMode="auto">
              <a:xfrm>
                <a:off x="2522" y="1463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87"/>
              <p:cNvSpPr>
                <a:spLocks noChangeArrowheads="1"/>
              </p:cNvSpPr>
              <p:nvPr/>
            </p:nvSpPr>
            <p:spPr bwMode="auto">
              <a:xfrm>
                <a:off x="2858" y="1367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88"/>
              <p:cNvSpPr>
                <a:spLocks noChangeArrowheads="1"/>
              </p:cNvSpPr>
              <p:nvPr/>
            </p:nvSpPr>
            <p:spPr bwMode="auto">
              <a:xfrm>
                <a:off x="3482" y="1271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89"/>
              <p:cNvSpPr>
                <a:spLocks noChangeArrowheads="1"/>
              </p:cNvSpPr>
              <p:nvPr/>
            </p:nvSpPr>
            <p:spPr bwMode="auto">
              <a:xfrm>
                <a:off x="3770" y="1175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90"/>
              <p:cNvSpPr>
                <a:spLocks noChangeShapeType="1"/>
              </p:cNvSpPr>
              <p:nvPr/>
            </p:nvSpPr>
            <p:spPr bwMode="auto">
              <a:xfrm flipV="1">
                <a:off x="3168" y="3264"/>
                <a:ext cx="2" cy="3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91"/>
              <p:cNvSpPr txBox="1">
                <a:spLocks noChangeArrowheads="1"/>
              </p:cNvSpPr>
              <p:nvPr/>
            </p:nvSpPr>
            <p:spPr bwMode="auto">
              <a:xfrm>
                <a:off x="2496" y="2208"/>
                <a:ext cx="2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KA</a:t>
                </a:r>
              </a:p>
            </p:txBody>
          </p:sp>
          <p:sp>
            <p:nvSpPr>
              <p:cNvPr id="49" name="Text Box 92"/>
              <p:cNvSpPr txBox="1">
                <a:spLocks noChangeArrowheads="1"/>
              </p:cNvSpPr>
              <p:nvPr/>
            </p:nvSpPr>
            <p:spPr bwMode="auto">
              <a:xfrm>
                <a:off x="2832" y="2208"/>
                <a:ext cx="26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JA</a:t>
                </a:r>
              </a:p>
            </p:txBody>
          </p:sp>
          <p:sp>
            <p:nvSpPr>
              <p:cNvPr id="50" name="Text Box 93"/>
              <p:cNvSpPr txBox="1">
                <a:spLocks noChangeArrowheads="1"/>
              </p:cNvSpPr>
              <p:nvPr/>
            </p:nvSpPr>
            <p:spPr bwMode="auto">
              <a:xfrm>
                <a:off x="3456" y="2208"/>
                <a:ext cx="2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KB</a:t>
                </a:r>
              </a:p>
            </p:txBody>
          </p:sp>
          <p:sp>
            <p:nvSpPr>
              <p:cNvPr id="51" name="Text Box 94"/>
              <p:cNvSpPr txBox="1">
                <a:spLocks noChangeArrowheads="1"/>
              </p:cNvSpPr>
              <p:nvPr/>
            </p:nvSpPr>
            <p:spPr bwMode="auto">
              <a:xfrm>
                <a:off x="3783" y="2208"/>
                <a:ext cx="26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JB</a:t>
                </a:r>
              </a:p>
            </p:txBody>
          </p:sp>
          <p:sp>
            <p:nvSpPr>
              <p:cNvPr id="52" name="Text Box 95"/>
              <p:cNvSpPr txBox="1">
                <a:spLocks noChangeArrowheads="1"/>
              </p:cNvSpPr>
              <p:nvPr/>
            </p:nvSpPr>
            <p:spPr bwMode="auto">
              <a:xfrm>
                <a:off x="3792" y="148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B</a:t>
                </a:r>
              </a:p>
            </p:txBody>
          </p:sp>
          <p:sp>
            <p:nvSpPr>
              <p:cNvPr id="53" name="Text Box 96"/>
              <p:cNvSpPr txBox="1">
                <a:spLocks noChangeArrowheads="1"/>
              </p:cNvSpPr>
              <p:nvPr/>
            </p:nvSpPr>
            <p:spPr bwMode="auto">
              <a:xfrm>
                <a:off x="3490" y="1482"/>
                <a:ext cx="22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B'</a:t>
                </a:r>
              </a:p>
            </p:txBody>
          </p:sp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2880" y="148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A</a:t>
                </a:r>
              </a:p>
            </p:txBody>
          </p:sp>
          <p:sp>
            <p:nvSpPr>
              <p:cNvPr id="55" name="Text Box 98"/>
              <p:cNvSpPr txBox="1">
                <a:spLocks noChangeArrowheads="1"/>
              </p:cNvSpPr>
              <p:nvPr/>
            </p:nvSpPr>
            <p:spPr bwMode="auto">
              <a:xfrm>
                <a:off x="2517" y="1489"/>
                <a:ext cx="22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A'</a:t>
                </a:r>
              </a:p>
            </p:txBody>
          </p:sp>
          <p:sp>
            <p:nvSpPr>
              <p:cNvPr id="56" name="Text Box 99"/>
              <p:cNvSpPr txBox="1">
                <a:spLocks noChangeArrowheads="1"/>
              </p:cNvSpPr>
              <p:nvPr/>
            </p:nvSpPr>
            <p:spPr bwMode="auto">
              <a:xfrm>
                <a:off x="3168" y="3264"/>
                <a:ext cx="6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External</a:t>
                </a:r>
              </a:p>
              <a:p>
                <a:pPr eaLnBrk="0" hangingPunct="0"/>
                <a:r>
                  <a:rPr lang="en-US"/>
                  <a:t>input(s)</a:t>
                </a:r>
              </a:p>
            </p:txBody>
          </p:sp>
          <p:sp>
            <p:nvSpPr>
              <p:cNvPr id="57" name="Text Box 100"/>
              <p:cNvSpPr txBox="1">
                <a:spLocks noChangeArrowheads="1"/>
              </p:cNvSpPr>
              <p:nvPr/>
            </p:nvSpPr>
            <p:spPr bwMode="auto">
              <a:xfrm>
                <a:off x="4464" y="2064"/>
                <a:ext cx="29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CP</a:t>
                </a:r>
              </a:p>
            </p:txBody>
          </p:sp>
          <p:sp>
            <p:nvSpPr>
              <p:cNvPr id="58" name="Line 101"/>
              <p:cNvSpPr>
                <a:spLocks noChangeShapeType="1"/>
              </p:cNvSpPr>
              <p:nvPr/>
            </p:nvSpPr>
            <p:spPr bwMode="auto">
              <a:xfrm rot="-5400000">
                <a:off x="4248" y="266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102"/>
              <p:cNvSpPr txBox="1">
                <a:spLocks noChangeArrowheads="1"/>
              </p:cNvSpPr>
              <p:nvPr/>
            </p:nvSpPr>
            <p:spPr bwMode="auto">
              <a:xfrm>
                <a:off x="4464" y="2640"/>
                <a:ext cx="68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External</a:t>
                </a:r>
              </a:p>
              <a:p>
                <a:pPr eaLnBrk="0" hangingPunct="0"/>
                <a:r>
                  <a:rPr lang="en-US"/>
                  <a:t>output(s)</a:t>
                </a:r>
              </a:p>
              <a:p>
                <a:pPr eaLnBrk="0" hangingPunct="0"/>
                <a:r>
                  <a:rPr lang="en-US"/>
                  <a:t>(none)</a:t>
                </a:r>
              </a:p>
            </p:txBody>
          </p:sp>
          <p:grpSp>
            <p:nvGrpSpPr>
              <p:cNvPr id="60" name="Group 103"/>
              <p:cNvGrpSpPr>
                <a:grpSpLocks/>
              </p:cNvGrpSpPr>
              <p:nvPr/>
            </p:nvGrpSpPr>
            <p:grpSpPr bwMode="auto">
              <a:xfrm>
                <a:off x="2448" y="1632"/>
                <a:ext cx="514" cy="419"/>
                <a:chOff x="4848" y="1549"/>
                <a:chExt cx="514" cy="419"/>
              </a:xfrm>
            </p:grpSpPr>
            <p:sp>
              <p:nvSpPr>
                <p:cNvPr id="7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184" y="1776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J</a:t>
                  </a:r>
                </a:p>
              </p:txBody>
            </p:sp>
            <p:sp>
              <p:nvSpPr>
                <p:cNvPr id="76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5136" y="1549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77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848" y="1549"/>
                  <a:ext cx="24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grpSp>
              <p:nvGrpSpPr>
                <p:cNvPr id="78" name="Group 107"/>
                <p:cNvGrpSpPr>
                  <a:grpSpLocks/>
                </p:cNvGrpSpPr>
                <p:nvPr/>
              </p:nvGrpSpPr>
              <p:grpSpPr bwMode="auto">
                <a:xfrm rot="-5400000">
                  <a:off x="4936" y="1508"/>
                  <a:ext cx="337" cy="514"/>
                  <a:chOff x="4067" y="1114"/>
                  <a:chExt cx="337" cy="514"/>
                </a:xfrm>
              </p:grpSpPr>
              <p:sp>
                <p:nvSpPr>
                  <p:cNvPr id="8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068" y="1114"/>
                    <a:ext cx="336" cy="51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AutoShape 10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43" y="1369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848" y="177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K</a:t>
                  </a:r>
                </a:p>
              </p:txBody>
            </p:sp>
          </p:grpSp>
          <p:grpSp>
            <p:nvGrpSpPr>
              <p:cNvPr id="61" name="Group 111"/>
              <p:cNvGrpSpPr>
                <a:grpSpLocks/>
              </p:cNvGrpSpPr>
              <p:nvPr/>
            </p:nvGrpSpPr>
            <p:grpSpPr bwMode="auto">
              <a:xfrm>
                <a:off x="3408" y="1632"/>
                <a:ext cx="514" cy="419"/>
                <a:chOff x="4848" y="1549"/>
                <a:chExt cx="514" cy="419"/>
              </a:xfrm>
            </p:grpSpPr>
            <p:sp>
              <p:nvSpPr>
                <p:cNvPr id="68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5184" y="1776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J</a:t>
                  </a:r>
                </a:p>
              </p:txBody>
            </p:sp>
            <p:sp>
              <p:nvSpPr>
                <p:cNvPr id="69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5136" y="1549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70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848" y="1549"/>
                  <a:ext cx="24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grpSp>
              <p:nvGrpSpPr>
                <p:cNvPr id="71" name="Group 115"/>
                <p:cNvGrpSpPr>
                  <a:grpSpLocks/>
                </p:cNvGrpSpPr>
                <p:nvPr/>
              </p:nvGrpSpPr>
              <p:grpSpPr bwMode="auto">
                <a:xfrm rot="-5400000">
                  <a:off x="4936" y="1508"/>
                  <a:ext cx="337" cy="514"/>
                  <a:chOff x="4067" y="1114"/>
                  <a:chExt cx="337" cy="514"/>
                </a:xfrm>
              </p:grpSpPr>
              <p:sp>
                <p:nvSpPr>
                  <p:cNvPr id="73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068" y="1114"/>
                    <a:ext cx="336" cy="51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AutoShape 11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43" y="1369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848" y="177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K</a:t>
                  </a:r>
                </a:p>
              </p:txBody>
            </p:sp>
          </p:grpSp>
          <p:sp>
            <p:nvSpPr>
              <p:cNvPr id="62" name="Line 119"/>
              <p:cNvSpPr>
                <a:spLocks noChangeShapeType="1"/>
              </p:cNvSpPr>
              <p:nvPr/>
            </p:nvSpPr>
            <p:spPr bwMode="auto">
              <a:xfrm flipH="1" flipV="1">
                <a:off x="3504" y="2016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20"/>
              <p:cNvSpPr>
                <a:spLocks noChangeShapeType="1"/>
              </p:cNvSpPr>
              <p:nvPr/>
            </p:nvSpPr>
            <p:spPr bwMode="auto">
              <a:xfrm flipH="1" flipV="1">
                <a:off x="3840" y="2016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21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122"/>
              <p:cNvSpPr>
                <a:spLocks noChangeShapeType="1"/>
              </p:cNvSpPr>
              <p:nvPr/>
            </p:nvSpPr>
            <p:spPr bwMode="auto">
              <a:xfrm flipH="1">
                <a:off x="2880" y="11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123"/>
              <p:cNvSpPr>
                <a:spLocks noChangeShapeType="1"/>
              </p:cNvSpPr>
              <p:nvPr/>
            </p:nvSpPr>
            <p:spPr bwMode="auto">
              <a:xfrm flipH="1">
                <a:off x="3504" y="11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24"/>
              <p:cNvSpPr>
                <a:spLocks noChangeShapeType="1"/>
              </p:cNvSpPr>
              <p:nvPr/>
            </p:nvSpPr>
            <p:spPr bwMode="auto">
              <a:xfrm flipH="1">
                <a:off x="3792" y="1104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995738" y="2563813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6" name="Oval 15"/>
            <p:cNvSpPr/>
            <p:nvPr/>
          </p:nvSpPr>
          <p:spPr>
            <a:xfrm>
              <a:off x="5516563" y="2560638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sp>
        <p:nvSpPr>
          <p:cNvPr id="8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84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291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#1 (4/5)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981200" y="1219201"/>
            <a:ext cx="8229600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</a:t>
            </a:r>
            <a:r>
              <a:rPr lang="en-US" dirty="0">
                <a:solidFill>
                  <a:srgbClr val="C00000"/>
                </a:solidFill>
              </a:rPr>
              <a:t>state table</a:t>
            </a:r>
            <a:r>
              <a:rPr lang="en-US" dirty="0"/>
              <a:t>, get </a:t>
            </a:r>
            <a:r>
              <a:rPr lang="en-US" dirty="0">
                <a:solidFill>
                  <a:srgbClr val="C00000"/>
                </a:solidFill>
              </a:rPr>
              <a:t>flip-flop input functions</a:t>
            </a:r>
            <a:r>
              <a:rPr lang="en-US" dirty="0"/>
              <a:t>.</a:t>
            </a:r>
          </a:p>
        </p:txBody>
      </p:sp>
      <p:grpSp>
        <p:nvGrpSpPr>
          <p:cNvPr id="36" name="Group 72"/>
          <p:cNvGrpSpPr>
            <a:grpSpLocks/>
          </p:cNvGrpSpPr>
          <p:nvPr/>
        </p:nvGrpSpPr>
        <p:grpSpPr bwMode="auto">
          <a:xfrm>
            <a:off x="2362201" y="1905000"/>
            <a:ext cx="4879975" cy="2598738"/>
            <a:chOff x="1011" y="1200"/>
            <a:chExt cx="3074" cy="1637"/>
          </a:xfrm>
        </p:grpSpPr>
        <p:graphicFrame>
          <p:nvGraphicFramePr>
            <p:cNvPr id="37" name="Object 73"/>
            <p:cNvGraphicFramePr>
              <a:graphicFrameLocks noChangeAspect="1"/>
            </p:cNvGraphicFramePr>
            <p:nvPr/>
          </p:nvGraphicFramePr>
          <p:xfrm>
            <a:off x="1011" y="1200"/>
            <a:ext cx="3060" cy="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Document" r:id="rId4" imgW="4864680" imgH="2600280" progId="Word.Document.8">
                    <p:embed/>
                  </p:oleObj>
                </mc:Choice>
                <mc:Fallback>
                  <p:oleObj name="Document" r:id="rId4" imgW="4864680" imgH="2600280" progId="Word.Document.8">
                    <p:embed/>
                    <p:pic>
                      <p:nvPicPr>
                        <p:cNvPr id="37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" y="1200"/>
                          <a:ext cx="3060" cy="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Line 74"/>
            <p:cNvSpPr>
              <a:spLocks noChangeShapeType="1"/>
            </p:cNvSpPr>
            <p:nvPr/>
          </p:nvSpPr>
          <p:spPr bwMode="auto">
            <a:xfrm flipV="1">
              <a:off x="1109" y="1680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75"/>
            <p:cNvSpPr>
              <a:spLocks noChangeShapeType="1"/>
            </p:cNvSpPr>
            <p:nvPr/>
          </p:nvSpPr>
          <p:spPr bwMode="auto">
            <a:xfrm>
              <a:off x="1106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6"/>
            <p:cNvSpPr>
              <a:spLocks noChangeShapeType="1"/>
            </p:cNvSpPr>
            <p:nvPr/>
          </p:nvSpPr>
          <p:spPr bwMode="auto">
            <a:xfrm>
              <a:off x="1781" y="14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77"/>
            <p:cNvSpPr>
              <a:spLocks noChangeShapeType="1"/>
            </p:cNvSpPr>
            <p:nvPr/>
          </p:nvSpPr>
          <p:spPr bwMode="auto">
            <a:xfrm>
              <a:off x="2261" y="14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8"/>
            <p:cNvSpPr>
              <a:spLocks noChangeShapeType="1"/>
            </p:cNvSpPr>
            <p:nvPr/>
          </p:nvSpPr>
          <p:spPr bwMode="auto">
            <a:xfrm>
              <a:off x="2882" y="1488"/>
              <a:ext cx="1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79"/>
            <p:cNvSpPr>
              <a:spLocks noChangeShapeType="1"/>
            </p:cNvSpPr>
            <p:nvPr/>
          </p:nvSpPr>
          <p:spPr bwMode="auto">
            <a:xfrm rot="5400000">
              <a:off x="2066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80"/>
          <p:cNvGrpSpPr>
            <a:grpSpLocks/>
          </p:cNvGrpSpPr>
          <p:nvPr/>
        </p:nvGrpSpPr>
        <p:grpSpPr bwMode="auto">
          <a:xfrm>
            <a:off x="8229600" y="1905000"/>
            <a:ext cx="2286000" cy="1784350"/>
            <a:chOff x="4224" y="1152"/>
            <a:chExt cx="1440" cy="1124"/>
          </a:xfrm>
        </p:grpSpPr>
        <p:grpSp>
          <p:nvGrpSpPr>
            <p:cNvPr id="45" name="Group 81"/>
            <p:cNvGrpSpPr>
              <a:grpSpLocks/>
            </p:cNvGrpSpPr>
            <p:nvPr/>
          </p:nvGrpSpPr>
          <p:grpSpPr bwMode="auto">
            <a:xfrm>
              <a:off x="4224" y="1152"/>
              <a:ext cx="1379" cy="941"/>
              <a:chOff x="1357" y="2880"/>
              <a:chExt cx="1379" cy="941"/>
            </a:xfrm>
          </p:grpSpPr>
          <p:sp>
            <p:nvSpPr>
              <p:cNvPr id="49" name="Rectangle 82"/>
              <p:cNvSpPr>
                <a:spLocks noChangeArrowheads="1"/>
              </p:cNvSpPr>
              <p:nvPr/>
            </p:nvSpPr>
            <p:spPr bwMode="auto">
              <a:xfrm>
                <a:off x="1771" y="3216"/>
                <a:ext cx="965" cy="38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3"/>
              <p:cNvSpPr>
                <a:spLocks noChangeShapeType="1"/>
              </p:cNvSpPr>
              <p:nvPr/>
            </p:nvSpPr>
            <p:spPr bwMode="auto">
              <a:xfrm>
                <a:off x="1776" y="3408"/>
                <a:ext cx="9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4"/>
              <p:cNvSpPr>
                <a:spLocks noChangeShapeType="1"/>
              </p:cNvSpPr>
              <p:nvPr/>
            </p:nvSpPr>
            <p:spPr bwMode="auto">
              <a:xfrm>
                <a:off x="2016" y="3216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85"/>
              <p:cNvSpPr txBox="1">
                <a:spLocks noChangeArrowheads="1"/>
              </p:cNvSpPr>
              <p:nvPr/>
            </p:nvSpPr>
            <p:spPr bwMode="auto">
              <a:xfrm>
                <a:off x="1357" y="3405"/>
                <a:ext cx="27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A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53" name="AutoShape 86"/>
              <p:cNvSpPr>
                <a:spLocks/>
              </p:cNvSpPr>
              <p:nvPr/>
            </p:nvSpPr>
            <p:spPr bwMode="auto">
              <a:xfrm>
                <a:off x="1584" y="3360"/>
                <a:ext cx="48" cy="240"/>
              </a:xfrm>
              <a:prstGeom prst="lef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AutoShape 87"/>
              <p:cNvSpPr>
                <a:spLocks/>
              </p:cNvSpPr>
              <p:nvPr/>
            </p:nvSpPr>
            <p:spPr bwMode="auto">
              <a:xfrm rot="5400000" flipV="1">
                <a:off x="2472" y="2808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88"/>
              <p:cNvSpPr txBox="1">
                <a:spLocks noChangeArrowheads="1"/>
              </p:cNvSpPr>
              <p:nvPr/>
            </p:nvSpPr>
            <p:spPr bwMode="auto">
              <a:xfrm>
                <a:off x="2352" y="2880"/>
                <a:ext cx="27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B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56" name="Text Box 89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21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lnSpc>
                    <a:spcPct val="80000"/>
                  </a:lnSpc>
                </a:pPr>
                <a:r>
                  <a:rPr lang="en-GB" sz="1400" b="1"/>
                  <a:t>0</a:t>
                </a:r>
              </a:p>
              <a:p>
                <a:pPr algn="r" eaLnBrk="0" hangingPunct="0">
                  <a:lnSpc>
                    <a:spcPct val="80000"/>
                  </a:lnSpc>
                </a:pPr>
                <a:r>
                  <a:rPr lang="en-GB" sz="1400" b="1"/>
                  <a:t>   1</a:t>
                </a:r>
              </a:p>
            </p:txBody>
          </p:sp>
          <p:sp>
            <p:nvSpPr>
              <p:cNvPr id="57" name="Text Box 90"/>
              <p:cNvSpPr txBox="1">
                <a:spLocks noChangeArrowheads="1"/>
              </p:cNvSpPr>
              <p:nvPr/>
            </p:nvSpPr>
            <p:spPr bwMode="auto">
              <a:xfrm>
                <a:off x="1776" y="3072"/>
                <a:ext cx="9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GB" sz="1400" b="1"/>
                  <a:t>00    01   11    10</a:t>
                </a:r>
              </a:p>
            </p:txBody>
          </p:sp>
          <p:sp>
            <p:nvSpPr>
              <p:cNvPr id="58" name="AutoShape 91"/>
              <p:cNvSpPr>
                <a:spLocks/>
              </p:cNvSpPr>
              <p:nvPr/>
            </p:nvSpPr>
            <p:spPr bwMode="auto">
              <a:xfrm rot="-5400000">
                <a:off x="2232" y="3432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92"/>
              <p:cNvSpPr txBox="1">
                <a:spLocks noChangeArrowheads="1"/>
              </p:cNvSpPr>
              <p:nvPr/>
            </p:nvSpPr>
            <p:spPr bwMode="auto">
              <a:xfrm>
                <a:off x="2112" y="3648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x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60" name="Line 93"/>
              <p:cNvSpPr>
                <a:spLocks noChangeShapeType="1"/>
              </p:cNvSpPr>
              <p:nvPr/>
            </p:nvSpPr>
            <p:spPr bwMode="auto">
              <a:xfrm flipH="1" flipV="1">
                <a:off x="1523" y="2993"/>
                <a:ext cx="248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94"/>
              <p:cNvSpPr txBox="1">
                <a:spLocks noChangeArrowheads="1"/>
              </p:cNvSpPr>
              <p:nvPr/>
            </p:nvSpPr>
            <p:spPr bwMode="auto">
              <a:xfrm>
                <a:off x="1431" y="3030"/>
                <a:ext cx="27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A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62" name="Text Box 95"/>
              <p:cNvSpPr txBox="1">
                <a:spLocks noChangeArrowheads="1"/>
              </p:cNvSpPr>
              <p:nvPr/>
            </p:nvSpPr>
            <p:spPr bwMode="auto">
              <a:xfrm>
                <a:off x="1549" y="2929"/>
                <a:ext cx="32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Bx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63" name="Text Box 96"/>
              <p:cNvSpPr txBox="1">
                <a:spLocks noChangeArrowheads="1"/>
              </p:cNvSpPr>
              <p:nvPr/>
            </p:nvSpPr>
            <p:spPr bwMode="auto">
              <a:xfrm>
                <a:off x="1824" y="3408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64" name="Line 97"/>
              <p:cNvSpPr>
                <a:spLocks noChangeShapeType="1"/>
              </p:cNvSpPr>
              <p:nvPr/>
            </p:nvSpPr>
            <p:spPr bwMode="auto">
              <a:xfrm>
                <a:off x="2256" y="3216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98"/>
              <p:cNvSpPr>
                <a:spLocks noChangeShapeType="1"/>
              </p:cNvSpPr>
              <p:nvPr/>
            </p:nvSpPr>
            <p:spPr bwMode="auto">
              <a:xfrm>
                <a:off x="2496" y="3216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 Box 99"/>
              <p:cNvSpPr txBox="1">
                <a:spLocks noChangeArrowheads="1"/>
              </p:cNvSpPr>
              <p:nvPr/>
            </p:nvSpPr>
            <p:spPr bwMode="auto">
              <a:xfrm>
                <a:off x="2064" y="3408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67" name="Text Box 100"/>
              <p:cNvSpPr txBox="1">
                <a:spLocks noChangeArrowheads="1"/>
              </p:cNvSpPr>
              <p:nvPr/>
            </p:nvSpPr>
            <p:spPr bwMode="auto">
              <a:xfrm>
                <a:off x="2304" y="3408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68" name="Text Box 101"/>
              <p:cNvSpPr txBox="1">
                <a:spLocks noChangeArrowheads="1"/>
              </p:cNvSpPr>
              <p:nvPr/>
            </p:nvSpPr>
            <p:spPr bwMode="auto">
              <a:xfrm>
                <a:off x="2544" y="3408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69" name="Text Box 102"/>
              <p:cNvSpPr txBox="1">
                <a:spLocks noChangeArrowheads="1"/>
              </p:cNvSpPr>
              <p:nvPr/>
            </p:nvSpPr>
            <p:spPr bwMode="auto">
              <a:xfrm>
                <a:off x="2544" y="321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1</a:t>
                </a:r>
              </a:p>
            </p:txBody>
          </p:sp>
        </p:grpSp>
        <p:sp>
          <p:nvSpPr>
            <p:cNvPr id="46" name="Text Box 103"/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i="1">
                  <a:solidFill>
                    <a:srgbClr val="0000CC"/>
                  </a:solidFill>
                </a:rPr>
                <a:t>JA = B∙x'</a:t>
              </a:r>
            </a:p>
          </p:txBody>
        </p:sp>
        <p:sp>
          <p:nvSpPr>
            <p:cNvPr id="47" name="AutoShape 104"/>
            <p:cNvSpPr>
              <a:spLocks noChangeArrowheads="1"/>
            </p:cNvSpPr>
            <p:nvPr/>
          </p:nvSpPr>
          <p:spPr bwMode="auto">
            <a:xfrm>
              <a:off x="5424" y="1510"/>
              <a:ext cx="144" cy="336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05"/>
            <p:cNvSpPr>
              <a:spLocks noChangeArrowheads="1"/>
            </p:cNvSpPr>
            <p:nvPr/>
          </p:nvSpPr>
          <p:spPr bwMode="auto">
            <a:xfrm>
              <a:off x="4272" y="1152"/>
              <a:ext cx="1392" cy="110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106"/>
          <p:cNvGrpSpPr>
            <a:grpSpLocks/>
          </p:cNvGrpSpPr>
          <p:nvPr/>
        </p:nvGrpSpPr>
        <p:grpSpPr bwMode="auto">
          <a:xfrm>
            <a:off x="3352800" y="4419600"/>
            <a:ext cx="2286000" cy="1784350"/>
            <a:chOff x="4224" y="2496"/>
            <a:chExt cx="1440" cy="1124"/>
          </a:xfrm>
        </p:grpSpPr>
        <p:sp>
          <p:nvSpPr>
            <p:cNvPr id="71" name="Text Box 107"/>
            <p:cNvSpPr txBox="1">
              <a:spLocks noChangeArrowheads="1"/>
            </p:cNvSpPr>
            <p:nvPr/>
          </p:nvSpPr>
          <p:spPr bwMode="auto">
            <a:xfrm>
              <a:off x="4608" y="3408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i="1">
                  <a:solidFill>
                    <a:srgbClr val="9900CC"/>
                  </a:solidFill>
                </a:rPr>
                <a:t>JB = x</a:t>
              </a:r>
            </a:p>
          </p:txBody>
        </p:sp>
        <p:sp>
          <p:nvSpPr>
            <p:cNvPr id="72" name="AutoShape 108"/>
            <p:cNvSpPr>
              <a:spLocks noChangeArrowheads="1"/>
            </p:cNvSpPr>
            <p:nvPr/>
          </p:nvSpPr>
          <p:spPr bwMode="auto">
            <a:xfrm>
              <a:off x="4918" y="2854"/>
              <a:ext cx="432" cy="336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109"/>
            <p:cNvGrpSpPr>
              <a:grpSpLocks/>
            </p:cNvGrpSpPr>
            <p:nvPr/>
          </p:nvGrpSpPr>
          <p:grpSpPr bwMode="auto">
            <a:xfrm>
              <a:off x="4224" y="2496"/>
              <a:ext cx="1379" cy="941"/>
              <a:chOff x="4224" y="2496"/>
              <a:chExt cx="1379" cy="941"/>
            </a:xfrm>
          </p:grpSpPr>
          <p:sp>
            <p:nvSpPr>
              <p:cNvPr id="75" name="Rectangle 110"/>
              <p:cNvSpPr>
                <a:spLocks noChangeArrowheads="1"/>
              </p:cNvSpPr>
              <p:nvPr/>
            </p:nvSpPr>
            <p:spPr bwMode="auto">
              <a:xfrm>
                <a:off x="4638" y="2832"/>
                <a:ext cx="965" cy="38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/>
            </p:nvSpPr>
            <p:spPr bwMode="auto">
              <a:xfrm>
                <a:off x="4643" y="3024"/>
                <a:ext cx="9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/>
            </p:nvSpPr>
            <p:spPr bwMode="auto">
              <a:xfrm>
                <a:off x="4883" y="2832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 Box 113"/>
              <p:cNvSpPr txBox="1">
                <a:spLocks noChangeArrowheads="1"/>
              </p:cNvSpPr>
              <p:nvPr/>
            </p:nvSpPr>
            <p:spPr bwMode="auto">
              <a:xfrm>
                <a:off x="4224" y="3021"/>
                <a:ext cx="27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A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79" name="AutoShape 114"/>
              <p:cNvSpPr>
                <a:spLocks/>
              </p:cNvSpPr>
              <p:nvPr/>
            </p:nvSpPr>
            <p:spPr bwMode="auto">
              <a:xfrm>
                <a:off x="4451" y="2976"/>
                <a:ext cx="48" cy="240"/>
              </a:xfrm>
              <a:prstGeom prst="lef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AutoShape 115"/>
              <p:cNvSpPr>
                <a:spLocks/>
              </p:cNvSpPr>
              <p:nvPr/>
            </p:nvSpPr>
            <p:spPr bwMode="auto">
              <a:xfrm rot="5400000" flipV="1">
                <a:off x="5339" y="2424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 Box 116"/>
              <p:cNvSpPr txBox="1">
                <a:spLocks noChangeArrowheads="1"/>
              </p:cNvSpPr>
              <p:nvPr/>
            </p:nvSpPr>
            <p:spPr bwMode="auto">
              <a:xfrm>
                <a:off x="5219" y="2496"/>
                <a:ext cx="27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B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82" name="Text Box 117"/>
              <p:cNvSpPr txBox="1">
                <a:spLocks noChangeArrowheads="1"/>
              </p:cNvSpPr>
              <p:nvPr/>
            </p:nvSpPr>
            <p:spPr bwMode="auto">
              <a:xfrm>
                <a:off x="4451" y="2832"/>
                <a:ext cx="21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lnSpc>
                    <a:spcPct val="80000"/>
                  </a:lnSpc>
                </a:pPr>
                <a:r>
                  <a:rPr lang="en-GB" sz="1400" b="1"/>
                  <a:t>0</a:t>
                </a:r>
              </a:p>
              <a:p>
                <a:pPr algn="r" eaLnBrk="0" hangingPunct="0">
                  <a:lnSpc>
                    <a:spcPct val="80000"/>
                  </a:lnSpc>
                </a:pPr>
                <a:r>
                  <a:rPr lang="en-GB" sz="1400" b="1"/>
                  <a:t>   1</a:t>
                </a:r>
              </a:p>
            </p:txBody>
          </p:sp>
          <p:sp>
            <p:nvSpPr>
              <p:cNvPr id="83" name="Text Box 118"/>
              <p:cNvSpPr txBox="1">
                <a:spLocks noChangeArrowheads="1"/>
              </p:cNvSpPr>
              <p:nvPr/>
            </p:nvSpPr>
            <p:spPr bwMode="auto">
              <a:xfrm>
                <a:off x="4643" y="2688"/>
                <a:ext cx="9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GB" sz="1400" b="1"/>
                  <a:t>00    01   11    10</a:t>
                </a:r>
              </a:p>
            </p:txBody>
          </p:sp>
          <p:sp>
            <p:nvSpPr>
              <p:cNvPr id="84" name="AutoShape 119"/>
              <p:cNvSpPr>
                <a:spLocks/>
              </p:cNvSpPr>
              <p:nvPr/>
            </p:nvSpPr>
            <p:spPr bwMode="auto">
              <a:xfrm rot="-5400000">
                <a:off x="5099" y="3048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 Box 120"/>
              <p:cNvSpPr txBox="1">
                <a:spLocks noChangeArrowheads="1"/>
              </p:cNvSpPr>
              <p:nvPr/>
            </p:nvSpPr>
            <p:spPr bwMode="auto">
              <a:xfrm>
                <a:off x="4979" y="3264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x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86" name="Line 121"/>
              <p:cNvSpPr>
                <a:spLocks noChangeShapeType="1"/>
              </p:cNvSpPr>
              <p:nvPr/>
            </p:nvSpPr>
            <p:spPr bwMode="auto">
              <a:xfrm flipH="1" flipV="1">
                <a:off x="4390" y="2609"/>
                <a:ext cx="248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 Box 122"/>
              <p:cNvSpPr txBox="1">
                <a:spLocks noChangeArrowheads="1"/>
              </p:cNvSpPr>
              <p:nvPr/>
            </p:nvSpPr>
            <p:spPr bwMode="auto">
              <a:xfrm>
                <a:off x="4298" y="2646"/>
                <a:ext cx="27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A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88" name="Text Box 123"/>
              <p:cNvSpPr txBox="1">
                <a:spLocks noChangeArrowheads="1"/>
              </p:cNvSpPr>
              <p:nvPr/>
            </p:nvSpPr>
            <p:spPr bwMode="auto">
              <a:xfrm>
                <a:off x="4416" y="2545"/>
                <a:ext cx="32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Bx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89" name="Text Box 124"/>
              <p:cNvSpPr txBox="1">
                <a:spLocks noChangeArrowheads="1"/>
              </p:cNvSpPr>
              <p:nvPr/>
            </p:nvSpPr>
            <p:spPr bwMode="auto">
              <a:xfrm>
                <a:off x="5184" y="283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90" name="Line 125"/>
              <p:cNvSpPr>
                <a:spLocks noChangeShapeType="1"/>
              </p:cNvSpPr>
              <p:nvPr/>
            </p:nvSpPr>
            <p:spPr bwMode="auto">
              <a:xfrm>
                <a:off x="5123" y="2832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6"/>
              <p:cNvSpPr>
                <a:spLocks noChangeShapeType="1"/>
              </p:cNvSpPr>
              <p:nvPr/>
            </p:nvSpPr>
            <p:spPr bwMode="auto">
              <a:xfrm>
                <a:off x="5363" y="2832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Text Box 127"/>
              <p:cNvSpPr txBox="1">
                <a:spLocks noChangeArrowheads="1"/>
              </p:cNvSpPr>
              <p:nvPr/>
            </p:nvSpPr>
            <p:spPr bwMode="auto">
              <a:xfrm>
                <a:off x="4931" y="3024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1</a:t>
                </a:r>
              </a:p>
            </p:txBody>
          </p:sp>
          <p:sp>
            <p:nvSpPr>
              <p:cNvPr id="93" name="Text Box 128"/>
              <p:cNvSpPr txBox="1">
                <a:spLocks noChangeArrowheads="1"/>
              </p:cNvSpPr>
              <p:nvPr/>
            </p:nvSpPr>
            <p:spPr bwMode="auto">
              <a:xfrm>
                <a:off x="5171" y="3024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94" name="Text Box 129"/>
              <p:cNvSpPr txBox="1">
                <a:spLocks noChangeArrowheads="1"/>
              </p:cNvSpPr>
              <p:nvPr/>
            </p:nvSpPr>
            <p:spPr bwMode="auto">
              <a:xfrm>
                <a:off x="5411" y="3024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95" name="Text Box 130"/>
              <p:cNvSpPr txBox="1">
                <a:spLocks noChangeArrowheads="1"/>
              </p:cNvSpPr>
              <p:nvPr/>
            </p:nvSpPr>
            <p:spPr bwMode="auto">
              <a:xfrm>
                <a:off x="5411" y="283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96" name="Text Box 131"/>
              <p:cNvSpPr txBox="1">
                <a:spLocks noChangeArrowheads="1"/>
              </p:cNvSpPr>
              <p:nvPr/>
            </p:nvSpPr>
            <p:spPr bwMode="auto">
              <a:xfrm>
                <a:off x="4944" y="283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1</a:t>
                </a:r>
              </a:p>
            </p:txBody>
          </p:sp>
        </p:grpSp>
        <p:sp>
          <p:nvSpPr>
            <p:cNvPr id="74" name="AutoShape 132"/>
            <p:cNvSpPr>
              <a:spLocks noChangeArrowheads="1"/>
            </p:cNvSpPr>
            <p:nvPr/>
          </p:nvSpPr>
          <p:spPr bwMode="auto">
            <a:xfrm>
              <a:off x="4272" y="2496"/>
              <a:ext cx="1392" cy="110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133"/>
          <p:cNvGrpSpPr>
            <a:grpSpLocks/>
          </p:cNvGrpSpPr>
          <p:nvPr/>
        </p:nvGrpSpPr>
        <p:grpSpPr bwMode="auto">
          <a:xfrm>
            <a:off x="8229600" y="3810000"/>
            <a:ext cx="2286000" cy="1784350"/>
            <a:chOff x="816" y="2832"/>
            <a:chExt cx="1440" cy="1124"/>
          </a:xfrm>
        </p:grpSpPr>
        <p:sp>
          <p:nvSpPr>
            <p:cNvPr id="98" name="Text Box 134"/>
            <p:cNvSpPr txBox="1">
              <a:spLocks noChangeArrowheads="1"/>
            </p:cNvSpPr>
            <p:nvPr/>
          </p:nvSpPr>
          <p:spPr bwMode="auto">
            <a:xfrm>
              <a:off x="1152" y="3744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i="1">
                  <a:solidFill>
                    <a:srgbClr val="0000CC"/>
                  </a:solidFill>
                </a:rPr>
                <a:t>KA = B∙x</a:t>
              </a:r>
            </a:p>
          </p:txBody>
        </p:sp>
        <p:sp>
          <p:nvSpPr>
            <p:cNvPr id="99" name="Rectangle 135"/>
            <p:cNvSpPr>
              <a:spLocks noChangeArrowheads="1"/>
            </p:cNvSpPr>
            <p:nvPr/>
          </p:nvSpPr>
          <p:spPr bwMode="auto">
            <a:xfrm>
              <a:off x="1230" y="3168"/>
              <a:ext cx="965" cy="38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6"/>
            <p:cNvSpPr>
              <a:spLocks noChangeShapeType="1"/>
            </p:cNvSpPr>
            <p:nvPr/>
          </p:nvSpPr>
          <p:spPr bwMode="auto">
            <a:xfrm>
              <a:off x="1235" y="3360"/>
              <a:ext cx="96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7"/>
            <p:cNvSpPr>
              <a:spLocks noChangeShapeType="1"/>
            </p:cNvSpPr>
            <p:nvPr/>
          </p:nvSpPr>
          <p:spPr bwMode="auto">
            <a:xfrm>
              <a:off x="1475" y="3168"/>
              <a:ext cx="0" cy="3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138"/>
            <p:cNvSpPr txBox="1">
              <a:spLocks noChangeArrowheads="1"/>
            </p:cNvSpPr>
            <p:nvPr/>
          </p:nvSpPr>
          <p:spPr bwMode="auto">
            <a:xfrm>
              <a:off x="816" y="3357"/>
              <a:ext cx="2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i="1">
                  <a:latin typeface="Tahoma" pitchFamily="34" charset="0"/>
                </a:rPr>
                <a:t>A</a:t>
              </a:r>
              <a:endParaRPr lang="en-GB" sz="1400" b="1">
                <a:latin typeface="Tahoma" pitchFamily="34" charset="0"/>
              </a:endParaRPr>
            </a:p>
          </p:txBody>
        </p:sp>
        <p:sp>
          <p:nvSpPr>
            <p:cNvPr id="103" name="AutoShape 139"/>
            <p:cNvSpPr>
              <a:spLocks/>
            </p:cNvSpPr>
            <p:nvPr/>
          </p:nvSpPr>
          <p:spPr bwMode="auto">
            <a:xfrm>
              <a:off x="1043" y="3312"/>
              <a:ext cx="48" cy="24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utoShape 140"/>
            <p:cNvSpPr>
              <a:spLocks/>
            </p:cNvSpPr>
            <p:nvPr/>
          </p:nvSpPr>
          <p:spPr bwMode="auto">
            <a:xfrm rot="5400000" flipV="1">
              <a:off x="1931" y="2760"/>
              <a:ext cx="48" cy="48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141"/>
            <p:cNvSpPr txBox="1">
              <a:spLocks noChangeArrowheads="1"/>
            </p:cNvSpPr>
            <p:nvPr/>
          </p:nvSpPr>
          <p:spPr bwMode="auto">
            <a:xfrm>
              <a:off x="1811" y="2832"/>
              <a:ext cx="27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i="1">
                  <a:latin typeface="Tahoma" pitchFamily="34" charset="0"/>
                </a:rPr>
                <a:t>B</a:t>
              </a:r>
              <a:endParaRPr lang="en-GB" sz="1400" b="1">
                <a:latin typeface="Tahoma" pitchFamily="34" charset="0"/>
              </a:endParaRPr>
            </a:p>
          </p:txBody>
        </p:sp>
        <p:sp>
          <p:nvSpPr>
            <p:cNvPr id="106" name="Text Box 142"/>
            <p:cNvSpPr txBox="1">
              <a:spLocks noChangeArrowheads="1"/>
            </p:cNvSpPr>
            <p:nvPr/>
          </p:nvSpPr>
          <p:spPr bwMode="auto">
            <a:xfrm>
              <a:off x="1043" y="3168"/>
              <a:ext cx="21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80000"/>
                </a:lnSpc>
              </a:pPr>
              <a:r>
                <a:rPr lang="en-GB" sz="1400" b="1"/>
                <a:t>0</a:t>
              </a:r>
            </a:p>
            <a:p>
              <a:pPr algn="r" eaLnBrk="0" hangingPunct="0">
                <a:lnSpc>
                  <a:spcPct val="80000"/>
                </a:lnSpc>
              </a:pPr>
              <a:r>
                <a:rPr lang="en-GB" sz="1400" b="1"/>
                <a:t>   1</a:t>
              </a:r>
            </a:p>
          </p:txBody>
        </p:sp>
        <p:sp>
          <p:nvSpPr>
            <p:cNvPr id="107" name="Text Box 143"/>
            <p:cNvSpPr txBox="1">
              <a:spLocks noChangeArrowheads="1"/>
            </p:cNvSpPr>
            <p:nvPr/>
          </p:nvSpPr>
          <p:spPr bwMode="auto">
            <a:xfrm>
              <a:off x="1235" y="3024"/>
              <a:ext cx="9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400" b="1"/>
                <a:t>00    01   11    10</a:t>
              </a:r>
            </a:p>
          </p:txBody>
        </p:sp>
        <p:sp>
          <p:nvSpPr>
            <p:cNvPr id="108" name="AutoShape 144"/>
            <p:cNvSpPr>
              <a:spLocks/>
            </p:cNvSpPr>
            <p:nvPr/>
          </p:nvSpPr>
          <p:spPr bwMode="auto">
            <a:xfrm rot="-5400000">
              <a:off x="1691" y="3384"/>
              <a:ext cx="48" cy="48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145"/>
            <p:cNvSpPr txBox="1">
              <a:spLocks noChangeArrowheads="1"/>
            </p:cNvSpPr>
            <p:nvPr/>
          </p:nvSpPr>
          <p:spPr bwMode="auto">
            <a:xfrm>
              <a:off x="1571" y="3600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i="1">
                  <a:latin typeface="Tahoma" pitchFamily="34" charset="0"/>
                </a:rPr>
                <a:t>x</a:t>
              </a:r>
              <a:endParaRPr lang="en-GB" sz="1400" b="1">
                <a:latin typeface="Tahoma" pitchFamily="34" charset="0"/>
              </a:endParaRPr>
            </a:p>
          </p:txBody>
        </p:sp>
        <p:sp>
          <p:nvSpPr>
            <p:cNvPr id="110" name="Line 146"/>
            <p:cNvSpPr>
              <a:spLocks noChangeShapeType="1"/>
            </p:cNvSpPr>
            <p:nvPr/>
          </p:nvSpPr>
          <p:spPr bwMode="auto">
            <a:xfrm flipH="1" flipV="1">
              <a:off x="982" y="2945"/>
              <a:ext cx="248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7"/>
            <p:cNvSpPr txBox="1">
              <a:spLocks noChangeArrowheads="1"/>
            </p:cNvSpPr>
            <p:nvPr/>
          </p:nvSpPr>
          <p:spPr bwMode="auto">
            <a:xfrm>
              <a:off x="890" y="2982"/>
              <a:ext cx="2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i="1">
                  <a:latin typeface="Tahoma" pitchFamily="34" charset="0"/>
                </a:rPr>
                <a:t>A</a:t>
              </a:r>
              <a:endParaRPr lang="en-GB" sz="1400" b="1">
                <a:latin typeface="Tahoma" pitchFamily="34" charset="0"/>
              </a:endParaRPr>
            </a:p>
          </p:txBody>
        </p:sp>
        <p:sp>
          <p:nvSpPr>
            <p:cNvPr id="112" name="Text Box 148"/>
            <p:cNvSpPr txBox="1">
              <a:spLocks noChangeArrowheads="1"/>
            </p:cNvSpPr>
            <p:nvPr/>
          </p:nvSpPr>
          <p:spPr bwMode="auto">
            <a:xfrm>
              <a:off x="1008" y="2881"/>
              <a:ext cx="32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i="1">
                  <a:latin typeface="Tahoma" pitchFamily="34" charset="0"/>
                </a:rPr>
                <a:t>Bx</a:t>
              </a:r>
              <a:endParaRPr lang="en-GB" sz="1400" b="1">
                <a:latin typeface="Tahoma" pitchFamily="34" charset="0"/>
              </a:endParaRPr>
            </a:p>
          </p:txBody>
        </p:sp>
        <p:sp>
          <p:nvSpPr>
            <p:cNvPr id="113" name="Text Box 149"/>
            <p:cNvSpPr txBox="1">
              <a:spLocks noChangeArrowheads="1"/>
            </p:cNvSpPr>
            <p:nvPr/>
          </p:nvSpPr>
          <p:spPr bwMode="auto">
            <a:xfrm>
              <a:off x="1776" y="31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</a:p>
          </p:txBody>
        </p:sp>
        <p:sp>
          <p:nvSpPr>
            <p:cNvPr id="114" name="Line 150"/>
            <p:cNvSpPr>
              <a:spLocks noChangeShapeType="1"/>
            </p:cNvSpPr>
            <p:nvPr/>
          </p:nvSpPr>
          <p:spPr bwMode="auto">
            <a:xfrm>
              <a:off x="1715" y="3168"/>
              <a:ext cx="0" cy="3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51"/>
            <p:cNvSpPr>
              <a:spLocks noChangeShapeType="1"/>
            </p:cNvSpPr>
            <p:nvPr/>
          </p:nvSpPr>
          <p:spPr bwMode="auto">
            <a:xfrm>
              <a:off x="1955" y="3168"/>
              <a:ext cx="0" cy="3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Text Box 152"/>
            <p:cNvSpPr txBox="1">
              <a:spLocks noChangeArrowheads="1"/>
            </p:cNvSpPr>
            <p:nvPr/>
          </p:nvSpPr>
          <p:spPr bwMode="auto">
            <a:xfrm>
              <a:off x="1763" y="33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1</a:t>
              </a:r>
            </a:p>
          </p:txBody>
        </p:sp>
        <p:sp>
          <p:nvSpPr>
            <p:cNvPr id="117" name="Text Box 153"/>
            <p:cNvSpPr txBox="1">
              <a:spLocks noChangeArrowheads="1"/>
            </p:cNvSpPr>
            <p:nvPr/>
          </p:nvSpPr>
          <p:spPr bwMode="auto">
            <a:xfrm>
              <a:off x="1296" y="31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</a:p>
          </p:txBody>
        </p:sp>
        <p:sp>
          <p:nvSpPr>
            <p:cNvPr id="118" name="Text Box 154"/>
            <p:cNvSpPr txBox="1">
              <a:spLocks noChangeArrowheads="1"/>
            </p:cNvSpPr>
            <p:nvPr/>
          </p:nvSpPr>
          <p:spPr bwMode="auto">
            <a:xfrm>
              <a:off x="2003" y="31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</a:p>
          </p:txBody>
        </p:sp>
        <p:sp>
          <p:nvSpPr>
            <p:cNvPr id="119" name="Text Box 155"/>
            <p:cNvSpPr txBox="1"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</a:p>
          </p:txBody>
        </p:sp>
        <p:sp>
          <p:nvSpPr>
            <p:cNvPr id="120" name="AutoShape 156"/>
            <p:cNvSpPr>
              <a:spLocks noChangeArrowheads="1"/>
            </p:cNvSpPr>
            <p:nvPr/>
          </p:nvSpPr>
          <p:spPr bwMode="auto">
            <a:xfrm>
              <a:off x="1745" y="3194"/>
              <a:ext cx="192" cy="336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57"/>
            <p:cNvSpPr>
              <a:spLocks noChangeArrowheads="1"/>
            </p:cNvSpPr>
            <p:nvPr/>
          </p:nvSpPr>
          <p:spPr bwMode="auto">
            <a:xfrm>
              <a:off x="864" y="2832"/>
              <a:ext cx="1392" cy="110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" name="Group 158"/>
          <p:cNvGrpSpPr>
            <a:grpSpLocks/>
          </p:cNvGrpSpPr>
          <p:nvPr/>
        </p:nvGrpSpPr>
        <p:grpSpPr bwMode="auto">
          <a:xfrm>
            <a:off x="5715000" y="4419600"/>
            <a:ext cx="2286000" cy="1784350"/>
            <a:chOff x="2640" y="2736"/>
            <a:chExt cx="1440" cy="1124"/>
          </a:xfrm>
        </p:grpSpPr>
        <p:sp>
          <p:nvSpPr>
            <p:cNvPr id="123" name="AutoShape 159"/>
            <p:cNvSpPr>
              <a:spLocks/>
            </p:cNvSpPr>
            <p:nvPr/>
          </p:nvSpPr>
          <p:spPr bwMode="auto">
            <a:xfrm flipH="1">
              <a:off x="3121" y="3105"/>
              <a:ext cx="144" cy="144"/>
            </a:xfrm>
            <a:prstGeom prst="leftBracket">
              <a:avLst>
                <a:gd name="adj" fmla="val 833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160"/>
            <p:cNvSpPr>
              <a:spLocks/>
            </p:cNvSpPr>
            <p:nvPr/>
          </p:nvSpPr>
          <p:spPr bwMode="auto">
            <a:xfrm>
              <a:off x="3840" y="3094"/>
              <a:ext cx="144" cy="144"/>
            </a:xfrm>
            <a:prstGeom prst="leftBracket">
              <a:avLst>
                <a:gd name="adj" fmla="val 833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161"/>
            <p:cNvSpPr>
              <a:spLocks noChangeArrowheads="1"/>
            </p:cNvSpPr>
            <p:nvPr/>
          </p:nvSpPr>
          <p:spPr bwMode="auto">
            <a:xfrm>
              <a:off x="3321" y="3290"/>
              <a:ext cx="432" cy="144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Text Box 162"/>
            <p:cNvSpPr txBox="1">
              <a:spLocks noChangeArrowheads="1"/>
            </p:cNvSpPr>
            <p:nvPr/>
          </p:nvSpPr>
          <p:spPr bwMode="auto">
            <a:xfrm>
              <a:off x="2976" y="3648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i="1">
                  <a:solidFill>
                    <a:srgbClr val="9900CC"/>
                  </a:solidFill>
                </a:rPr>
                <a:t>KB </a:t>
              </a:r>
              <a:r>
                <a:rPr lang="en-GB" sz="1600" b="1">
                  <a:solidFill>
                    <a:srgbClr val="9900CC"/>
                  </a:solidFill>
                </a:rPr>
                <a:t>= (</a:t>
              </a:r>
              <a:r>
                <a:rPr lang="en-GB" sz="1600" b="1" i="1">
                  <a:solidFill>
                    <a:srgbClr val="9900CC"/>
                  </a:solidFill>
                </a:rPr>
                <a:t>A </a:t>
              </a:r>
              <a:r>
                <a:rPr lang="en-GB" sz="1600" b="1">
                  <a:solidFill>
                    <a:srgbClr val="9900CC"/>
                  </a:solidFill>
                  <a:sym typeface="Symbol" pitchFamily="18" charset="2"/>
                </a:rPr>
                <a:t> </a:t>
              </a:r>
              <a:r>
                <a:rPr lang="en-GB" sz="1600" b="1" i="1">
                  <a:solidFill>
                    <a:srgbClr val="9900CC"/>
                  </a:solidFill>
                </a:rPr>
                <a:t>x</a:t>
              </a:r>
              <a:r>
                <a:rPr lang="en-GB" sz="1600" b="1">
                  <a:solidFill>
                    <a:srgbClr val="9900CC"/>
                  </a:solidFill>
                </a:rPr>
                <a:t>)</a:t>
              </a:r>
              <a:r>
                <a:rPr lang="en-GB" sz="1600" b="1" i="1">
                  <a:solidFill>
                    <a:srgbClr val="9900CC"/>
                  </a:solidFill>
                </a:rPr>
                <a:t>'</a:t>
              </a:r>
            </a:p>
          </p:txBody>
        </p:sp>
        <p:sp>
          <p:nvSpPr>
            <p:cNvPr id="127" name="AutoShape 163"/>
            <p:cNvSpPr>
              <a:spLocks noChangeArrowheads="1"/>
            </p:cNvSpPr>
            <p:nvPr/>
          </p:nvSpPr>
          <p:spPr bwMode="auto">
            <a:xfrm>
              <a:off x="2688" y="2736"/>
              <a:ext cx="1392" cy="110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" name="Group 164"/>
            <p:cNvGrpSpPr>
              <a:grpSpLocks/>
            </p:cNvGrpSpPr>
            <p:nvPr/>
          </p:nvGrpSpPr>
          <p:grpSpPr bwMode="auto">
            <a:xfrm>
              <a:off x="2640" y="2736"/>
              <a:ext cx="1379" cy="941"/>
              <a:chOff x="2605" y="3024"/>
              <a:chExt cx="1379" cy="941"/>
            </a:xfrm>
          </p:grpSpPr>
          <p:sp>
            <p:nvSpPr>
              <p:cNvPr id="129" name="Rectangle 165"/>
              <p:cNvSpPr>
                <a:spLocks noChangeArrowheads="1"/>
              </p:cNvSpPr>
              <p:nvPr/>
            </p:nvSpPr>
            <p:spPr bwMode="auto">
              <a:xfrm>
                <a:off x="3019" y="3360"/>
                <a:ext cx="965" cy="38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66"/>
              <p:cNvSpPr>
                <a:spLocks noChangeShapeType="1"/>
              </p:cNvSpPr>
              <p:nvPr/>
            </p:nvSpPr>
            <p:spPr bwMode="auto">
              <a:xfrm>
                <a:off x="3024" y="3552"/>
                <a:ext cx="9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67"/>
              <p:cNvSpPr>
                <a:spLocks noChangeShapeType="1"/>
              </p:cNvSpPr>
              <p:nvPr/>
            </p:nvSpPr>
            <p:spPr bwMode="auto">
              <a:xfrm>
                <a:off x="3264" y="3360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Text Box 168"/>
              <p:cNvSpPr txBox="1">
                <a:spLocks noChangeArrowheads="1"/>
              </p:cNvSpPr>
              <p:nvPr/>
            </p:nvSpPr>
            <p:spPr bwMode="auto">
              <a:xfrm>
                <a:off x="2605" y="3549"/>
                <a:ext cx="27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A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133" name="AutoShape 169"/>
              <p:cNvSpPr>
                <a:spLocks/>
              </p:cNvSpPr>
              <p:nvPr/>
            </p:nvSpPr>
            <p:spPr bwMode="auto">
              <a:xfrm>
                <a:off x="2832" y="3504"/>
                <a:ext cx="48" cy="240"/>
              </a:xfrm>
              <a:prstGeom prst="lef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170"/>
              <p:cNvSpPr>
                <a:spLocks/>
              </p:cNvSpPr>
              <p:nvPr/>
            </p:nvSpPr>
            <p:spPr bwMode="auto">
              <a:xfrm rot="5400000" flipV="1">
                <a:off x="3720" y="2952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Text Box 171"/>
              <p:cNvSpPr txBox="1">
                <a:spLocks noChangeArrowheads="1"/>
              </p:cNvSpPr>
              <p:nvPr/>
            </p:nvSpPr>
            <p:spPr bwMode="auto">
              <a:xfrm>
                <a:off x="3600" y="3024"/>
                <a:ext cx="27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B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136" name="Text Box 172"/>
              <p:cNvSpPr txBox="1">
                <a:spLocks noChangeArrowheads="1"/>
              </p:cNvSpPr>
              <p:nvPr/>
            </p:nvSpPr>
            <p:spPr bwMode="auto">
              <a:xfrm>
                <a:off x="2832" y="3360"/>
                <a:ext cx="21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lnSpc>
                    <a:spcPct val="80000"/>
                  </a:lnSpc>
                </a:pPr>
                <a:r>
                  <a:rPr lang="en-GB" sz="1400" b="1" dirty="0"/>
                  <a:t>0</a:t>
                </a:r>
              </a:p>
              <a:p>
                <a:pPr algn="r" eaLnBrk="0" hangingPunct="0">
                  <a:lnSpc>
                    <a:spcPct val="80000"/>
                  </a:lnSpc>
                </a:pPr>
                <a:r>
                  <a:rPr lang="en-GB" sz="1400" b="1" dirty="0"/>
                  <a:t>   1</a:t>
                </a:r>
              </a:p>
            </p:txBody>
          </p:sp>
          <p:sp>
            <p:nvSpPr>
              <p:cNvPr id="137" name="Text Box 173"/>
              <p:cNvSpPr txBox="1">
                <a:spLocks noChangeArrowheads="1"/>
              </p:cNvSpPr>
              <p:nvPr/>
            </p:nvSpPr>
            <p:spPr bwMode="auto">
              <a:xfrm>
                <a:off x="3024" y="3216"/>
                <a:ext cx="9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GB" sz="1400" b="1"/>
                  <a:t>00    01   11    10</a:t>
                </a:r>
              </a:p>
            </p:txBody>
          </p:sp>
          <p:sp>
            <p:nvSpPr>
              <p:cNvPr id="138" name="AutoShape 174"/>
              <p:cNvSpPr>
                <a:spLocks/>
              </p:cNvSpPr>
              <p:nvPr/>
            </p:nvSpPr>
            <p:spPr bwMode="auto">
              <a:xfrm rot="-5400000">
                <a:off x="3480" y="3576"/>
                <a:ext cx="48" cy="480"/>
              </a:xfrm>
              <a:prstGeom prst="leftBrace">
                <a:avLst>
                  <a:gd name="adj1" fmla="val 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Text Box 175"/>
              <p:cNvSpPr txBox="1">
                <a:spLocks noChangeArrowheads="1"/>
              </p:cNvSpPr>
              <p:nvPr/>
            </p:nvSpPr>
            <p:spPr bwMode="auto">
              <a:xfrm>
                <a:off x="3360" y="3792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x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140" name="Line 176"/>
              <p:cNvSpPr>
                <a:spLocks noChangeShapeType="1"/>
              </p:cNvSpPr>
              <p:nvPr/>
            </p:nvSpPr>
            <p:spPr bwMode="auto">
              <a:xfrm flipH="1" flipV="1">
                <a:off x="2771" y="3137"/>
                <a:ext cx="248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Text Box 177"/>
              <p:cNvSpPr txBox="1">
                <a:spLocks noChangeArrowheads="1"/>
              </p:cNvSpPr>
              <p:nvPr/>
            </p:nvSpPr>
            <p:spPr bwMode="auto">
              <a:xfrm>
                <a:off x="2679" y="3174"/>
                <a:ext cx="27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A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142" name="Text Box 178"/>
              <p:cNvSpPr txBox="1">
                <a:spLocks noChangeArrowheads="1"/>
              </p:cNvSpPr>
              <p:nvPr/>
            </p:nvSpPr>
            <p:spPr bwMode="auto">
              <a:xfrm>
                <a:off x="2797" y="3073"/>
                <a:ext cx="32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b="1" i="1">
                    <a:latin typeface="Tahoma" pitchFamily="34" charset="0"/>
                  </a:rPr>
                  <a:t>Bx</a:t>
                </a:r>
                <a:endParaRPr lang="en-GB" sz="1400" b="1">
                  <a:latin typeface="Tahoma" pitchFamily="34" charset="0"/>
                </a:endParaRPr>
              </a:p>
            </p:txBody>
          </p:sp>
          <p:sp>
            <p:nvSpPr>
              <p:cNvPr id="143" name="Line 179"/>
              <p:cNvSpPr>
                <a:spLocks noChangeShapeType="1"/>
              </p:cNvSpPr>
              <p:nvPr/>
            </p:nvSpPr>
            <p:spPr bwMode="auto">
              <a:xfrm>
                <a:off x="3504" y="3360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80"/>
              <p:cNvSpPr>
                <a:spLocks noChangeShapeType="1"/>
              </p:cNvSpPr>
              <p:nvPr/>
            </p:nvSpPr>
            <p:spPr bwMode="auto">
              <a:xfrm>
                <a:off x="3744" y="3360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Text Box 181"/>
              <p:cNvSpPr txBox="1">
                <a:spLocks noChangeArrowheads="1"/>
              </p:cNvSpPr>
              <p:nvPr/>
            </p:nvSpPr>
            <p:spPr bwMode="auto">
              <a:xfrm>
                <a:off x="3312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146" name="Text Box 182"/>
              <p:cNvSpPr txBox="1">
                <a:spLocks noChangeArrowheads="1"/>
              </p:cNvSpPr>
              <p:nvPr/>
            </p:nvSpPr>
            <p:spPr bwMode="auto">
              <a:xfrm>
                <a:off x="3552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1</a:t>
                </a:r>
              </a:p>
            </p:txBody>
          </p:sp>
          <p:sp>
            <p:nvSpPr>
              <p:cNvPr id="147" name="Text Box 183"/>
              <p:cNvSpPr txBox="1">
                <a:spLocks noChangeArrowheads="1"/>
              </p:cNvSpPr>
              <p:nvPr/>
            </p:nvSpPr>
            <p:spPr bwMode="auto">
              <a:xfrm>
                <a:off x="3072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148" name="Text Box 184"/>
              <p:cNvSpPr txBox="1">
                <a:spLocks noChangeArrowheads="1"/>
              </p:cNvSpPr>
              <p:nvPr/>
            </p:nvSpPr>
            <p:spPr bwMode="auto">
              <a:xfrm>
                <a:off x="3792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1</a:t>
                </a:r>
              </a:p>
            </p:txBody>
          </p:sp>
          <p:sp>
            <p:nvSpPr>
              <p:cNvPr id="149" name="Text Box 185"/>
              <p:cNvSpPr txBox="1">
                <a:spLocks noChangeArrowheads="1"/>
              </p:cNvSpPr>
              <p:nvPr/>
            </p:nvSpPr>
            <p:spPr bwMode="auto">
              <a:xfrm>
                <a:off x="3312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  <p:sp>
            <p:nvSpPr>
              <p:cNvPr id="150" name="Text Box 186"/>
              <p:cNvSpPr txBox="1">
                <a:spLocks noChangeArrowheads="1"/>
              </p:cNvSpPr>
              <p:nvPr/>
            </p:nvSpPr>
            <p:spPr bwMode="auto">
              <a:xfrm>
                <a:off x="3072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X</a:t>
                </a:r>
              </a:p>
            </p:txBody>
          </p:sp>
        </p:grpSp>
      </p:grpSp>
      <p:sp>
        <p:nvSpPr>
          <p:cNvPr id="151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2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53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381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#1 (5/5)</a:t>
            </a: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>
          <a:xfrm>
            <a:off x="1981200" y="1219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Flip-flop input functions: 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00CC"/>
                </a:solidFill>
              </a:rPr>
              <a:t>	JA</a:t>
            </a:r>
            <a:r>
              <a:rPr lang="en-US" sz="1800" b="1" dirty="0">
                <a:solidFill>
                  <a:srgbClr val="0000CC"/>
                </a:solidFill>
              </a:rPr>
              <a:t> = </a:t>
            </a:r>
            <a:r>
              <a:rPr lang="en-US" sz="1800" b="1" i="1" dirty="0" err="1">
                <a:solidFill>
                  <a:srgbClr val="0000CC"/>
                </a:solidFill>
              </a:rPr>
              <a:t>B∙x</a:t>
            </a:r>
            <a:r>
              <a:rPr lang="en-US" sz="1800" b="1" i="1" dirty="0">
                <a:solidFill>
                  <a:srgbClr val="0000CC"/>
                </a:solidFill>
              </a:rPr>
              <a:t>'</a:t>
            </a:r>
            <a:r>
              <a:rPr lang="en-US" sz="1800" b="1" dirty="0">
                <a:solidFill>
                  <a:srgbClr val="0000CC"/>
                </a:solidFill>
              </a:rPr>
              <a:t>		</a:t>
            </a:r>
            <a:r>
              <a:rPr lang="en-US" sz="1800" b="1" i="1" dirty="0">
                <a:solidFill>
                  <a:srgbClr val="0000CC"/>
                </a:solidFill>
              </a:rPr>
              <a:t>JB</a:t>
            </a:r>
            <a:r>
              <a:rPr lang="en-US" sz="1800" b="1" dirty="0">
                <a:solidFill>
                  <a:srgbClr val="0000CC"/>
                </a:solidFill>
              </a:rPr>
              <a:t> = </a:t>
            </a:r>
            <a:r>
              <a:rPr lang="en-US" sz="1800" b="1" i="1" dirty="0">
                <a:solidFill>
                  <a:srgbClr val="0000CC"/>
                </a:solidFill>
              </a:rPr>
              <a:t>x</a:t>
            </a:r>
            <a:endParaRPr lang="en-US" sz="1800" b="1" dirty="0">
              <a:solidFill>
                <a:srgbClr val="0000CC"/>
              </a:solidFill>
            </a:endParaRPr>
          </a:p>
          <a:p>
            <a:pPr lvl="1" fontAlgn="auto"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00CC"/>
                </a:solidFill>
              </a:rPr>
              <a:t>	KA</a:t>
            </a:r>
            <a:r>
              <a:rPr lang="en-US" sz="1800" b="1" dirty="0">
                <a:solidFill>
                  <a:srgbClr val="0000CC"/>
                </a:solidFill>
              </a:rPr>
              <a:t> = </a:t>
            </a:r>
            <a:r>
              <a:rPr lang="en-US" sz="1800" b="1" i="1" dirty="0" err="1">
                <a:solidFill>
                  <a:srgbClr val="0000CC"/>
                </a:solidFill>
              </a:rPr>
              <a:t>B∙x</a:t>
            </a:r>
            <a:r>
              <a:rPr lang="en-US" sz="1800" b="1" dirty="0">
                <a:solidFill>
                  <a:srgbClr val="0000CC"/>
                </a:solidFill>
              </a:rPr>
              <a:t>		</a:t>
            </a:r>
            <a:r>
              <a:rPr lang="en-US" sz="1800" b="1" i="1" dirty="0">
                <a:solidFill>
                  <a:srgbClr val="0000CC"/>
                </a:solidFill>
              </a:rPr>
              <a:t>KB</a:t>
            </a:r>
            <a:r>
              <a:rPr lang="en-US" sz="1800" b="1" dirty="0">
                <a:solidFill>
                  <a:srgbClr val="0000CC"/>
                </a:solidFill>
              </a:rPr>
              <a:t> = (</a:t>
            </a:r>
            <a:r>
              <a:rPr lang="en-US" sz="1800" b="1" i="1" dirty="0">
                <a:solidFill>
                  <a:srgbClr val="0000CC"/>
                </a:solidFill>
              </a:rPr>
              <a:t>A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>
                <a:solidFill>
                  <a:srgbClr val="0000CC"/>
                </a:solidFill>
                <a:sym typeface="Symbol" pitchFamily="18" charset="2"/>
              </a:rPr>
              <a:t>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i="1" dirty="0">
                <a:solidFill>
                  <a:srgbClr val="0000CC"/>
                </a:solidFill>
              </a:rPr>
              <a:t>x</a:t>
            </a:r>
            <a:r>
              <a:rPr lang="en-US" sz="1800" b="1" dirty="0">
                <a:solidFill>
                  <a:srgbClr val="0000CC"/>
                </a:solidFill>
              </a:rPr>
              <a:t>)</a:t>
            </a:r>
            <a:r>
              <a:rPr lang="en-US" sz="1800" b="1" i="1" dirty="0">
                <a:solidFill>
                  <a:srgbClr val="0000CC"/>
                </a:solidFill>
              </a:rPr>
              <a:t>'</a:t>
            </a:r>
            <a:endParaRPr lang="en-US" sz="1800" b="1" dirty="0">
              <a:solidFill>
                <a:srgbClr val="0000CC"/>
              </a:solidFill>
            </a:endParaRPr>
          </a:p>
          <a:p>
            <a:pPr marL="274638" indent="-274638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Logic diagram:</a:t>
            </a:r>
          </a:p>
        </p:txBody>
      </p:sp>
      <p:grpSp>
        <p:nvGrpSpPr>
          <p:cNvPr id="96" name="Group 76"/>
          <p:cNvGrpSpPr>
            <a:grpSpLocks/>
          </p:cNvGrpSpPr>
          <p:nvPr/>
        </p:nvGrpSpPr>
        <p:grpSpPr bwMode="auto">
          <a:xfrm>
            <a:off x="4419601" y="2819401"/>
            <a:ext cx="3692525" cy="2913063"/>
            <a:chOff x="2895600" y="2819400"/>
            <a:chExt cx="3692525" cy="2913063"/>
          </a:xfrm>
        </p:grpSpPr>
        <p:grpSp>
          <p:nvGrpSpPr>
            <p:cNvPr id="97" name="Group 119"/>
            <p:cNvGrpSpPr>
              <a:grpSpLocks/>
            </p:cNvGrpSpPr>
            <p:nvPr/>
          </p:nvGrpSpPr>
          <p:grpSpPr bwMode="auto">
            <a:xfrm>
              <a:off x="2895600" y="2819400"/>
              <a:ext cx="3692525" cy="2913063"/>
              <a:chOff x="2623" y="1968"/>
              <a:chExt cx="2326" cy="1835"/>
            </a:xfrm>
          </p:grpSpPr>
          <p:sp>
            <p:nvSpPr>
              <p:cNvPr id="100" name="Line 120"/>
              <p:cNvSpPr>
                <a:spLocks noChangeShapeType="1"/>
              </p:cNvSpPr>
              <p:nvPr/>
            </p:nvSpPr>
            <p:spPr bwMode="auto">
              <a:xfrm>
                <a:off x="2928" y="2928"/>
                <a:ext cx="17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21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Text Box 122"/>
              <p:cNvSpPr txBox="1">
                <a:spLocks noChangeArrowheads="1"/>
              </p:cNvSpPr>
              <p:nvPr/>
            </p:nvSpPr>
            <p:spPr bwMode="auto">
              <a:xfrm>
                <a:off x="4752" y="3552"/>
                <a:ext cx="18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x</a:t>
                </a:r>
              </a:p>
            </p:txBody>
          </p:sp>
          <p:sp>
            <p:nvSpPr>
              <p:cNvPr id="103" name="Line 123"/>
              <p:cNvSpPr>
                <a:spLocks noChangeShapeType="1"/>
              </p:cNvSpPr>
              <p:nvPr/>
            </p:nvSpPr>
            <p:spPr bwMode="auto">
              <a:xfrm flipV="1">
                <a:off x="2736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24"/>
              <p:cNvSpPr>
                <a:spLocks noChangeShapeType="1"/>
              </p:cNvSpPr>
              <p:nvPr/>
            </p:nvSpPr>
            <p:spPr bwMode="auto">
              <a:xfrm flipH="1" flipV="1">
                <a:off x="3072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125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26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127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128"/>
              <p:cNvSpPr>
                <a:spLocks noChangeShapeType="1"/>
              </p:cNvSpPr>
              <p:nvPr/>
            </p:nvSpPr>
            <p:spPr bwMode="auto">
              <a:xfrm>
                <a:off x="2784" y="3504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129"/>
              <p:cNvSpPr>
                <a:spLocks noChangeArrowheads="1"/>
              </p:cNvSpPr>
              <p:nvPr/>
            </p:nvSpPr>
            <p:spPr bwMode="auto">
              <a:xfrm>
                <a:off x="3868" y="2906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130"/>
              <p:cNvSpPr>
                <a:spLocks noChangeArrowheads="1"/>
              </p:cNvSpPr>
              <p:nvPr/>
            </p:nvSpPr>
            <p:spPr bwMode="auto">
              <a:xfrm>
                <a:off x="3959" y="2191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31"/>
              <p:cNvSpPr>
                <a:spLocks noChangeArrowheads="1"/>
              </p:cNvSpPr>
              <p:nvPr/>
            </p:nvSpPr>
            <p:spPr bwMode="auto">
              <a:xfrm>
                <a:off x="3047" y="2047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132"/>
              <p:cNvSpPr>
                <a:spLocks noChangeArrowheads="1"/>
              </p:cNvSpPr>
              <p:nvPr/>
            </p:nvSpPr>
            <p:spPr bwMode="auto">
              <a:xfrm>
                <a:off x="4006" y="3491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Text Box 133"/>
              <p:cNvSpPr txBox="1">
                <a:spLocks noChangeArrowheads="1"/>
              </p:cNvSpPr>
              <p:nvPr/>
            </p:nvSpPr>
            <p:spPr bwMode="auto">
              <a:xfrm>
                <a:off x="3984" y="2064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B</a:t>
                </a:r>
              </a:p>
            </p:txBody>
          </p:sp>
          <p:sp>
            <p:nvSpPr>
              <p:cNvPr id="114" name="Text Box 134"/>
              <p:cNvSpPr txBox="1">
                <a:spLocks noChangeArrowheads="1"/>
              </p:cNvSpPr>
              <p:nvPr/>
            </p:nvSpPr>
            <p:spPr bwMode="auto">
              <a:xfrm>
                <a:off x="2832" y="196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A</a:t>
                </a:r>
              </a:p>
            </p:txBody>
          </p:sp>
          <p:sp>
            <p:nvSpPr>
              <p:cNvPr id="115" name="Text Box 135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9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i="1"/>
                  <a:t>CP</a:t>
                </a:r>
              </a:p>
            </p:txBody>
          </p:sp>
          <p:grpSp>
            <p:nvGrpSpPr>
              <p:cNvPr id="116" name="Group 136"/>
              <p:cNvGrpSpPr>
                <a:grpSpLocks/>
              </p:cNvGrpSpPr>
              <p:nvPr/>
            </p:nvGrpSpPr>
            <p:grpSpPr bwMode="auto">
              <a:xfrm>
                <a:off x="2640" y="2400"/>
                <a:ext cx="514" cy="419"/>
                <a:chOff x="4848" y="1549"/>
                <a:chExt cx="514" cy="419"/>
              </a:xfrm>
            </p:grpSpPr>
            <p:sp>
              <p:nvSpPr>
                <p:cNvPr id="160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5184" y="1776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J</a:t>
                  </a:r>
                </a:p>
              </p:txBody>
            </p:sp>
            <p:sp>
              <p:nvSpPr>
                <p:cNvPr id="161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5136" y="1549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162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4848" y="1549"/>
                  <a:ext cx="24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grpSp>
              <p:nvGrpSpPr>
                <p:cNvPr id="163" name="Group 140"/>
                <p:cNvGrpSpPr>
                  <a:grpSpLocks/>
                </p:cNvGrpSpPr>
                <p:nvPr/>
              </p:nvGrpSpPr>
              <p:grpSpPr bwMode="auto">
                <a:xfrm rot="-5400000">
                  <a:off x="4937" y="1495"/>
                  <a:ext cx="336" cy="514"/>
                  <a:chOff x="4080" y="1115"/>
                  <a:chExt cx="336" cy="514"/>
                </a:xfrm>
              </p:grpSpPr>
              <p:sp>
                <p:nvSpPr>
                  <p:cNvPr id="16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115"/>
                    <a:ext cx="336" cy="51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AutoShape 1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56" y="1369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848" y="177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K</a:t>
                  </a:r>
                </a:p>
              </p:txBody>
            </p:sp>
          </p:grpSp>
          <p:grpSp>
            <p:nvGrpSpPr>
              <p:cNvPr id="117" name="Group 144"/>
              <p:cNvGrpSpPr>
                <a:grpSpLocks/>
              </p:cNvGrpSpPr>
              <p:nvPr/>
            </p:nvGrpSpPr>
            <p:grpSpPr bwMode="auto">
              <a:xfrm>
                <a:off x="3600" y="2400"/>
                <a:ext cx="514" cy="419"/>
                <a:chOff x="4848" y="1549"/>
                <a:chExt cx="514" cy="419"/>
              </a:xfrm>
            </p:grpSpPr>
            <p:sp>
              <p:nvSpPr>
                <p:cNvPr id="153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5184" y="1776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J</a:t>
                  </a:r>
                </a:p>
              </p:txBody>
            </p:sp>
            <p:sp>
              <p:nvSpPr>
                <p:cNvPr id="154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5136" y="1549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155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4848" y="1549"/>
                  <a:ext cx="24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grpSp>
              <p:nvGrpSpPr>
                <p:cNvPr id="156" name="Group 148"/>
                <p:cNvGrpSpPr>
                  <a:grpSpLocks/>
                </p:cNvGrpSpPr>
                <p:nvPr/>
              </p:nvGrpSpPr>
              <p:grpSpPr bwMode="auto">
                <a:xfrm rot="-5400000">
                  <a:off x="4937" y="1495"/>
                  <a:ext cx="336" cy="514"/>
                  <a:chOff x="4080" y="1115"/>
                  <a:chExt cx="336" cy="514"/>
                </a:xfrm>
              </p:grpSpPr>
              <p:sp>
                <p:nvSpPr>
                  <p:cNvPr id="15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115"/>
                    <a:ext cx="336" cy="51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AutoShape 1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56" y="1369"/>
                    <a:ext cx="96" cy="48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848" y="177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K</a:t>
                  </a:r>
                </a:p>
              </p:txBody>
            </p:sp>
          </p:grpSp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 flipH="1" flipV="1">
                <a:off x="3696" y="278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 flipH="1" flipV="1">
                <a:off x="4032" y="2784"/>
                <a:ext cx="0" cy="10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3888" y="2784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 flipH="1">
                <a:off x="3072" y="196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 flipH="1">
                <a:off x="3984" y="196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>
                <a:off x="4294" y="3552"/>
                <a:ext cx="215" cy="192"/>
                <a:chOff x="4438" y="3286"/>
                <a:chExt cx="215" cy="192"/>
              </a:xfrm>
            </p:grpSpPr>
            <p:sp>
              <p:nvSpPr>
                <p:cNvPr id="151" name="AutoShape 15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478" y="3303"/>
                  <a:ext cx="192" cy="158"/>
                </a:xfrm>
                <a:prstGeom prst="flowChartExtra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159"/>
                <p:cNvSpPr>
                  <a:spLocks noChangeArrowheads="1"/>
                </p:cNvSpPr>
                <p:nvPr/>
              </p:nvSpPr>
              <p:spPr bwMode="auto">
                <a:xfrm flipH="1">
                  <a:off x="4438" y="3356"/>
                  <a:ext cx="57" cy="5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AutoShape 160"/>
              <p:cNvSpPr>
                <a:spLocks noChangeArrowheads="1"/>
              </p:cNvSpPr>
              <p:nvPr/>
            </p:nvSpPr>
            <p:spPr bwMode="auto">
              <a:xfrm rot="-5400000">
                <a:off x="2944" y="3087"/>
                <a:ext cx="247" cy="217"/>
              </a:xfrm>
              <a:prstGeom prst="flowChartDelay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161"/>
              <p:cNvSpPr>
                <a:spLocks noChangeArrowheads="1"/>
              </p:cNvSpPr>
              <p:nvPr/>
            </p:nvSpPr>
            <p:spPr bwMode="auto">
              <a:xfrm rot="-5400000">
                <a:off x="2608" y="3087"/>
                <a:ext cx="247" cy="217"/>
              </a:xfrm>
              <a:prstGeom prst="flowChartDelay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" name="Group 162"/>
              <p:cNvGrpSpPr>
                <a:grpSpLocks/>
              </p:cNvGrpSpPr>
              <p:nvPr/>
            </p:nvGrpSpPr>
            <p:grpSpPr bwMode="auto">
              <a:xfrm rot="-5400000">
                <a:off x="3567" y="3057"/>
                <a:ext cx="280" cy="213"/>
                <a:chOff x="4608" y="3648"/>
                <a:chExt cx="280" cy="213"/>
              </a:xfrm>
            </p:grpSpPr>
            <p:grpSp>
              <p:nvGrpSpPr>
                <p:cNvPr id="143" name="Group 163"/>
                <p:cNvGrpSpPr>
                  <a:grpSpLocks/>
                </p:cNvGrpSpPr>
                <p:nvPr/>
              </p:nvGrpSpPr>
              <p:grpSpPr bwMode="auto">
                <a:xfrm>
                  <a:off x="4608" y="3648"/>
                  <a:ext cx="228" cy="213"/>
                  <a:chOff x="2279" y="2352"/>
                  <a:chExt cx="523" cy="370"/>
                </a:xfrm>
              </p:grpSpPr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2326" y="2352"/>
                    <a:ext cx="68" cy="370"/>
                  </a:xfrm>
                  <a:custGeom>
                    <a:avLst/>
                    <a:gdLst>
                      <a:gd name="T0" fmla="*/ 0 w 288"/>
                      <a:gd name="T1" fmla="*/ 0 h 864"/>
                      <a:gd name="T2" fmla="*/ 0 w 288"/>
                      <a:gd name="T3" fmla="*/ 3 h 864"/>
                      <a:gd name="T4" fmla="*/ 0 w 288"/>
                      <a:gd name="T5" fmla="*/ 5 h 864"/>
                      <a:gd name="T6" fmla="*/ 0 60000 65536"/>
                      <a:gd name="T7" fmla="*/ 0 60000 65536"/>
                      <a:gd name="T8" fmla="*/ 0 60000 65536"/>
                      <a:gd name="T9" fmla="*/ 0 w 288"/>
                      <a:gd name="T10" fmla="*/ 0 h 864"/>
                      <a:gd name="T11" fmla="*/ 288 w 288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8" h="864">
                        <a:moveTo>
                          <a:pt x="0" y="0"/>
                        </a:moveTo>
                        <a:cubicBezTo>
                          <a:pt x="144" y="144"/>
                          <a:pt x="288" y="288"/>
                          <a:pt x="288" y="432"/>
                        </a:cubicBezTo>
                        <a:cubicBezTo>
                          <a:pt x="288" y="576"/>
                          <a:pt x="48" y="792"/>
                          <a:pt x="0" y="864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26" y="235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26" y="272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2496" y="2352"/>
                    <a:ext cx="306" cy="202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10 w 576"/>
                      <a:gd name="T3" fmla="*/ 1 h 432"/>
                      <a:gd name="T4" fmla="*/ 13 w 576"/>
                      <a:gd name="T5" fmla="*/ 5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 flipV="1">
                    <a:off x="2496" y="2520"/>
                    <a:ext cx="306" cy="202"/>
                  </a:xfrm>
                  <a:custGeom>
                    <a:avLst/>
                    <a:gdLst>
                      <a:gd name="T0" fmla="*/ 0 w 576"/>
                      <a:gd name="T1" fmla="*/ 0 h 432"/>
                      <a:gd name="T2" fmla="*/ 10 w 576"/>
                      <a:gd name="T3" fmla="*/ 1 h 432"/>
                      <a:gd name="T4" fmla="*/ 13 w 576"/>
                      <a:gd name="T5" fmla="*/ 5 h 432"/>
                      <a:gd name="T6" fmla="*/ 0 60000 65536"/>
                      <a:gd name="T7" fmla="*/ 0 60000 65536"/>
                      <a:gd name="T8" fmla="*/ 0 60000 65536"/>
                      <a:gd name="T9" fmla="*/ 0 w 576"/>
                      <a:gd name="T10" fmla="*/ 0 h 432"/>
                      <a:gd name="T11" fmla="*/ 576 w 576"/>
                      <a:gd name="T12" fmla="*/ 432 h 43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6" h="432">
                        <a:moveTo>
                          <a:pt x="0" y="0"/>
                        </a:moveTo>
                        <a:cubicBezTo>
                          <a:pt x="168" y="36"/>
                          <a:pt x="336" y="72"/>
                          <a:pt x="432" y="144"/>
                        </a:cubicBezTo>
                        <a:cubicBezTo>
                          <a:pt x="528" y="216"/>
                          <a:pt x="552" y="324"/>
                          <a:pt x="576" y="432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2279" y="2352"/>
                    <a:ext cx="68" cy="370"/>
                  </a:xfrm>
                  <a:custGeom>
                    <a:avLst/>
                    <a:gdLst>
                      <a:gd name="T0" fmla="*/ 0 w 288"/>
                      <a:gd name="T1" fmla="*/ 0 h 864"/>
                      <a:gd name="T2" fmla="*/ 0 w 288"/>
                      <a:gd name="T3" fmla="*/ 3 h 864"/>
                      <a:gd name="T4" fmla="*/ 0 w 288"/>
                      <a:gd name="T5" fmla="*/ 5 h 864"/>
                      <a:gd name="T6" fmla="*/ 0 60000 65536"/>
                      <a:gd name="T7" fmla="*/ 0 60000 65536"/>
                      <a:gd name="T8" fmla="*/ 0 60000 65536"/>
                      <a:gd name="T9" fmla="*/ 0 w 288"/>
                      <a:gd name="T10" fmla="*/ 0 h 864"/>
                      <a:gd name="T11" fmla="*/ 288 w 288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8" h="864">
                        <a:moveTo>
                          <a:pt x="0" y="0"/>
                        </a:moveTo>
                        <a:cubicBezTo>
                          <a:pt x="144" y="144"/>
                          <a:pt x="288" y="288"/>
                          <a:pt x="288" y="432"/>
                        </a:cubicBezTo>
                        <a:cubicBezTo>
                          <a:pt x="288" y="576"/>
                          <a:pt x="48" y="792"/>
                          <a:pt x="0" y="864"/>
                        </a:cubicBez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" name="Oval 170"/>
                <p:cNvSpPr>
                  <a:spLocks noChangeArrowheads="1"/>
                </p:cNvSpPr>
                <p:nvPr/>
              </p:nvSpPr>
              <p:spPr bwMode="auto">
                <a:xfrm>
                  <a:off x="4831" y="3718"/>
                  <a:ext cx="57" cy="5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" name="Line 171"/>
              <p:cNvSpPr>
                <a:spLocks noChangeShapeType="1"/>
              </p:cNvSpPr>
              <p:nvPr/>
            </p:nvSpPr>
            <p:spPr bwMode="auto">
              <a:xfrm>
                <a:off x="2784" y="331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72"/>
              <p:cNvSpPr>
                <a:spLocks noChangeShapeType="1"/>
              </p:cNvSpPr>
              <p:nvPr/>
            </p:nvSpPr>
            <p:spPr bwMode="auto">
              <a:xfrm>
                <a:off x="3504" y="2064"/>
                <a:ext cx="0" cy="14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73"/>
              <p:cNvSpPr>
                <a:spLocks noChangeShapeType="1"/>
              </p:cNvSpPr>
              <p:nvPr/>
            </p:nvSpPr>
            <p:spPr bwMode="auto">
              <a:xfrm>
                <a:off x="3120" y="331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74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75"/>
              <p:cNvSpPr>
                <a:spLocks noChangeShapeType="1"/>
              </p:cNvSpPr>
              <p:nvPr/>
            </p:nvSpPr>
            <p:spPr bwMode="auto">
              <a:xfrm>
                <a:off x="3504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76"/>
              <p:cNvSpPr>
                <a:spLocks noChangeShapeType="1"/>
              </p:cNvSpPr>
              <p:nvPr/>
            </p:nvSpPr>
            <p:spPr bwMode="auto">
              <a:xfrm>
                <a:off x="3744" y="350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77"/>
              <p:cNvSpPr>
                <a:spLocks noChangeShapeType="1"/>
              </p:cNvSpPr>
              <p:nvPr/>
            </p:nvSpPr>
            <p:spPr bwMode="auto">
              <a:xfrm>
                <a:off x="3648" y="326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78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79"/>
              <p:cNvSpPr>
                <a:spLocks noChangeArrowheads="1"/>
              </p:cNvSpPr>
              <p:nvPr/>
            </p:nvSpPr>
            <p:spPr bwMode="auto">
              <a:xfrm>
                <a:off x="3091" y="3484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180"/>
              <p:cNvSpPr>
                <a:spLocks noChangeArrowheads="1"/>
              </p:cNvSpPr>
              <p:nvPr/>
            </p:nvSpPr>
            <p:spPr bwMode="auto">
              <a:xfrm>
                <a:off x="4592" y="3622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181"/>
              <p:cNvSpPr>
                <a:spLocks noChangeShapeType="1"/>
              </p:cNvSpPr>
              <p:nvPr/>
            </p:nvSpPr>
            <p:spPr bwMode="auto">
              <a:xfrm>
                <a:off x="3024" y="3648"/>
                <a:ext cx="12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182"/>
              <p:cNvSpPr>
                <a:spLocks noChangeShapeType="1"/>
              </p:cNvSpPr>
              <p:nvPr/>
            </p:nvSpPr>
            <p:spPr bwMode="auto">
              <a:xfrm>
                <a:off x="4512" y="364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83"/>
              <p:cNvSpPr>
                <a:spLocks noChangeShapeType="1"/>
              </p:cNvSpPr>
              <p:nvPr/>
            </p:nvSpPr>
            <p:spPr bwMode="auto">
              <a:xfrm>
                <a:off x="2688" y="3792"/>
                <a:ext cx="19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84"/>
              <p:cNvSpPr>
                <a:spLocks noChangeShapeType="1"/>
              </p:cNvSpPr>
              <p:nvPr/>
            </p:nvSpPr>
            <p:spPr bwMode="auto">
              <a:xfrm>
                <a:off x="4608" y="36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185"/>
              <p:cNvSpPr>
                <a:spLocks noChangeArrowheads="1"/>
              </p:cNvSpPr>
              <p:nvPr/>
            </p:nvSpPr>
            <p:spPr bwMode="auto">
              <a:xfrm>
                <a:off x="4001" y="3760"/>
                <a:ext cx="37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186"/>
              <p:cNvSpPr>
                <a:spLocks noChangeShapeType="1"/>
              </p:cNvSpPr>
              <p:nvPr/>
            </p:nvSpPr>
            <p:spPr bwMode="auto">
              <a:xfrm>
                <a:off x="3024" y="3312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3054350" y="3475038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9" name="Oval 98"/>
            <p:cNvSpPr/>
            <p:nvPr/>
          </p:nvSpPr>
          <p:spPr>
            <a:xfrm>
              <a:off x="4567238" y="3475038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sp>
        <p:nvSpPr>
          <p:cNvPr id="7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80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916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#3 (1/4)</a:t>
            </a: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>
          <a:xfrm>
            <a:off x="1981200" y="1346417"/>
            <a:ext cx="8229600" cy="569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involving unused states.</a:t>
            </a:r>
          </a:p>
        </p:txBody>
      </p:sp>
      <p:grpSp>
        <p:nvGrpSpPr>
          <p:cNvPr id="125" name="Group 19"/>
          <p:cNvGrpSpPr>
            <a:grpSpLocks/>
          </p:cNvGrpSpPr>
          <p:nvPr/>
        </p:nvGrpSpPr>
        <p:grpSpPr bwMode="auto">
          <a:xfrm>
            <a:off x="3352800" y="4876801"/>
            <a:ext cx="2819400" cy="442913"/>
            <a:chOff x="1152" y="3072"/>
            <a:chExt cx="1776" cy="279"/>
          </a:xfrm>
        </p:grpSpPr>
        <p:sp>
          <p:nvSpPr>
            <p:cNvPr id="126" name="AutoShape 12"/>
            <p:cNvSpPr>
              <a:spLocks/>
            </p:cNvSpPr>
            <p:nvPr/>
          </p:nvSpPr>
          <p:spPr bwMode="auto">
            <a:xfrm rot="5400000" flipH="1" flipV="1">
              <a:off x="2016" y="2208"/>
              <a:ext cx="48" cy="1776"/>
            </a:xfrm>
            <a:prstGeom prst="leftBrace">
              <a:avLst>
                <a:gd name="adj1" fmla="val 30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14"/>
            <p:cNvSpPr txBox="1">
              <a:spLocks noChangeArrowheads="1"/>
            </p:cNvSpPr>
            <p:nvPr/>
          </p:nvSpPr>
          <p:spPr bwMode="auto">
            <a:xfrm>
              <a:off x="1488" y="3120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/>
                <a:t>Given these</a:t>
              </a:r>
            </a:p>
          </p:txBody>
        </p:sp>
      </p:grpSp>
      <p:grpSp>
        <p:nvGrpSpPr>
          <p:cNvPr id="128" name="Group 20"/>
          <p:cNvGrpSpPr>
            <a:grpSpLocks/>
          </p:cNvGrpSpPr>
          <p:nvPr/>
        </p:nvGrpSpPr>
        <p:grpSpPr bwMode="auto">
          <a:xfrm>
            <a:off x="6553200" y="4876801"/>
            <a:ext cx="2133600" cy="442913"/>
            <a:chOff x="3168" y="3072"/>
            <a:chExt cx="1344" cy="279"/>
          </a:xfrm>
        </p:grpSpPr>
        <p:sp>
          <p:nvSpPr>
            <p:cNvPr id="129" name="AutoShape 13"/>
            <p:cNvSpPr>
              <a:spLocks/>
            </p:cNvSpPr>
            <p:nvPr/>
          </p:nvSpPr>
          <p:spPr bwMode="auto">
            <a:xfrm rot="5400000" flipH="1" flipV="1">
              <a:off x="3816" y="2424"/>
              <a:ext cx="48" cy="1344"/>
            </a:xfrm>
            <a:prstGeom prst="leftBrace">
              <a:avLst>
                <a:gd name="adj1" fmla="val 2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Text Box 15"/>
            <p:cNvSpPr txBox="1">
              <a:spLocks noChangeArrowheads="1"/>
            </p:cNvSpPr>
            <p:nvPr/>
          </p:nvSpPr>
          <p:spPr bwMode="auto">
            <a:xfrm>
              <a:off x="3264" y="3120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/>
                <a:t>Derive these</a:t>
              </a:r>
            </a:p>
          </p:txBody>
        </p:sp>
      </p:grpSp>
      <p:grpSp>
        <p:nvGrpSpPr>
          <p:cNvPr id="131" name="Group 16"/>
          <p:cNvGrpSpPr>
            <a:grpSpLocks/>
          </p:cNvGrpSpPr>
          <p:nvPr/>
        </p:nvGrpSpPr>
        <p:grpSpPr bwMode="auto">
          <a:xfrm>
            <a:off x="3048000" y="5334000"/>
            <a:ext cx="6896100" cy="1271588"/>
            <a:chOff x="960" y="3360"/>
            <a:chExt cx="4344" cy="801"/>
          </a:xfrm>
        </p:grpSpPr>
        <p:graphicFrame>
          <p:nvGraphicFramePr>
            <p:cNvPr id="132" name="Object 17"/>
            <p:cNvGraphicFramePr>
              <a:graphicFrameLocks noChangeAspect="1"/>
            </p:cNvGraphicFramePr>
            <p:nvPr/>
          </p:nvGraphicFramePr>
          <p:xfrm>
            <a:off x="1104" y="3552"/>
            <a:ext cx="4200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" name="Document" r:id="rId4" imgW="6711480" imgH="966240" progId="Word.Document.8">
                    <p:embed/>
                  </p:oleObj>
                </mc:Choice>
                <mc:Fallback>
                  <p:oleObj name="Document" r:id="rId4" imgW="6711480" imgH="966240" progId="Word.Document.8">
                    <p:embed/>
                    <p:pic>
                      <p:nvPicPr>
                        <p:cNvPr id="13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552"/>
                          <a:ext cx="4200" cy="6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960" y="3360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/>
                <a:t>Unused state 000:</a:t>
              </a:r>
            </a:p>
          </p:txBody>
        </p:sp>
      </p:grpSp>
      <p:pic>
        <p:nvPicPr>
          <p:cNvPr id="13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930401"/>
            <a:ext cx="6324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8534400" y="4800601"/>
            <a:ext cx="18288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 there other unused states?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48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#3 (2/4)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state table, obtain expressions for flip-flop inputs.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2438400" y="35194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>
                <a:solidFill>
                  <a:srgbClr val="0000CC"/>
                </a:solidFill>
              </a:rPr>
              <a:t>SA = B∙x</a:t>
            </a:r>
          </a:p>
        </p:txBody>
      </p:sp>
      <p:sp>
        <p:nvSpPr>
          <p:cNvPr id="20" name="Text Box 89"/>
          <p:cNvSpPr txBox="1">
            <a:spLocks noChangeArrowheads="1"/>
          </p:cNvSpPr>
          <p:nvPr/>
        </p:nvSpPr>
        <p:spPr bwMode="auto">
          <a:xfrm>
            <a:off x="8763000" y="3519488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>
                <a:solidFill>
                  <a:srgbClr val="0000CC"/>
                </a:solidFill>
              </a:rPr>
              <a:t>RA = C∙x'</a:t>
            </a:r>
          </a:p>
        </p:txBody>
      </p:sp>
      <p:sp>
        <p:nvSpPr>
          <p:cNvPr id="21" name="Text Box 121"/>
          <p:cNvSpPr txBox="1">
            <a:spLocks noChangeArrowheads="1"/>
          </p:cNvSpPr>
          <p:nvPr/>
        </p:nvSpPr>
        <p:spPr bwMode="auto">
          <a:xfrm>
            <a:off x="2133600" y="5805488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>
                <a:solidFill>
                  <a:srgbClr val="9900CC"/>
                </a:solidFill>
              </a:rPr>
              <a:t>SB = A'∙B'∙x</a:t>
            </a: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8305800" y="5805488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>
                <a:solidFill>
                  <a:srgbClr val="9900CC"/>
                </a:solidFill>
              </a:rPr>
              <a:t>RB = B∙C + B∙x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2133600" y="1919287"/>
            <a:ext cx="8077200" cy="4237038"/>
            <a:chOff x="609600" y="1919287"/>
            <a:chExt cx="8077200" cy="4237038"/>
          </a:xfrm>
        </p:grpSpPr>
        <p:sp>
          <p:nvSpPr>
            <p:cNvPr id="174" name="Line 90"/>
            <p:cNvSpPr>
              <a:spLocks noChangeShapeType="1"/>
            </p:cNvSpPr>
            <p:nvPr/>
          </p:nvSpPr>
          <p:spPr bwMode="auto">
            <a:xfrm>
              <a:off x="609600" y="4052887"/>
              <a:ext cx="807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133600" y="1919287"/>
              <a:ext cx="2514600" cy="2103438"/>
              <a:chOff x="2133600" y="1919287"/>
              <a:chExt cx="2514600" cy="2103438"/>
            </a:xfrm>
          </p:grpSpPr>
          <p:grpSp>
            <p:nvGrpSpPr>
              <p:cNvPr id="296" name="Group 22"/>
              <p:cNvGrpSpPr>
                <a:grpSpLocks/>
              </p:cNvGrpSpPr>
              <p:nvPr/>
            </p:nvGrpSpPr>
            <p:grpSpPr bwMode="auto">
              <a:xfrm>
                <a:off x="2133600" y="1919287"/>
                <a:ext cx="2514600" cy="2103438"/>
                <a:chOff x="1776" y="1248"/>
                <a:chExt cx="1584" cy="1325"/>
              </a:xfrm>
            </p:grpSpPr>
            <p:sp>
              <p:nvSpPr>
                <p:cNvPr id="302" name="Rectangle 23"/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24"/>
                <p:cNvSpPr>
                  <a:spLocks noChangeShapeType="1"/>
                </p:cNvSpPr>
                <p:nvPr/>
              </p:nvSpPr>
              <p:spPr bwMode="auto">
                <a:xfrm>
                  <a:off x="2160" y="1776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25"/>
                <p:cNvSpPr>
                  <a:spLocks noChangeShapeType="1"/>
                </p:cNvSpPr>
                <p:nvPr/>
              </p:nvSpPr>
              <p:spPr bwMode="auto">
                <a:xfrm>
                  <a:off x="2400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76" y="2064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06" name="AutoShape 27"/>
                <p:cNvSpPr>
                  <a:spLocks/>
                </p:cNvSpPr>
                <p:nvPr/>
              </p:nvSpPr>
              <p:spPr bwMode="auto">
                <a:xfrm>
                  <a:off x="1968" y="1968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AutoShape 28"/>
                <p:cNvSpPr>
                  <a:spLocks/>
                </p:cNvSpPr>
                <p:nvPr/>
              </p:nvSpPr>
              <p:spPr bwMode="auto">
                <a:xfrm rot="5400000" flipV="1">
                  <a:off x="2843" y="1176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23" y="1248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0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20" y="1584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3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160" y="1415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 dirty="0"/>
                    <a:t>00    01   11    10</a:t>
                  </a:r>
                </a:p>
              </p:txBody>
            </p:sp>
            <p:sp>
              <p:nvSpPr>
                <p:cNvPr id="311" name="AutoShape 32"/>
                <p:cNvSpPr>
                  <a:spLocks/>
                </p:cNvSpPr>
                <p:nvPr/>
              </p:nvSpPr>
              <p:spPr bwMode="auto">
                <a:xfrm rot="-5400000">
                  <a:off x="2616" y="2184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96" y="2400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3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1894" y="1361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76" y="1392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920" y="1297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688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317" name="Line 38"/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39"/>
                <p:cNvSpPr>
                  <a:spLocks noChangeShapeType="1"/>
                </p:cNvSpPr>
                <p:nvPr/>
              </p:nvSpPr>
              <p:spPr bwMode="auto">
                <a:xfrm>
                  <a:off x="2880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448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32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16" y="1872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21" name="Line 42"/>
                <p:cNvSpPr>
                  <a:spLocks noChangeShapeType="1"/>
                </p:cNvSpPr>
                <p:nvPr/>
              </p:nvSpPr>
              <p:spPr bwMode="auto">
                <a:xfrm>
                  <a:off x="2160" y="1968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43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AutoShape 44"/>
                <p:cNvSpPr>
                  <a:spLocks/>
                </p:cNvSpPr>
                <p:nvPr/>
              </p:nvSpPr>
              <p:spPr bwMode="auto">
                <a:xfrm flipH="1">
                  <a:off x="3168" y="1776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48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20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448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08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208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44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8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688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2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3" name="AutoShape 54"/>
                <p:cNvSpPr>
                  <a:spLocks noChangeArrowheads="1"/>
                </p:cNvSpPr>
                <p:nvPr/>
              </p:nvSpPr>
              <p:spPr bwMode="auto">
                <a:xfrm>
                  <a:off x="2474" y="1793"/>
                  <a:ext cx="384" cy="336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" name="Text Box 100"/>
              <p:cNvSpPr txBox="1">
                <a:spLocks noChangeArrowheads="1"/>
              </p:cNvSpPr>
              <p:nvPr/>
            </p:nvSpPr>
            <p:spPr bwMode="auto">
              <a:xfrm>
                <a:off x="3581399" y="245983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98" name="Text Box 100"/>
              <p:cNvSpPr txBox="1">
                <a:spLocks noChangeArrowheads="1"/>
              </p:cNvSpPr>
              <p:nvPr/>
            </p:nvSpPr>
            <p:spPr bwMode="auto">
              <a:xfrm>
                <a:off x="3944938" y="246354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99" name="Text Box 100"/>
              <p:cNvSpPr txBox="1">
                <a:spLocks noChangeArrowheads="1"/>
              </p:cNvSpPr>
              <p:nvPr/>
            </p:nvSpPr>
            <p:spPr bwMode="auto">
              <a:xfrm>
                <a:off x="2836862" y="274962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300" name="Text Box 100"/>
              <p:cNvSpPr txBox="1">
                <a:spLocks noChangeArrowheads="1"/>
              </p:cNvSpPr>
              <p:nvPr/>
            </p:nvSpPr>
            <p:spPr bwMode="auto">
              <a:xfrm>
                <a:off x="3951288" y="274135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301" name="Text Box 100"/>
              <p:cNvSpPr txBox="1">
                <a:spLocks noChangeArrowheads="1"/>
              </p:cNvSpPr>
              <p:nvPr/>
            </p:nvSpPr>
            <p:spPr bwMode="auto">
              <a:xfrm>
                <a:off x="3951288" y="3373879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4876800" y="1919287"/>
              <a:ext cx="2514600" cy="2103438"/>
              <a:chOff x="4876800" y="1919287"/>
              <a:chExt cx="2514600" cy="2103438"/>
            </a:xfrm>
          </p:grpSpPr>
          <p:grpSp>
            <p:nvGrpSpPr>
              <p:cNvPr id="258" name="Group 56"/>
              <p:cNvGrpSpPr>
                <a:grpSpLocks/>
              </p:cNvGrpSpPr>
              <p:nvPr/>
            </p:nvGrpSpPr>
            <p:grpSpPr bwMode="auto">
              <a:xfrm>
                <a:off x="4876800" y="1919287"/>
                <a:ext cx="2514600" cy="2103438"/>
                <a:chOff x="3312" y="1248"/>
                <a:chExt cx="1584" cy="1325"/>
              </a:xfrm>
            </p:grpSpPr>
            <p:sp>
              <p:nvSpPr>
                <p:cNvPr id="264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1584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58"/>
                <p:cNvSpPr>
                  <a:spLocks noChangeShapeType="1"/>
                </p:cNvSpPr>
                <p:nvPr/>
              </p:nvSpPr>
              <p:spPr bwMode="auto">
                <a:xfrm>
                  <a:off x="3696" y="1776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59"/>
                <p:cNvSpPr>
                  <a:spLocks noChangeShapeType="1"/>
                </p:cNvSpPr>
                <p:nvPr/>
              </p:nvSpPr>
              <p:spPr bwMode="auto">
                <a:xfrm>
                  <a:off x="3936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312" y="2064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68" name="AutoShape 61"/>
                <p:cNvSpPr>
                  <a:spLocks/>
                </p:cNvSpPr>
                <p:nvPr/>
              </p:nvSpPr>
              <p:spPr bwMode="auto">
                <a:xfrm>
                  <a:off x="3504" y="1968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AutoShape 62"/>
                <p:cNvSpPr>
                  <a:spLocks/>
                </p:cNvSpPr>
                <p:nvPr/>
              </p:nvSpPr>
              <p:spPr bwMode="auto">
                <a:xfrm rot="5400000" flipV="1">
                  <a:off x="4379" y="1176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259" y="1248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7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456" y="1584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27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696" y="1415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/>
                    <a:t>00    01   11    10</a:t>
                  </a:r>
                </a:p>
              </p:txBody>
            </p:sp>
            <p:sp>
              <p:nvSpPr>
                <p:cNvPr id="273" name="AutoShape 66"/>
                <p:cNvSpPr>
                  <a:spLocks/>
                </p:cNvSpPr>
                <p:nvPr/>
              </p:nvSpPr>
              <p:spPr bwMode="auto">
                <a:xfrm rot="-5400000">
                  <a:off x="4152" y="2184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032" y="2400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75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3430" y="1361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312" y="1392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7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456" y="1297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7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464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79" name="Line 72"/>
                <p:cNvSpPr>
                  <a:spLocks noChangeShapeType="1"/>
                </p:cNvSpPr>
                <p:nvPr/>
              </p:nvSpPr>
              <p:spPr bwMode="auto">
                <a:xfrm>
                  <a:off x="4176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73"/>
                <p:cNvSpPr>
                  <a:spLocks noChangeShapeType="1"/>
                </p:cNvSpPr>
                <p:nvPr/>
              </p:nvSpPr>
              <p:spPr bwMode="auto">
                <a:xfrm>
                  <a:off x="4416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752" y="1872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82" name="Line 75"/>
                <p:cNvSpPr>
                  <a:spLocks noChangeShapeType="1"/>
                </p:cNvSpPr>
                <p:nvPr/>
              </p:nvSpPr>
              <p:spPr bwMode="auto">
                <a:xfrm>
                  <a:off x="3696" y="1968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76"/>
                <p:cNvSpPr>
                  <a:spLocks noChangeShapeType="1"/>
                </p:cNvSpPr>
                <p:nvPr/>
              </p:nvSpPr>
              <p:spPr bwMode="auto">
                <a:xfrm>
                  <a:off x="3696" y="216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AutoShape 77"/>
                <p:cNvSpPr>
                  <a:spLocks/>
                </p:cNvSpPr>
                <p:nvPr/>
              </p:nvSpPr>
              <p:spPr bwMode="auto">
                <a:xfrm flipH="1">
                  <a:off x="4704" y="1776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98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6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74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46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8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744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74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98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22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422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dirty="0"/>
                    <a:t>X</a:t>
                  </a:r>
                </a:p>
              </p:txBody>
            </p:sp>
            <p:sp>
              <p:nvSpPr>
                <p:cNvPr id="29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446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4" name="AutoShape 87"/>
                <p:cNvSpPr>
                  <a:spLocks noChangeArrowheads="1"/>
                </p:cNvSpPr>
                <p:nvPr/>
              </p:nvSpPr>
              <p:spPr bwMode="auto">
                <a:xfrm>
                  <a:off x="4438" y="1601"/>
                  <a:ext cx="192" cy="720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4464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</p:grpSp>
          <p:sp>
            <p:nvSpPr>
              <p:cNvPr id="259" name="Text Box 100"/>
              <p:cNvSpPr txBox="1">
                <a:spLocks noChangeArrowheads="1"/>
              </p:cNvSpPr>
              <p:nvPr/>
            </p:nvSpPr>
            <p:spPr bwMode="auto">
              <a:xfrm>
                <a:off x="5942974" y="2738124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60" name="Text Box 100"/>
              <p:cNvSpPr txBox="1">
                <a:spLocks noChangeArrowheads="1"/>
              </p:cNvSpPr>
              <p:nvPr/>
            </p:nvSpPr>
            <p:spPr bwMode="auto">
              <a:xfrm>
                <a:off x="6323973" y="2746375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61" name="Text Box 100"/>
              <p:cNvSpPr txBox="1">
                <a:spLocks noChangeArrowheads="1"/>
              </p:cNvSpPr>
              <p:nvPr/>
            </p:nvSpPr>
            <p:spPr bwMode="auto">
              <a:xfrm>
                <a:off x="5562600" y="3376313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62" name="Text Box 100"/>
              <p:cNvSpPr txBox="1">
                <a:spLocks noChangeArrowheads="1"/>
              </p:cNvSpPr>
              <p:nvPr/>
            </p:nvSpPr>
            <p:spPr bwMode="auto">
              <a:xfrm>
                <a:off x="5939631" y="3365644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63" name="Text Box 100"/>
              <p:cNvSpPr txBox="1">
                <a:spLocks noChangeArrowheads="1"/>
              </p:cNvSpPr>
              <p:nvPr/>
            </p:nvSpPr>
            <p:spPr bwMode="auto">
              <a:xfrm>
                <a:off x="6332538" y="3368531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133600" y="4052887"/>
              <a:ext cx="2514600" cy="2103438"/>
              <a:chOff x="2133600" y="4052887"/>
              <a:chExt cx="2514600" cy="2103438"/>
            </a:xfrm>
          </p:grpSpPr>
          <p:grpSp>
            <p:nvGrpSpPr>
              <p:cNvPr id="220" name="Group 91"/>
              <p:cNvGrpSpPr>
                <a:grpSpLocks/>
              </p:cNvGrpSpPr>
              <p:nvPr/>
            </p:nvGrpSpPr>
            <p:grpSpPr bwMode="auto">
              <a:xfrm>
                <a:off x="2133600" y="4052887"/>
                <a:ext cx="2514600" cy="2103438"/>
                <a:chOff x="1776" y="2592"/>
                <a:chExt cx="1584" cy="1325"/>
              </a:xfrm>
            </p:grpSpPr>
            <p:sp>
              <p:nvSpPr>
                <p:cNvPr id="22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216" y="3216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30" name="Rectangle 93"/>
                <p:cNvSpPr>
                  <a:spLocks noChangeArrowheads="1"/>
                </p:cNvSpPr>
                <p:nvPr/>
              </p:nvSpPr>
              <p:spPr bwMode="auto">
                <a:xfrm>
                  <a:off x="2160" y="2928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94"/>
                <p:cNvSpPr>
                  <a:spLocks noChangeShapeType="1"/>
                </p:cNvSpPr>
                <p:nvPr/>
              </p:nvSpPr>
              <p:spPr bwMode="auto">
                <a:xfrm>
                  <a:off x="2160" y="312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95"/>
                <p:cNvSpPr>
                  <a:spLocks noChangeShapeType="1"/>
                </p:cNvSpPr>
                <p:nvPr/>
              </p:nvSpPr>
              <p:spPr bwMode="auto">
                <a:xfrm>
                  <a:off x="2400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776" y="3408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34" name="AutoShape 97"/>
                <p:cNvSpPr>
                  <a:spLocks/>
                </p:cNvSpPr>
                <p:nvPr/>
              </p:nvSpPr>
              <p:spPr bwMode="auto">
                <a:xfrm>
                  <a:off x="1968" y="3312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AutoShape 98"/>
                <p:cNvSpPr>
                  <a:spLocks/>
                </p:cNvSpPr>
                <p:nvPr/>
              </p:nvSpPr>
              <p:spPr bwMode="auto">
                <a:xfrm rot="5400000" flipV="1">
                  <a:off x="2843" y="2520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723" y="2592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37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920" y="2928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238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160" y="2759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/>
                    <a:t>00    01   11    10</a:t>
                  </a:r>
                </a:p>
              </p:txBody>
            </p:sp>
            <p:sp>
              <p:nvSpPr>
                <p:cNvPr id="239" name="AutoShape 102"/>
                <p:cNvSpPr>
                  <a:spLocks/>
                </p:cNvSpPr>
                <p:nvPr/>
              </p:nvSpPr>
              <p:spPr bwMode="auto">
                <a:xfrm rot="-5400000">
                  <a:off x="2616" y="3528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496" y="3744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41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1894" y="2705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776" y="2736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43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920" y="2641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4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688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45" name="Line 108"/>
                <p:cNvSpPr>
                  <a:spLocks noChangeShapeType="1"/>
                </p:cNvSpPr>
                <p:nvPr/>
              </p:nvSpPr>
              <p:spPr bwMode="auto">
                <a:xfrm>
                  <a:off x="2640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109"/>
                <p:cNvSpPr>
                  <a:spLocks noChangeShapeType="1"/>
                </p:cNvSpPr>
                <p:nvPr/>
              </p:nvSpPr>
              <p:spPr bwMode="auto">
                <a:xfrm>
                  <a:off x="2880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110"/>
                <p:cNvSpPr>
                  <a:spLocks noChangeShapeType="1"/>
                </p:cNvSpPr>
                <p:nvPr/>
              </p:nvSpPr>
              <p:spPr bwMode="auto">
                <a:xfrm>
                  <a:off x="2160" y="3312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11"/>
                <p:cNvSpPr>
                  <a:spLocks noChangeShapeType="1"/>
                </p:cNvSpPr>
                <p:nvPr/>
              </p:nvSpPr>
              <p:spPr bwMode="auto">
                <a:xfrm>
                  <a:off x="2160" y="3504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AutoShape 112"/>
                <p:cNvSpPr>
                  <a:spLocks/>
                </p:cNvSpPr>
                <p:nvPr/>
              </p:nvSpPr>
              <p:spPr bwMode="auto">
                <a:xfrm flipH="1">
                  <a:off x="3168" y="3120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448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51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208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52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2208" y="312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53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208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54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448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55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688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56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28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 dirty="0"/>
                    <a:t>X</a:t>
                  </a:r>
                </a:p>
              </p:txBody>
            </p:sp>
            <p:sp>
              <p:nvSpPr>
                <p:cNvPr id="257" name="AutoShape 120"/>
                <p:cNvSpPr>
                  <a:spLocks noChangeArrowheads="1"/>
                </p:cNvSpPr>
                <p:nvPr/>
              </p:nvSpPr>
              <p:spPr bwMode="auto">
                <a:xfrm>
                  <a:off x="2448" y="2945"/>
                  <a:ext cx="384" cy="144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1" name="Text Box 100"/>
              <p:cNvSpPr txBox="1">
                <a:spLocks noChangeArrowheads="1"/>
              </p:cNvSpPr>
              <p:nvPr/>
            </p:nvSpPr>
            <p:spPr bwMode="auto">
              <a:xfrm>
                <a:off x="3211955" y="489819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2" name="Text Box 100"/>
              <p:cNvSpPr txBox="1">
                <a:spLocks noChangeArrowheads="1"/>
              </p:cNvSpPr>
              <p:nvPr/>
            </p:nvSpPr>
            <p:spPr bwMode="auto">
              <a:xfrm>
                <a:off x="3951288" y="460216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3" name="Text Box 100"/>
              <p:cNvSpPr txBox="1">
                <a:spLocks noChangeArrowheads="1"/>
              </p:cNvSpPr>
              <p:nvPr/>
            </p:nvSpPr>
            <p:spPr bwMode="auto">
              <a:xfrm>
                <a:off x="3595323" y="490696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4" name="Text Box 100"/>
              <p:cNvSpPr txBox="1">
                <a:spLocks noChangeArrowheads="1"/>
              </p:cNvSpPr>
              <p:nvPr/>
            </p:nvSpPr>
            <p:spPr bwMode="auto">
              <a:xfrm>
                <a:off x="3942582" y="489108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5" name="Text Box 100"/>
              <p:cNvSpPr txBox="1">
                <a:spLocks noChangeArrowheads="1"/>
              </p:cNvSpPr>
              <p:nvPr/>
            </p:nvSpPr>
            <p:spPr bwMode="auto">
              <a:xfrm>
                <a:off x="2822289" y="5494337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6" name="Text Box 100"/>
              <p:cNvSpPr txBox="1">
                <a:spLocks noChangeArrowheads="1"/>
              </p:cNvSpPr>
              <p:nvPr/>
            </p:nvSpPr>
            <p:spPr bwMode="auto">
              <a:xfrm>
                <a:off x="3186113" y="5495663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7" name="Text Box 100"/>
              <p:cNvSpPr txBox="1">
                <a:spLocks noChangeArrowheads="1"/>
              </p:cNvSpPr>
              <p:nvPr/>
            </p:nvSpPr>
            <p:spPr bwMode="auto">
              <a:xfrm>
                <a:off x="3590925" y="550068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28" name="Text Box 100"/>
              <p:cNvSpPr txBox="1">
                <a:spLocks noChangeArrowheads="1"/>
              </p:cNvSpPr>
              <p:nvPr/>
            </p:nvSpPr>
            <p:spPr bwMode="auto">
              <a:xfrm>
                <a:off x="3954463" y="5500687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4876800" y="4052887"/>
              <a:ext cx="2514600" cy="2103438"/>
              <a:chOff x="4876800" y="4052887"/>
              <a:chExt cx="2514600" cy="2103438"/>
            </a:xfrm>
          </p:grpSpPr>
          <p:grpSp>
            <p:nvGrpSpPr>
              <p:cNvPr id="179" name="Group 123"/>
              <p:cNvGrpSpPr>
                <a:grpSpLocks/>
              </p:cNvGrpSpPr>
              <p:nvPr/>
            </p:nvGrpSpPr>
            <p:grpSpPr bwMode="auto">
              <a:xfrm>
                <a:off x="4876800" y="4052887"/>
                <a:ext cx="2514600" cy="2103438"/>
                <a:chOff x="3312" y="2592"/>
                <a:chExt cx="1584" cy="1325"/>
              </a:xfrm>
            </p:grpSpPr>
            <p:sp>
              <p:nvSpPr>
                <p:cNvPr id="182" name="Rectangle 124"/>
                <p:cNvSpPr>
                  <a:spLocks noChangeArrowheads="1"/>
                </p:cNvSpPr>
                <p:nvPr/>
              </p:nvSpPr>
              <p:spPr bwMode="auto">
                <a:xfrm>
                  <a:off x="3696" y="2928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25"/>
                <p:cNvSpPr>
                  <a:spLocks noChangeShapeType="1"/>
                </p:cNvSpPr>
                <p:nvPr/>
              </p:nvSpPr>
              <p:spPr bwMode="auto">
                <a:xfrm>
                  <a:off x="3696" y="312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26"/>
                <p:cNvSpPr>
                  <a:spLocks noChangeShapeType="1"/>
                </p:cNvSpPr>
                <p:nvPr/>
              </p:nvSpPr>
              <p:spPr bwMode="auto">
                <a:xfrm>
                  <a:off x="3936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312" y="3408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86" name="AutoShape 128"/>
                <p:cNvSpPr>
                  <a:spLocks/>
                </p:cNvSpPr>
                <p:nvPr/>
              </p:nvSpPr>
              <p:spPr bwMode="auto">
                <a:xfrm>
                  <a:off x="3504" y="3312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AutoShape 129"/>
                <p:cNvSpPr>
                  <a:spLocks/>
                </p:cNvSpPr>
                <p:nvPr/>
              </p:nvSpPr>
              <p:spPr bwMode="auto">
                <a:xfrm rot="5400000" flipV="1">
                  <a:off x="4379" y="2520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4259" y="2592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89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456" y="2928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19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696" y="2759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/>
                    <a:t>00    01   11    10</a:t>
                  </a:r>
                </a:p>
              </p:txBody>
            </p:sp>
            <p:sp>
              <p:nvSpPr>
                <p:cNvPr id="191" name="AutoShape 133"/>
                <p:cNvSpPr>
                  <a:spLocks/>
                </p:cNvSpPr>
                <p:nvPr/>
              </p:nvSpPr>
              <p:spPr bwMode="auto">
                <a:xfrm rot="-5400000">
                  <a:off x="4152" y="3528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4032" y="3744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93" name="Line 135"/>
                <p:cNvSpPr>
                  <a:spLocks noChangeShapeType="1"/>
                </p:cNvSpPr>
                <p:nvPr/>
              </p:nvSpPr>
              <p:spPr bwMode="auto">
                <a:xfrm flipH="1" flipV="1">
                  <a:off x="3430" y="2705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312" y="2736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95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3456" y="2641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96" name="Line 138"/>
                <p:cNvSpPr>
                  <a:spLocks noChangeShapeType="1"/>
                </p:cNvSpPr>
                <p:nvPr/>
              </p:nvSpPr>
              <p:spPr bwMode="auto">
                <a:xfrm>
                  <a:off x="4176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39"/>
                <p:cNvSpPr>
                  <a:spLocks noChangeShapeType="1"/>
                </p:cNvSpPr>
                <p:nvPr/>
              </p:nvSpPr>
              <p:spPr bwMode="auto">
                <a:xfrm>
                  <a:off x="4416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4752" y="3216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99" name="Line 141"/>
                <p:cNvSpPr>
                  <a:spLocks noChangeShapeType="1"/>
                </p:cNvSpPr>
                <p:nvPr/>
              </p:nvSpPr>
              <p:spPr bwMode="auto">
                <a:xfrm>
                  <a:off x="3696" y="3312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42"/>
                <p:cNvSpPr>
                  <a:spLocks noChangeShapeType="1"/>
                </p:cNvSpPr>
                <p:nvPr/>
              </p:nvSpPr>
              <p:spPr bwMode="auto">
                <a:xfrm>
                  <a:off x="3696" y="3504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AutoShape 143"/>
                <p:cNvSpPr>
                  <a:spLocks/>
                </p:cNvSpPr>
                <p:nvPr/>
              </p:nvSpPr>
              <p:spPr bwMode="auto">
                <a:xfrm flipH="1">
                  <a:off x="4704" y="3120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3984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03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3744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04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464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05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3984" y="312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06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3744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07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3984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08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4224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09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4464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10" name="AutoShape 152"/>
                <p:cNvSpPr>
                  <a:spLocks noChangeArrowheads="1"/>
                </p:cNvSpPr>
                <p:nvPr/>
              </p:nvSpPr>
              <p:spPr bwMode="auto">
                <a:xfrm>
                  <a:off x="4224" y="3146"/>
                  <a:ext cx="384" cy="335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4464" y="312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12" name="Line 154"/>
                <p:cNvSpPr>
                  <a:spLocks noChangeShapeType="1"/>
                </p:cNvSpPr>
                <p:nvPr/>
              </p:nvSpPr>
              <p:spPr bwMode="auto">
                <a:xfrm>
                  <a:off x="3696" y="3504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55"/>
                <p:cNvSpPr>
                  <a:spLocks noChangeShapeType="1"/>
                </p:cNvSpPr>
                <p:nvPr/>
              </p:nvSpPr>
              <p:spPr bwMode="auto">
                <a:xfrm>
                  <a:off x="3696" y="3696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3744" y="35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15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3984" y="35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16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4224" y="35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17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4464" y="35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18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4224" y="312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19" name="AutoShape 161"/>
                <p:cNvSpPr>
                  <a:spLocks noChangeArrowheads="1"/>
                </p:cNvSpPr>
                <p:nvPr/>
              </p:nvSpPr>
              <p:spPr bwMode="auto">
                <a:xfrm>
                  <a:off x="3986" y="3140"/>
                  <a:ext cx="384" cy="338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0" name="Text Box 100"/>
              <p:cNvSpPr txBox="1">
                <a:spLocks noChangeArrowheads="1"/>
              </p:cNvSpPr>
              <p:nvPr/>
            </p:nvSpPr>
            <p:spPr bwMode="auto">
              <a:xfrm>
                <a:off x="5559711" y="4877867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81" name="Text Box 100"/>
              <p:cNvSpPr txBox="1">
                <a:spLocks noChangeArrowheads="1"/>
              </p:cNvSpPr>
              <p:nvPr/>
            </p:nvSpPr>
            <p:spPr bwMode="auto">
              <a:xfrm>
                <a:off x="6296024" y="457676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</p:grpSp>
      <p:sp>
        <p:nvSpPr>
          <p:cNvPr id="17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34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335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93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#3 (3/4)</a:t>
            </a:r>
          </a:p>
        </p:txBody>
      </p:sp>
      <p:sp>
        <p:nvSpPr>
          <p:cNvPr id="173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85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state table, obtain expressions for flip-flop inputs (cont’d).</a:t>
            </a:r>
          </a:p>
        </p:txBody>
      </p:sp>
      <p:sp>
        <p:nvSpPr>
          <p:cNvPr id="273" name="Text Box 243"/>
          <p:cNvSpPr txBox="1">
            <a:spLocks noChangeArrowheads="1"/>
          </p:cNvSpPr>
          <p:nvPr/>
        </p:nvSpPr>
        <p:spPr bwMode="auto">
          <a:xfrm>
            <a:off x="2514600" y="34591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>
                <a:solidFill>
                  <a:srgbClr val="006600"/>
                </a:solidFill>
              </a:rPr>
              <a:t>SC = x'</a:t>
            </a:r>
          </a:p>
        </p:txBody>
      </p:sp>
      <p:sp>
        <p:nvSpPr>
          <p:cNvPr id="274" name="Text Box 244"/>
          <p:cNvSpPr txBox="1">
            <a:spLocks noChangeArrowheads="1"/>
          </p:cNvSpPr>
          <p:nvPr/>
        </p:nvSpPr>
        <p:spPr bwMode="auto">
          <a:xfrm>
            <a:off x="8991600" y="3459163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>
                <a:solidFill>
                  <a:srgbClr val="006600"/>
                </a:solidFill>
              </a:rPr>
              <a:t>RC = x</a:t>
            </a:r>
          </a:p>
        </p:txBody>
      </p:sp>
      <p:sp>
        <p:nvSpPr>
          <p:cNvPr id="275" name="Text Box 245"/>
          <p:cNvSpPr txBox="1">
            <a:spLocks noChangeArrowheads="1"/>
          </p:cNvSpPr>
          <p:nvPr/>
        </p:nvSpPr>
        <p:spPr bwMode="auto">
          <a:xfrm>
            <a:off x="7543800" y="5897563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i="1"/>
              <a:t>y = A∙x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133600" y="2011362"/>
            <a:ext cx="8077200" cy="4389438"/>
            <a:chOff x="609600" y="2011362"/>
            <a:chExt cx="8077200" cy="4389438"/>
          </a:xfrm>
        </p:grpSpPr>
        <p:sp>
          <p:nvSpPr>
            <p:cNvPr id="111" name="Line 105"/>
            <p:cNvSpPr>
              <a:spLocks noChangeShapeType="1"/>
            </p:cNvSpPr>
            <p:nvPr/>
          </p:nvSpPr>
          <p:spPr bwMode="auto">
            <a:xfrm>
              <a:off x="609600" y="4144962"/>
              <a:ext cx="807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209800" y="2011362"/>
              <a:ext cx="2514600" cy="2103438"/>
              <a:chOff x="2209800" y="2011362"/>
              <a:chExt cx="2514600" cy="2103438"/>
            </a:xfrm>
          </p:grpSpPr>
          <p:grpSp>
            <p:nvGrpSpPr>
              <p:cNvPr id="295" name="Group 146"/>
              <p:cNvGrpSpPr>
                <a:grpSpLocks/>
              </p:cNvGrpSpPr>
              <p:nvPr/>
            </p:nvGrpSpPr>
            <p:grpSpPr bwMode="auto">
              <a:xfrm>
                <a:off x="2209800" y="2011362"/>
                <a:ext cx="2514600" cy="2103438"/>
                <a:chOff x="1776" y="1248"/>
                <a:chExt cx="1584" cy="1325"/>
              </a:xfrm>
            </p:grpSpPr>
            <p:sp>
              <p:nvSpPr>
                <p:cNvPr id="301" name="AutoShape 147"/>
                <p:cNvSpPr>
                  <a:spLocks/>
                </p:cNvSpPr>
                <p:nvPr/>
              </p:nvSpPr>
              <p:spPr bwMode="auto">
                <a:xfrm flipH="1">
                  <a:off x="2160" y="1584"/>
                  <a:ext cx="192" cy="768"/>
                </a:xfrm>
                <a:prstGeom prst="leftBracket">
                  <a:avLst>
                    <a:gd name="adj" fmla="val 3333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48"/>
                <p:cNvSpPr>
                  <a:spLocks/>
                </p:cNvSpPr>
                <p:nvPr/>
              </p:nvSpPr>
              <p:spPr bwMode="auto">
                <a:xfrm>
                  <a:off x="2928" y="1584"/>
                  <a:ext cx="192" cy="768"/>
                </a:xfrm>
                <a:prstGeom prst="leftBracket">
                  <a:avLst>
                    <a:gd name="adj" fmla="val 33333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Rectangle 149"/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50"/>
                <p:cNvSpPr>
                  <a:spLocks noChangeShapeType="1"/>
                </p:cNvSpPr>
                <p:nvPr/>
              </p:nvSpPr>
              <p:spPr bwMode="auto">
                <a:xfrm>
                  <a:off x="2160" y="1776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51"/>
                <p:cNvSpPr>
                  <a:spLocks noChangeShapeType="1"/>
                </p:cNvSpPr>
                <p:nvPr/>
              </p:nvSpPr>
              <p:spPr bwMode="auto">
                <a:xfrm>
                  <a:off x="2400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776" y="2064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07" name="AutoShape 153"/>
                <p:cNvSpPr>
                  <a:spLocks/>
                </p:cNvSpPr>
                <p:nvPr/>
              </p:nvSpPr>
              <p:spPr bwMode="auto">
                <a:xfrm>
                  <a:off x="1968" y="1968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AutoShape 154"/>
                <p:cNvSpPr>
                  <a:spLocks/>
                </p:cNvSpPr>
                <p:nvPr/>
              </p:nvSpPr>
              <p:spPr bwMode="auto">
                <a:xfrm rot="5400000" flipV="1">
                  <a:off x="2843" y="1176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723" y="1248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0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920" y="1584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311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2160" y="1415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/>
                    <a:t>00    01   11    10</a:t>
                  </a:r>
                </a:p>
              </p:txBody>
            </p:sp>
            <p:sp>
              <p:nvSpPr>
                <p:cNvPr id="312" name="AutoShape 158"/>
                <p:cNvSpPr>
                  <a:spLocks/>
                </p:cNvSpPr>
                <p:nvPr/>
              </p:nvSpPr>
              <p:spPr bwMode="auto">
                <a:xfrm rot="-5400000">
                  <a:off x="2616" y="2184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2496" y="2400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4" name="Line 160"/>
                <p:cNvSpPr>
                  <a:spLocks noChangeShapeType="1"/>
                </p:cNvSpPr>
                <p:nvPr/>
              </p:nvSpPr>
              <p:spPr bwMode="auto">
                <a:xfrm flipH="1" flipV="1">
                  <a:off x="1894" y="1361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Text Box 161"/>
                <p:cNvSpPr txBox="1">
                  <a:spLocks noChangeArrowheads="1"/>
                </p:cNvSpPr>
                <p:nvPr/>
              </p:nvSpPr>
              <p:spPr bwMode="auto">
                <a:xfrm>
                  <a:off x="1776" y="1392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6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1920" y="1297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17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2208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318" name="Line 164"/>
                <p:cNvSpPr>
                  <a:spLocks noChangeShapeType="1"/>
                </p:cNvSpPr>
                <p:nvPr/>
              </p:nvSpPr>
              <p:spPr bwMode="auto">
                <a:xfrm>
                  <a:off x="2640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65"/>
                <p:cNvSpPr>
                  <a:spLocks noChangeShapeType="1"/>
                </p:cNvSpPr>
                <p:nvPr/>
              </p:nvSpPr>
              <p:spPr bwMode="auto">
                <a:xfrm>
                  <a:off x="2880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2208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321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3216" y="1872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322" name="Line 168"/>
                <p:cNvSpPr>
                  <a:spLocks noChangeShapeType="1"/>
                </p:cNvSpPr>
                <p:nvPr/>
              </p:nvSpPr>
              <p:spPr bwMode="auto">
                <a:xfrm>
                  <a:off x="2160" y="1968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169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AutoShape 170"/>
                <p:cNvSpPr>
                  <a:spLocks/>
                </p:cNvSpPr>
                <p:nvPr/>
              </p:nvSpPr>
              <p:spPr bwMode="auto">
                <a:xfrm flipH="1">
                  <a:off x="3168" y="1776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448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6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220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7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2928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8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2928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29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208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0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244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1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268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2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2928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333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2928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</p:grpSp>
          <p:sp>
            <p:nvSpPr>
              <p:cNvPr id="296" name="Text Box 100"/>
              <p:cNvSpPr txBox="1">
                <a:spLocks noChangeArrowheads="1"/>
              </p:cNvSpPr>
              <p:nvPr/>
            </p:nvSpPr>
            <p:spPr bwMode="auto">
              <a:xfrm>
                <a:off x="3286125" y="284091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97" name="Text Box 100"/>
              <p:cNvSpPr txBox="1">
                <a:spLocks noChangeArrowheads="1"/>
              </p:cNvSpPr>
              <p:nvPr/>
            </p:nvSpPr>
            <p:spPr bwMode="auto">
              <a:xfrm>
                <a:off x="3647281" y="2543174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98" name="Text Box 100"/>
              <p:cNvSpPr txBox="1">
                <a:spLocks noChangeArrowheads="1"/>
              </p:cNvSpPr>
              <p:nvPr/>
            </p:nvSpPr>
            <p:spPr bwMode="auto">
              <a:xfrm>
                <a:off x="3644900" y="2843852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299" name="Text Box 100"/>
              <p:cNvSpPr txBox="1">
                <a:spLocks noChangeArrowheads="1"/>
              </p:cNvSpPr>
              <p:nvPr/>
            </p:nvSpPr>
            <p:spPr bwMode="auto">
              <a:xfrm>
                <a:off x="3283289" y="3450509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300" name="Text Box 100"/>
              <p:cNvSpPr txBox="1">
                <a:spLocks noChangeArrowheads="1"/>
              </p:cNvSpPr>
              <p:nvPr/>
            </p:nvSpPr>
            <p:spPr bwMode="auto">
              <a:xfrm>
                <a:off x="3659526" y="3452343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4953000" y="2011362"/>
              <a:ext cx="2514600" cy="2103438"/>
              <a:chOff x="4953000" y="2011362"/>
              <a:chExt cx="2514600" cy="2103438"/>
            </a:xfrm>
          </p:grpSpPr>
          <p:grpSp>
            <p:nvGrpSpPr>
              <p:cNvPr id="153" name="Group 180"/>
              <p:cNvGrpSpPr>
                <a:grpSpLocks/>
              </p:cNvGrpSpPr>
              <p:nvPr/>
            </p:nvGrpSpPr>
            <p:grpSpPr bwMode="auto">
              <a:xfrm>
                <a:off x="4953000" y="2011362"/>
                <a:ext cx="2514600" cy="2103438"/>
                <a:chOff x="3312" y="1248"/>
                <a:chExt cx="1584" cy="1325"/>
              </a:xfrm>
            </p:grpSpPr>
            <p:sp>
              <p:nvSpPr>
                <p:cNvPr id="159" name="Rectangle 181"/>
                <p:cNvSpPr>
                  <a:spLocks noChangeArrowheads="1"/>
                </p:cNvSpPr>
                <p:nvPr/>
              </p:nvSpPr>
              <p:spPr bwMode="auto">
                <a:xfrm>
                  <a:off x="3696" y="1584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2"/>
                <p:cNvSpPr>
                  <a:spLocks noChangeShapeType="1"/>
                </p:cNvSpPr>
                <p:nvPr/>
              </p:nvSpPr>
              <p:spPr bwMode="auto">
                <a:xfrm>
                  <a:off x="3696" y="1776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3"/>
                <p:cNvSpPr>
                  <a:spLocks noChangeShapeType="1"/>
                </p:cNvSpPr>
                <p:nvPr/>
              </p:nvSpPr>
              <p:spPr bwMode="auto">
                <a:xfrm>
                  <a:off x="3936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3312" y="2064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63" name="AutoShape 185"/>
                <p:cNvSpPr>
                  <a:spLocks/>
                </p:cNvSpPr>
                <p:nvPr/>
              </p:nvSpPr>
              <p:spPr bwMode="auto">
                <a:xfrm>
                  <a:off x="3504" y="1968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AutoShape 186"/>
                <p:cNvSpPr>
                  <a:spLocks/>
                </p:cNvSpPr>
                <p:nvPr/>
              </p:nvSpPr>
              <p:spPr bwMode="auto">
                <a:xfrm rot="5400000" flipV="1">
                  <a:off x="4379" y="1176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4259" y="1248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66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3456" y="1584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167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3696" y="1415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/>
                    <a:t>00    01   11    10</a:t>
                  </a:r>
                </a:p>
              </p:txBody>
            </p:sp>
            <p:sp>
              <p:nvSpPr>
                <p:cNvPr id="168" name="AutoShape 190"/>
                <p:cNvSpPr>
                  <a:spLocks/>
                </p:cNvSpPr>
                <p:nvPr/>
              </p:nvSpPr>
              <p:spPr bwMode="auto">
                <a:xfrm rot="-5400000">
                  <a:off x="4152" y="2184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4032" y="2400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70" name="Line 192"/>
                <p:cNvSpPr>
                  <a:spLocks noChangeShapeType="1"/>
                </p:cNvSpPr>
                <p:nvPr/>
              </p:nvSpPr>
              <p:spPr bwMode="auto">
                <a:xfrm flipH="1" flipV="1">
                  <a:off x="3430" y="1361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3312" y="1392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76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3456" y="1297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77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4224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78" name="Line 196"/>
                <p:cNvSpPr>
                  <a:spLocks noChangeShapeType="1"/>
                </p:cNvSpPr>
                <p:nvPr/>
              </p:nvSpPr>
              <p:spPr bwMode="auto">
                <a:xfrm>
                  <a:off x="4176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97"/>
                <p:cNvSpPr>
                  <a:spLocks noChangeShapeType="1"/>
                </p:cNvSpPr>
                <p:nvPr/>
              </p:nvSpPr>
              <p:spPr bwMode="auto">
                <a:xfrm>
                  <a:off x="4416" y="1584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4752" y="1872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281" name="Line 199"/>
                <p:cNvSpPr>
                  <a:spLocks noChangeShapeType="1"/>
                </p:cNvSpPr>
                <p:nvPr/>
              </p:nvSpPr>
              <p:spPr bwMode="auto">
                <a:xfrm>
                  <a:off x="3696" y="1968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200"/>
                <p:cNvSpPr>
                  <a:spLocks noChangeShapeType="1"/>
                </p:cNvSpPr>
                <p:nvPr/>
              </p:nvSpPr>
              <p:spPr bwMode="auto">
                <a:xfrm>
                  <a:off x="3696" y="216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AutoShape 201"/>
                <p:cNvSpPr>
                  <a:spLocks/>
                </p:cNvSpPr>
                <p:nvPr/>
              </p:nvSpPr>
              <p:spPr bwMode="auto">
                <a:xfrm flipH="1">
                  <a:off x="4704" y="1776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398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5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374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6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4224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87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3984" y="17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8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74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89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398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0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422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4224" y="158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29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4464" y="196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293" name="AutoShape 211"/>
                <p:cNvSpPr>
                  <a:spLocks noChangeArrowheads="1"/>
                </p:cNvSpPr>
                <p:nvPr/>
              </p:nvSpPr>
              <p:spPr bwMode="auto">
                <a:xfrm>
                  <a:off x="3984" y="1601"/>
                  <a:ext cx="384" cy="720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3984" y="2160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</p:grpSp>
          <p:sp>
            <p:nvSpPr>
              <p:cNvPr id="154" name="Text Box 100"/>
              <p:cNvSpPr txBox="1">
                <a:spLocks noChangeArrowheads="1"/>
              </p:cNvSpPr>
              <p:nvPr/>
            </p:nvSpPr>
            <p:spPr bwMode="auto">
              <a:xfrm>
                <a:off x="5656132" y="284091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55" name="Text Box 100"/>
              <p:cNvSpPr txBox="1">
                <a:spLocks noChangeArrowheads="1"/>
              </p:cNvSpPr>
              <p:nvPr/>
            </p:nvSpPr>
            <p:spPr bwMode="auto">
              <a:xfrm>
                <a:off x="6797545" y="282940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56" name="Text Box 100"/>
              <p:cNvSpPr txBox="1">
                <a:spLocks noChangeArrowheads="1"/>
              </p:cNvSpPr>
              <p:nvPr/>
            </p:nvSpPr>
            <p:spPr bwMode="auto">
              <a:xfrm>
                <a:off x="6784715" y="2543174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57" name="Text Box 100"/>
              <p:cNvSpPr txBox="1">
                <a:spLocks noChangeArrowheads="1"/>
              </p:cNvSpPr>
              <p:nvPr/>
            </p:nvSpPr>
            <p:spPr bwMode="auto">
              <a:xfrm>
                <a:off x="5647467" y="3447258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58" name="Text Box 100"/>
              <p:cNvSpPr txBox="1">
                <a:spLocks noChangeArrowheads="1"/>
              </p:cNvSpPr>
              <p:nvPr/>
            </p:nvSpPr>
            <p:spPr bwMode="auto">
              <a:xfrm>
                <a:off x="6773862" y="346640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505200" y="4297362"/>
              <a:ext cx="2514600" cy="2103438"/>
              <a:chOff x="3505200" y="4297362"/>
              <a:chExt cx="2514600" cy="2103438"/>
            </a:xfrm>
          </p:grpSpPr>
          <p:grpSp>
            <p:nvGrpSpPr>
              <p:cNvPr id="115" name="Group 213"/>
              <p:cNvGrpSpPr>
                <a:grpSpLocks/>
              </p:cNvGrpSpPr>
              <p:nvPr/>
            </p:nvGrpSpPr>
            <p:grpSpPr bwMode="auto">
              <a:xfrm>
                <a:off x="3505200" y="4297362"/>
                <a:ext cx="2514600" cy="2103438"/>
                <a:chOff x="2208" y="2592"/>
                <a:chExt cx="1584" cy="1325"/>
              </a:xfrm>
            </p:grpSpPr>
            <p:sp>
              <p:nvSpPr>
                <p:cNvPr id="124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3648" y="3216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25" name="Rectangle 215"/>
                <p:cNvSpPr>
                  <a:spLocks noChangeArrowheads="1"/>
                </p:cNvSpPr>
                <p:nvPr/>
              </p:nvSpPr>
              <p:spPr bwMode="auto">
                <a:xfrm>
                  <a:off x="2592" y="2928"/>
                  <a:ext cx="965" cy="768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216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217"/>
                <p:cNvSpPr>
                  <a:spLocks noChangeShapeType="1"/>
                </p:cNvSpPr>
                <p:nvPr/>
              </p:nvSpPr>
              <p:spPr bwMode="auto">
                <a:xfrm>
                  <a:off x="2832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2208" y="3408"/>
                  <a:ext cx="17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29" name="AutoShape 219"/>
                <p:cNvSpPr>
                  <a:spLocks/>
                </p:cNvSpPr>
                <p:nvPr/>
              </p:nvSpPr>
              <p:spPr bwMode="auto">
                <a:xfrm>
                  <a:off x="2400" y="3312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AutoShape 220"/>
                <p:cNvSpPr>
                  <a:spLocks/>
                </p:cNvSpPr>
                <p:nvPr/>
              </p:nvSpPr>
              <p:spPr bwMode="auto">
                <a:xfrm rot="5400000" flipV="1">
                  <a:off x="3275" y="2520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3155" y="2592"/>
                  <a:ext cx="275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32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2352" y="2928"/>
                  <a:ext cx="294" cy="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00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   01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11</a:t>
                  </a:r>
                </a:p>
                <a:p>
                  <a:pPr algn="r" eaLnBrk="0" hangingPunct="0">
                    <a:lnSpc>
                      <a:spcPct val="75000"/>
                    </a:lnSpc>
                  </a:pPr>
                  <a:endParaRPr lang="en-GB" sz="1400" b="1"/>
                </a:p>
                <a:p>
                  <a:pPr algn="r" eaLnBrk="0" hangingPunct="0">
                    <a:lnSpc>
                      <a:spcPct val="75000"/>
                    </a:lnSpc>
                  </a:pPr>
                  <a:r>
                    <a:rPr lang="en-GB" sz="1400" b="1"/>
                    <a:t>10</a:t>
                  </a:r>
                </a:p>
              </p:txBody>
            </p:sp>
            <p:sp>
              <p:nvSpPr>
                <p:cNvPr id="133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2592" y="2759"/>
                  <a:ext cx="9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GB" sz="1400" b="1"/>
                    <a:t>00    01   11    10</a:t>
                  </a:r>
                </a:p>
              </p:txBody>
            </p:sp>
            <p:sp>
              <p:nvSpPr>
                <p:cNvPr id="134" name="AutoShape 224"/>
                <p:cNvSpPr>
                  <a:spLocks/>
                </p:cNvSpPr>
                <p:nvPr/>
              </p:nvSpPr>
              <p:spPr bwMode="auto">
                <a:xfrm rot="-5400000">
                  <a:off x="3048" y="3528"/>
                  <a:ext cx="48" cy="480"/>
                </a:xfrm>
                <a:prstGeom prst="leftBrace">
                  <a:avLst>
                    <a:gd name="adj1" fmla="val 8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2928" y="3744"/>
                  <a:ext cx="2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36" name="Line 226"/>
                <p:cNvSpPr>
                  <a:spLocks noChangeShapeType="1"/>
                </p:cNvSpPr>
                <p:nvPr/>
              </p:nvSpPr>
              <p:spPr bwMode="auto">
                <a:xfrm flipH="1" flipV="1">
                  <a:off x="2326" y="2705"/>
                  <a:ext cx="248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2208" y="2736"/>
                  <a:ext cx="27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AB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38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352" y="2641"/>
                  <a:ext cx="3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400" b="1" i="1">
                      <a:latin typeface="Tahoma" pitchFamily="34" charset="0"/>
                    </a:rPr>
                    <a:t>Cx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  <p:sp>
              <p:nvSpPr>
                <p:cNvPr id="139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880" y="35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  <p:sp>
              <p:nvSpPr>
                <p:cNvPr id="140" name="Line 230"/>
                <p:cNvSpPr>
                  <a:spLocks noChangeShapeType="1"/>
                </p:cNvSpPr>
                <p:nvPr/>
              </p:nvSpPr>
              <p:spPr bwMode="auto">
                <a:xfrm>
                  <a:off x="3072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31"/>
                <p:cNvSpPr>
                  <a:spLocks noChangeShapeType="1"/>
                </p:cNvSpPr>
                <p:nvPr/>
              </p:nvSpPr>
              <p:spPr bwMode="auto">
                <a:xfrm>
                  <a:off x="3312" y="2928"/>
                  <a:ext cx="0" cy="76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32"/>
                <p:cNvSpPr>
                  <a:spLocks noChangeShapeType="1"/>
                </p:cNvSpPr>
                <p:nvPr/>
              </p:nvSpPr>
              <p:spPr bwMode="auto">
                <a:xfrm>
                  <a:off x="2592" y="3312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233"/>
                <p:cNvSpPr>
                  <a:spLocks noChangeShapeType="1"/>
                </p:cNvSpPr>
                <p:nvPr/>
              </p:nvSpPr>
              <p:spPr bwMode="auto">
                <a:xfrm>
                  <a:off x="2592" y="3504"/>
                  <a:ext cx="9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AutoShape 234"/>
                <p:cNvSpPr>
                  <a:spLocks/>
                </p:cNvSpPr>
                <p:nvPr/>
              </p:nvSpPr>
              <p:spPr bwMode="auto">
                <a:xfrm flipH="1">
                  <a:off x="3600" y="3120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880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146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2640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147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2640" y="292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148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2880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149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3120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150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3360" y="3312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X</a:t>
                  </a:r>
                </a:p>
              </p:txBody>
            </p:sp>
            <p:sp>
              <p:nvSpPr>
                <p:cNvPr id="151" name="AutoShape 241"/>
                <p:cNvSpPr>
                  <a:spLocks noChangeArrowheads="1"/>
                </p:cNvSpPr>
                <p:nvPr/>
              </p:nvSpPr>
              <p:spPr bwMode="auto">
                <a:xfrm>
                  <a:off x="2897" y="3329"/>
                  <a:ext cx="384" cy="336"/>
                </a:xfrm>
                <a:prstGeom prst="roundRect">
                  <a:avLst>
                    <a:gd name="adj" fmla="val 16667"/>
                  </a:avLst>
                </a:prstGeom>
                <a:noFill/>
                <a:ln w="158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3120" y="35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1</a:t>
                  </a:r>
                </a:p>
              </p:txBody>
            </p:sp>
          </p:grpSp>
          <p:sp>
            <p:nvSpPr>
              <p:cNvPr id="116" name="Text Box 100"/>
              <p:cNvSpPr txBox="1">
                <a:spLocks noChangeArrowheads="1"/>
              </p:cNvSpPr>
              <p:nvPr/>
            </p:nvSpPr>
            <p:spPr bwMode="auto">
              <a:xfrm>
                <a:off x="5303838" y="482784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17" name="Text Box 100"/>
              <p:cNvSpPr txBox="1">
                <a:spLocks noChangeArrowheads="1"/>
              </p:cNvSpPr>
              <p:nvPr/>
            </p:nvSpPr>
            <p:spPr bwMode="auto">
              <a:xfrm>
                <a:off x="4947105" y="483259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18" name="Text Box 100"/>
              <p:cNvSpPr txBox="1">
                <a:spLocks noChangeArrowheads="1"/>
              </p:cNvSpPr>
              <p:nvPr/>
            </p:nvSpPr>
            <p:spPr bwMode="auto">
              <a:xfrm>
                <a:off x="4216452" y="5134134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19" name="Text Box 100"/>
              <p:cNvSpPr txBox="1">
                <a:spLocks noChangeArrowheads="1"/>
              </p:cNvSpPr>
              <p:nvPr/>
            </p:nvSpPr>
            <p:spPr bwMode="auto">
              <a:xfrm>
                <a:off x="4592533" y="5122069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20" name="Text Box 100"/>
              <p:cNvSpPr txBox="1">
                <a:spLocks noChangeArrowheads="1"/>
              </p:cNvSpPr>
              <p:nvPr/>
            </p:nvSpPr>
            <p:spPr bwMode="auto">
              <a:xfrm>
                <a:off x="4956461" y="5122069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21" name="Text Box 100"/>
              <p:cNvSpPr txBox="1">
                <a:spLocks noChangeArrowheads="1"/>
              </p:cNvSpPr>
              <p:nvPr/>
            </p:nvSpPr>
            <p:spPr bwMode="auto">
              <a:xfrm>
                <a:off x="4207474" y="574190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22" name="Text Box 100"/>
              <p:cNvSpPr txBox="1">
                <a:spLocks noChangeArrowheads="1"/>
              </p:cNvSpPr>
              <p:nvPr/>
            </p:nvSpPr>
            <p:spPr bwMode="auto">
              <a:xfrm>
                <a:off x="5322207" y="512881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  <p:sp>
            <p:nvSpPr>
              <p:cNvPr id="123" name="Text Box 100"/>
              <p:cNvSpPr txBox="1">
                <a:spLocks noChangeArrowheads="1"/>
              </p:cNvSpPr>
              <p:nvPr/>
            </p:nvSpPr>
            <p:spPr bwMode="auto">
              <a:xfrm>
                <a:off x="5334000" y="5726973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/>
                  <a:t>0</a:t>
                </a:r>
              </a:p>
            </p:txBody>
          </p:sp>
        </p:grpSp>
      </p:grpSp>
      <p:sp>
        <p:nvSpPr>
          <p:cNvPr id="17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4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75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60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4" grpId="0"/>
      <p:bldP spid="27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6.4 Design: Example #3 (4/4)</a:t>
            </a:r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derived expressions, draw the logic diagram:</a:t>
            </a:r>
          </a:p>
        </p:txBody>
      </p:sp>
      <p:sp>
        <p:nvSpPr>
          <p:cNvPr id="111" name="Text Box 107"/>
          <p:cNvSpPr txBox="1">
            <a:spLocks noChangeArrowheads="1"/>
          </p:cNvSpPr>
          <p:nvPr/>
        </p:nvSpPr>
        <p:spPr bwMode="auto">
          <a:xfrm>
            <a:off x="2590800" y="1752600"/>
            <a:ext cx="6781800" cy="603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tabLst>
                <a:tab pos="1600200" algn="l"/>
                <a:tab pos="3657600" algn="l"/>
                <a:tab pos="5029200" algn="l"/>
              </a:tabLst>
            </a:pPr>
            <a:r>
              <a:rPr lang="en-GB" sz="1600" b="1" i="1" dirty="0">
                <a:solidFill>
                  <a:srgbClr val="0000CC"/>
                </a:solidFill>
              </a:rPr>
              <a:t>SA</a:t>
            </a:r>
            <a:r>
              <a:rPr lang="en-GB" sz="1600" b="1" dirty="0">
                <a:solidFill>
                  <a:srgbClr val="0000CC"/>
                </a:solidFill>
              </a:rPr>
              <a:t> =</a:t>
            </a:r>
            <a:r>
              <a:rPr lang="en-GB" sz="1600" b="1" dirty="0"/>
              <a:t> </a:t>
            </a:r>
            <a:r>
              <a:rPr lang="en-GB" sz="1600" b="1" i="1" dirty="0" err="1">
                <a:solidFill>
                  <a:srgbClr val="0000CC"/>
                </a:solidFill>
              </a:rPr>
              <a:t>B∙x</a:t>
            </a:r>
            <a:r>
              <a:rPr lang="en-GB" sz="1600" b="1" i="1" dirty="0">
                <a:solidFill>
                  <a:srgbClr val="0000CC"/>
                </a:solidFill>
              </a:rPr>
              <a:t>	</a:t>
            </a:r>
            <a:r>
              <a:rPr lang="en-GB" sz="1600" b="1" i="1" dirty="0">
                <a:solidFill>
                  <a:srgbClr val="9900CC"/>
                </a:solidFill>
              </a:rPr>
              <a:t>SB = </a:t>
            </a:r>
            <a:r>
              <a:rPr lang="en-GB" sz="1600" b="1" i="1" dirty="0" err="1">
                <a:solidFill>
                  <a:srgbClr val="9900CC"/>
                </a:solidFill>
              </a:rPr>
              <a:t>A'∙B'∙x</a:t>
            </a:r>
            <a:r>
              <a:rPr lang="en-GB" sz="1600" b="1" i="1" dirty="0">
                <a:solidFill>
                  <a:srgbClr val="9900CC"/>
                </a:solidFill>
              </a:rPr>
              <a:t>	</a:t>
            </a:r>
            <a:r>
              <a:rPr lang="en-GB" sz="1600" b="1" i="1" dirty="0">
                <a:solidFill>
                  <a:srgbClr val="006600"/>
                </a:solidFill>
              </a:rPr>
              <a:t>SC = x'	</a:t>
            </a:r>
            <a:r>
              <a:rPr lang="en-GB" sz="1600" b="1" i="1" dirty="0"/>
              <a:t>y = </a:t>
            </a:r>
            <a:r>
              <a:rPr lang="en-GB" sz="1600" b="1" i="1" dirty="0" err="1"/>
              <a:t>A∙x</a:t>
            </a:r>
            <a:endParaRPr lang="en-GB" sz="1600" b="1" i="1" dirty="0"/>
          </a:p>
          <a:p>
            <a:pPr eaLnBrk="0" hangingPunct="0">
              <a:spcBef>
                <a:spcPct val="5000"/>
              </a:spcBef>
              <a:tabLst>
                <a:tab pos="1600200" algn="l"/>
                <a:tab pos="3657600" algn="l"/>
                <a:tab pos="5029200" algn="l"/>
              </a:tabLst>
            </a:pPr>
            <a:r>
              <a:rPr lang="en-GB" sz="1600" b="1" i="1" dirty="0">
                <a:solidFill>
                  <a:srgbClr val="0000CC"/>
                </a:solidFill>
              </a:rPr>
              <a:t>RA</a:t>
            </a:r>
            <a:r>
              <a:rPr lang="en-GB" sz="1600" b="1" dirty="0">
                <a:solidFill>
                  <a:srgbClr val="0000CC"/>
                </a:solidFill>
              </a:rPr>
              <a:t> = </a:t>
            </a:r>
            <a:r>
              <a:rPr lang="en-GB" sz="1600" b="1" i="1" dirty="0" err="1">
                <a:solidFill>
                  <a:srgbClr val="0000CC"/>
                </a:solidFill>
              </a:rPr>
              <a:t>C∙x</a:t>
            </a:r>
            <a:r>
              <a:rPr lang="en-GB" sz="1600" b="1" i="1" dirty="0">
                <a:solidFill>
                  <a:srgbClr val="0000CC"/>
                </a:solidFill>
              </a:rPr>
              <a:t>'	</a:t>
            </a:r>
            <a:r>
              <a:rPr lang="en-GB" sz="1600" b="1" i="1" dirty="0">
                <a:solidFill>
                  <a:srgbClr val="9900CC"/>
                </a:solidFill>
              </a:rPr>
              <a:t>RB = B∙C + </a:t>
            </a:r>
            <a:r>
              <a:rPr lang="en-GB" sz="1600" b="1" i="1" dirty="0" err="1">
                <a:solidFill>
                  <a:srgbClr val="9900CC"/>
                </a:solidFill>
              </a:rPr>
              <a:t>B∙x</a:t>
            </a:r>
            <a:r>
              <a:rPr lang="en-GB" sz="1600" b="1" i="1" dirty="0">
                <a:solidFill>
                  <a:srgbClr val="0000CC"/>
                </a:solidFill>
              </a:rPr>
              <a:t>	</a:t>
            </a:r>
            <a:r>
              <a:rPr lang="en-GB" sz="1600" b="1" i="1" dirty="0">
                <a:solidFill>
                  <a:srgbClr val="006600"/>
                </a:solidFill>
              </a:rPr>
              <a:t>RC = x</a:t>
            </a:r>
            <a:endParaRPr lang="en-GB" sz="1600" b="1" dirty="0">
              <a:solidFill>
                <a:srgbClr val="006600"/>
              </a:solidFill>
            </a:endParaRPr>
          </a:p>
        </p:txBody>
      </p:sp>
      <p:grpSp>
        <p:nvGrpSpPr>
          <p:cNvPr id="112" name="Group 114"/>
          <p:cNvGrpSpPr>
            <a:grpSpLocks/>
          </p:cNvGrpSpPr>
          <p:nvPr/>
        </p:nvGrpSpPr>
        <p:grpSpPr bwMode="auto">
          <a:xfrm>
            <a:off x="3886200" y="2438400"/>
            <a:ext cx="6172200" cy="3841750"/>
            <a:chOff x="2362200" y="2438400"/>
            <a:chExt cx="6172200" cy="3841750"/>
          </a:xfrm>
        </p:grpSpPr>
        <p:grpSp>
          <p:nvGrpSpPr>
            <p:cNvPr id="113" name="Group 108"/>
            <p:cNvGrpSpPr>
              <a:grpSpLocks/>
            </p:cNvGrpSpPr>
            <p:nvPr/>
          </p:nvGrpSpPr>
          <p:grpSpPr bwMode="auto">
            <a:xfrm>
              <a:off x="2362200" y="2438400"/>
              <a:ext cx="6172200" cy="3841750"/>
              <a:chOff x="1488" y="1536"/>
              <a:chExt cx="3888" cy="2420"/>
            </a:xfrm>
          </p:grpSpPr>
          <p:grpSp>
            <p:nvGrpSpPr>
              <p:cNvPr id="117" name="Group 109"/>
              <p:cNvGrpSpPr>
                <a:grpSpLocks/>
              </p:cNvGrpSpPr>
              <p:nvPr/>
            </p:nvGrpSpPr>
            <p:grpSpPr bwMode="auto">
              <a:xfrm>
                <a:off x="3455" y="2779"/>
                <a:ext cx="269" cy="194"/>
                <a:chOff x="6768" y="11808"/>
                <a:chExt cx="1008" cy="792"/>
              </a:xfrm>
            </p:grpSpPr>
            <p:sp>
              <p:nvSpPr>
                <p:cNvPr id="319" name="Freeform 11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5 w 288"/>
                    <a:gd name="T3" fmla="*/ 257 h 864"/>
                    <a:gd name="T4" fmla="*/ 0 w 288"/>
                    <a:gd name="T5" fmla="*/ 513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11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11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11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11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" name="AutoShape 115"/>
              <p:cNvSpPr>
                <a:spLocks noChangeArrowheads="1"/>
              </p:cNvSpPr>
              <p:nvPr/>
            </p:nvSpPr>
            <p:spPr bwMode="auto">
              <a:xfrm>
                <a:off x="2893" y="1707"/>
                <a:ext cx="241" cy="194"/>
              </a:xfrm>
              <a:prstGeom prst="flowChartDelay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16"/>
              <p:cNvSpPr>
                <a:spLocks noChangeShapeType="1"/>
              </p:cNvSpPr>
              <p:nvPr/>
            </p:nvSpPr>
            <p:spPr bwMode="auto">
              <a:xfrm>
                <a:off x="2755" y="3162"/>
                <a:ext cx="1872" cy="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117"/>
              <p:cNvSpPr>
                <a:spLocks noChangeShapeType="1"/>
              </p:cNvSpPr>
              <p:nvPr/>
            </p:nvSpPr>
            <p:spPr bwMode="auto">
              <a:xfrm flipH="1">
                <a:off x="1910" y="1579"/>
                <a:ext cx="0" cy="214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18"/>
              <p:cNvSpPr>
                <a:spLocks noChangeArrowheads="1"/>
              </p:cNvSpPr>
              <p:nvPr/>
            </p:nvSpPr>
            <p:spPr bwMode="auto">
              <a:xfrm>
                <a:off x="3292" y="1778"/>
                <a:ext cx="37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19"/>
              <p:cNvSpPr>
                <a:spLocks noChangeArrowheads="1"/>
              </p:cNvSpPr>
              <p:nvPr/>
            </p:nvSpPr>
            <p:spPr bwMode="auto">
              <a:xfrm>
                <a:off x="2893" y="2007"/>
                <a:ext cx="241" cy="194"/>
              </a:xfrm>
              <a:prstGeom prst="flowChartDelay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utoShape 120"/>
              <p:cNvSpPr>
                <a:spLocks noChangeArrowheads="1"/>
              </p:cNvSpPr>
              <p:nvPr/>
            </p:nvSpPr>
            <p:spPr bwMode="auto">
              <a:xfrm>
                <a:off x="2893" y="2479"/>
                <a:ext cx="241" cy="193"/>
              </a:xfrm>
              <a:prstGeom prst="flowChartDelay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utoShape 121"/>
              <p:cNvSpPr>
                <a:spLocks noChangeArrowheads="1"/>
              </p:cNvSpPr>
              <p:nvPr/>
            </p:nvSpPr>
            <p:spPr bwMode="auto">
              <a:xfrm>
                <a:off x="2893" y="2907"/>
                <a:ext cx="241" cy="194"/>
              </a:xfrm>
              <a:prstGeom prst="flowChartDelay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122"/>
              <p:cNvSpPr>
                <a:spLocks noChangeArrowheads="1"/>
              </p:cNvSpPr>
              <p:nvPr/>
            </p:nvSpPr>
            <p:spPr bwMode="auto">
              <a:xfrm>
                <a:off x="4767" y="1536"/>
                <a:ext cx="241" cy="194"/>
              </a:xfrm>
              <a:prstGeom prst="flowChartDelay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23"/>
              <p:cNvSpPr>
                <a:spLocks noChangeShapeType="1"/>
              </p:cNvSpPr>
              <p:nvPr/>
            </p:nvSpPr>
            <p:spPr bwMode="auto">
              <a:xfrm flipV="1">
                <a:off x="3736" y="2864"/>
                <a:ext cx="37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24"/>
              <p:cNvSpPr>
                <a:spLocks noChangeShapeType="1"/>
              </p:cNvSpPr>
              <p:nvPr/>
            </p:nvSpPr>
            <p:spPr bwMode="auto">
              <a:xfrm>
                <a:off x="3128" y="2564"/>
                <a:ext cx="98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25"/>
              <p:cNvSpPr>
                <a:spLocks noChangeShapeType="1"/>
              </p:cNvSpPr>
              <p:nvPr/>
            </p:nvSpPr>
            <p:spPr bwMode="auto">
              <a:xfrm flipV="1">
                <a:off x="3128" y="2993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26"/>
              <p:cNvSpPr>
                <a:spLocks noChangeShapeType="1"/>
              </p:cNvSpPr>
              <p:nvPr/>
            </p:nvSpPr>
            <p:spPr bwMode="auto">
              <a:xfrm flipV="1">
                <a:off x="3315" y="2821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27"/>
              <p:cNvSpPr>
                <a:spLocks noChangeShapeType="1"/>
              </p:cNvSpPr>
              <p:nvPr/>
            </p:nvSpPr>
            <p:spPr bwMode="auto">
              <a:xfrm flipH="1">
                <a:off x="3315" y="1793"/>
                <a:ext cx="0" cy="10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28"/>
              <p:cNvSpPr>
                <a:spLocks noChangeShapeType="1"/>
              </p:cNvSpPr>
              <p:nvPr/>
            </p:nvSpPr>
            <p:spPr bwMode="auto">
              <a:xfrm flipV="1">
                <a:off x="3315" y="2907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29"/>
              <p:cNvSpPr>
                <a:spLocks noChangeShapeType="1"/>
              </p:cNvSpPr>
              <p:nvPr/>
            </p:nvSpPr>
            <p:spPr bwMode="auto">
              <a:xfrm>
                <a:off x="3315" y="2907"/>
                <a:ext cx="0" cy="8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30"/>
              <p:cNvSpPr>
                <a:spLocks noChangeArrowheads="1"/>
              </p:cNvSpPr>
              <p:nvPr/>
            </p:nvSpPr>
            <p:spPr bwMode="auto">
              <a:xfrm>
                <a:off x="2644" y="3030"/>
                <a:ext cx="37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31"/>
              <p:cNvSpPr>
                <a:spLocks noChangeShapeType="1"/>
              </p:cNvSpPr>
              <p:nvPr/>
            </p:nvSpPr>
            <p:spPr bwMode="auto">
              <a:xfrm>
                <a:off x="3128" y="1793"/>
                <a:ext cx="98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132"/>
              <p:cNvSpPr>
                <a:spLocks noChangeShapeType="1"/>
              </p:cNvSpPr>
              <p:nvPr/>
            </p:nvSpPr>
            <p:spPr bwMode="auto">
              <a:xfrm>
                <a:off x="3128" y="2093"/>
                <a:ext cx="98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33"/>
              <p:cNvSpPr>
                <a:spLocks noChangeShapeType="1"/>
              </p:cNvSpPr>
              <p:nvPr/>
            </p:nvSpPr>
            <p:spPr bwMode="auto">
              <a:xfrm>
                <a:off x="2284" y="2050"/>
                <a:ext cx="60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134"/>
              <p:cNvSpPr>
                <a:spLocks noChangeShapeType="1"/>
              </p:cNvSpPr>
              <p:nvPr/>
            </p:nvSpPr>
            <p:spPr bwMode="auto">
              <a:xfrm>
                <a:off x="1675" y="1836"/>
                <a:ext cx="121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135"/>
              <p:cNvSpPr>
                <a:spLocks noChangeShapeType="1"/>
              </p:cNvSpPr>
              <p:nvPr/>
            </p:nvSpPr>
            <p:spPr bwMode="auto">
              <a:xfrm>
                <a:off x="2519" y="1750"/>
                <a:ext cx="3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36"/>
              <p:cNvSpPr>
                <a:spLocks noChangeShapeType="1"/>
              </p:cNvSpPr>
              <p:nvPr/>
            </p:nvSpPr>
            <p:spPr bwMode="auto">
              <a:xfrm flipH="1">
                <a:off x="2519" y="1750"/>
                <a:ext cx="0" cy="12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37"/>
              <p:cNvSpPr>
                <a:spLocks noChangeShapeType="1"/>
              </p:cNvSpPr>
              <p:nvPr/>
            </p:nvSpPr>
            <p:spPr bwMode="auto">
              <a:xfrm>
                <a:off x="2519" y="2950"/>
                <a:ext cx="3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138"/>
              <p:cNvSpPr>
                <a:spLocks noChangeShapeType="1"/>
              </p:cNvSpPr>
              <p:nvPr/>
            </p:nvSpPr>
            <p:spPr bwMode="auto">
              <a:xfrm>
                <a:off x="2659" y="2136"/>
                <a:ext cx="23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139"/>
              <p:cNvSpPr>
                <a:spLocks noChangeShapeType="1"/>
              </p:cNvSpPr>
              <p:nvPr/>
            </p:nvSpPr>
            <p:spPr bwMode="auto">
              <a:xfrm>
                <a:off x="2659" y="2136"/>
                <a:ext cx="0" cy="111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140"/>
              <p:cNvSpPr>
                <a:spLocks noChangeShapeType="1"/>
              </p:cNvSpPr>
              <p:nvPr/>
            </p:nvSpPr>
            <p:spPr bwMode="auto">
              <a:xfrm>
                <a:off x="2659" y="3036"/>
                <a:ext cx="23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141"/>
              <p:cNvSpPr>
                <a:spLocks noChangeShapeType="1"/>
              </p:cNvSpPr>
              <p:nvPr/>
            </p:nvSpPr>
            <p:spPr bwMode="auto">
              <a:xfrm>
                <a:off x="1910" y="2564"/>
                <a:ext cx="98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142"/>
              <p:cNvSpPr>
                <a:spLocks noChangeShapeType="1"/>
              </p:cNvSpPr>
              <p:nvPr/>
            </p:nvSpPr>
            <p:spPr bwMode="auto">
              <a:xfrm>
                <a:off x="2519" y="2350"/>
                <a:ext cx="21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43"/>
              <p:cNvSpPr>
                <a:spLocks noChangeShapeType="1"/>
              </p:cNvSpPr>
              <p:nvPr/>
            </p:nvSpPr>
            <p:spPr bwMode="auto">
              <a:xfrm>
                <a:off x="2753" y="2522"/>
                <a:ext cx="1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44"/>
              <p:cNvSpPr>
                <a:spLocks noChangeShapeType="1"/>
              </p:cNvSpPr>
              <p:nvPr/>
            </p:nvSpPr>
            <p:spPr bwMode="auto">
              <a:xfrm flipH="1">
                <a:off x="2753" y="2264"/>
                <a:ext cx="0" cy="25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45"/>
              <p:cNvSpPr>
                <a:spLocks noChangeShapeType="1"/>
              </p:cNvSpPr>
              <p:nvPr/>
            </p:nvSpPr>
            <p:spPr bwMode="auto">
              <a:xfrm>
                <a:off x="2753" y="2264"/>
                <a:ext cx="18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46"/>
              <p:cNvSpPr>
                <a:spLocks noChangeArrowheads="1"/>
              </p:cNvSpPr>
              <p:nvPr/>
            </p:nvSpPr>
            <p:spPr bwMode="auto">
              <a:xfrm>
                <a:off x="2478" y="2326"/>
                <a:ext cx="36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147"/>
              <p:cNvSpPr>
                <a:spLocks noChangeShapeType="1"/>
              </p:cNvSpPr>
              <p:nvPr/>
            </p:nvSpPr>
            <p:spPr bwMode="auto">
              <a:xfrm flipV="1">
                <a:off x="2753" y="2607"/>
                <a:ext cx="1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148"/>
              <p:cNvSpPr>
                <a:spLocks noChangeShapeType="1"/>
              </p:cNvSpPr>
              <p:nvPr/>
            </p:nvSpPr>
            <p:spPr bwMode="auto">
              <a:xfrm flipH="1">
                <a:off x="2753" y="2607"/>
                <a:ext cx="0" cy="55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149"/>
              <p:cNvSpPr>
                <a:spLocks noChangeShapeType="1"/>
              </p:cNvSpPr>
              <p:nvPr/>
            </p:nvSpPr>
            <p:spPr bwMode="auto">
              <a:xfrm flipV="1">
                <a:off x="4439" y="2864"/>
                <a:ext cx="1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150"/>
              <p:cNvSpPr>
                <a:spLocks noChangeShapeType="1"/>
              </p:cNvSpPr>
              <p:nvPr/>
            </p:nvSpPr>
            <p:spPr bwMode="auto">
              <a:xfrm flipH="1">
                <a:off x="4627" y="2864"/>
                <a:ext cx="0" cy="3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151"/>
              <p:cNvSpPr>
                <a:spLocks noChangeShapeType="1"/>
              </p:cNvSpPr>
              <p:nvPr/>
            </p:nvSpPr>
            <p:spPr bwMode="auto">
              <a:xfrm>
                <a:off x="2378" y="2050"/>
                <a:ext cx="0" cy="137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152"/>
              <p:cNvSpPr>
                <a:spLocks noChangeShapeType="1"/>
              </p:cNvSpPr>
              <p:nvPr/>
            </p:nvSpPr>
            <p:spPr bwMode="auto">
              <a:xfrm>
                <a:off x="2659" y="3250"/>
                <a:ext cx="196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153"/>
              <p:cNvSpPr>
                <a:spLocks noChangeShapeType="1"/>
              </p:cNvSpPr>
              <p:nvPr/>
            </p:nvSpPr>
            <p:spPr bwMode="auto">
              <a:xfrm flipH="1">
                <a:off x="4627" y="3250"/>
                <a:ext cx="0" cy="17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154"/>
              <p:cNvSpPr>
                <a:spLocks noChangeShapeType="1"/>
              </p:cNvSpPr>
              <p:nvPr/>
            </p:nvSpPr>
            <p:spPr bwMode="auto">
              <a:xfrm flipV="1">
                <a:off x="4439" y="3421"/>
                <a:ext cx="70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55"/>
              <p:cNvSpPr>
                <a:spLocks noChangeShapeType="1"/>
              </p:cNvSpPr>
              <p:nvPr/>
            </p:nvSpPr>
            <p:spPr bwMode="auto">
              <a:xfrm>
                <a:off x="2378" y="3421"/>
                <a:ext cx="173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56"/>
              <p:cNvSpPr>
                <a:spLocks noChangeArrowheads="1"/>
              </p:cNvSpPr>
              <p:nvPr/>
            </p:nvSpPr>
            <p:spPr bwMode="auto">
              <a:xfrm>
                <a:off x="2352" y="2020"/>
                <a:ext cx="36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57"/>
              <p:cNvSpPr>
                <a:spLocks noChangeShapeType="1"/>
              </p:cNvSpPr>
              <p:nvPr/>
            </p:nvSpPr>
            <p:spPr bwMode="auto">
              <a:xfrm>
                <a:off x="4627" y="2350"/>
                <a:ext cx="0" cy="21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58"/>
              <p:cNvSpPr>
                <a:spLocks noChangeShapeType="1"/>
              </p:cNvSpPr>
              <p:nvPr/>
            </p:nvSpPr>
            <p:spPr bwMode="auto">
              <a:xfrm flipV="1">
                <a:off x="4439" y="2093"/>
                <a:ext cx="1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59"/>
              <p:cNvSpPr>
                <a:spLocks noChangeShapeType="1"/>
              </p:cNvSpPr>
              <p:nvPr/>
            </p:nvSpPr>
            <p:spPr bwMode="auto">
              <a:xfrm flipV="1">
                <a:off x="4392" y="2564"/>
                <a:ext cx="75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60"/>
              <p:cNvSpPr>
                <a:spLocks noChangeArrowheads="1"/>
              </p:cNvSpPr>
              <p:nvPr/>
            </p:nvSpPr>
            <p:spPr bwMode="auto">
              <a:xfrm>
                <a:off x="1901" y="2034"/>
                <a:ext cx="36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61"/>
              <p:cNvSpPr>
                <a:spLocks noChangeArrowheads="1"/>
              </p:cNvSpPr>
              <p:nvPr/>
            </p:nvSpPr>
            <p:spPr bwMode="auto">
              <a:xfrm>
                <a:off x="4603" y="3407"/>
                <a:ext cx="36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62"/>
              <p:cNvSpPr>
                <a:spLocks noChangeArrowheads="1"/>
              </p:cNvSpPr>
              <p:nvPr/>
            </p:nvSpPr>
            <p:spPr bwMode="auto">
              <a:xfrm>
                <a:off x="4603" y="2550"/>
                <a:ext cx="36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163"/>
              <p:cNvSpPr>
                <a:spLocks noChangeArrowheads="1"/>
              </p:cNvSpPr>
              <p:nvPr/>
            </p:nvSpPr>
            <p:spPr bwMode="auto">
              <a:xfrm>
                <a:off x="1898" y="1825"/>
                <a:ext cx="36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64"/>
              <p:cNvSpPr>
                <a:spLocks noChangeArrowheads="1"/>
              </p:cNvSpPr>
              <p:nvPr/>
            </p:nvSpPr>
            <p:spPr bwMode="auto">
              <a:xfrm>
                <a:off x="1895" y="2543"/>
                <a:ext cx="36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165"/>
              <p:cNvSpPr>
                <a:spLocks noChangeShapeType="1"/>
              </p:cNvSpPr>
              <p:nvPr/>
            </p:nvSpPr>
            <p:spPr bwMode="auto">
              <a:xfrm>
                <a:off x="1910" y="2050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166"/>
              <p:cNvSpPr>
                <a:spLocks noChangeShapeType="1"/>
              </p:cNvSpPr>
              <p:nvPr/>
            </p:nvSpPr>
            <p:spPr bwMode="auto">
              <a:xfrm>
                <a:off x="1910" y="3721"/>
                <a:ext cx="2201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167"/>
              <p:cNvSpPr>
                <a:spLocks noChangeShapeType="1"/>
              </p:cNvSpPr>
              <p:nvPr/>
            </p:nvSpPr>
            <p:spPr bwMode="auto">
              <a:xfrm flipV="1">
                <a:off x="1910" y="1579"/>
                <a:ext cx="285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168"/>
              <p:cNvSpPr>
                <a:spLocks noChangeShapeType="1"/>
              </p:cNvSpPr>
              <p:nvPr/>
            </p:nvSpPr>
            <p:spPr bwMode="auto">
              <a:xfrm flipV="1">
                <a:off x="4439" y="1793"/>
                <a:ext cx="75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Line 169"/>
              <p:cNvSpPr>
                <a:spLocks noChangeShapeType="1"/>
              </p:cNvSpPr>
              <p:nvPr/>
            </p:nvSpPr>
            <p:spPr bwMode="auto">
              <a:xfrm>
                <a:off x="4627" y="1665"/>
                <a:ext cx="1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Line 170"/>
              <p:cNvSpPr>
                <a:spLocks noChangeShapeType="1"/>
              </p:cNvSpPr>
              <p:nvPr/>
            </p:nvSpPr>
            <p:spPr bwMode="auto">
              <a:xfrm flipH="1">
                <a:off x="4627" y="1665"/>
                <a:ext cx="0" cy="1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Line 171"/>
              <p:cNvSpPr>
                <a:spLocks noChangeShapeType="1"/>
              </p:cNvSpPr>
              <p:nvPr/>
            </p:nvSpPr>
            <p:spPr bwMode="auto">
              <a:xfrm flipV="1">
                <a:off x="5001" y="1622"/>
                <a:ext cx="1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Oval 172"/>
              <p:cNvSpPr>
                <a:spLocks noChangeArrowheads="1"/>
              </p:cNvSpPr>
              <p:nvPr/>
            </p:nvSpPr>
            <p:spPr bwMode="auto">
              <a:xfrm>
                <a:off x="4603" y="1779"/>
                <a:ext cx="36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73"/>
              <p:cNvSpPr>
                <a:spLocks noChangeShapeType="1"/>
              </p:cNvSpPr>
              <p:nvPr/>
            </p:nvSpPr>
            <p:spPr bwMode="auto">
              <a:xfrm>
                <a:off x="3924" y="1964"/>
                <a:ext cx="0" cy="184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Line 174"/>
              <p:cNvSpPr>
                <a:spLocks noChangeShapeType="1"/>
              </p:cNvSpPr>
              <p:nvPr/>
            </p:nvSpPr>
            <p:spPr bwMode="auto">
              <a:xfrm>
                <a:off x="3924" y="1964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Oval 175"/>
              <p:cNvSpPr>
                <a:spLocks noChangeArrowheads="1"/>
              </p:cNvSpPr>
              <p:nvPr/>
            </p:nvSpPr>
            <p:spPr bwMode="auto">
              <a:xfrm>
                <a:off x="3907" y="2715"/>
                <a:ext cx="36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Oval 176"/>
              <p:cNvSpPr>
                <a:spLocks noChangeArrowheads="1"/>
              </p:cNvSpPr>
              <p:nvPr/>
            </p:nvSpPr>
            <p:spPr bwMode="auto">
              <a:xfrm>
                <a:off x="3909" y="3573"/>
                <a:ext cx="36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Text Box 177"/>
              <p:cNvSpPr txBox="1">
                <a:spLocks noChangeArrowheads="1"/>
              </p:cNvSpPr>
              <p:nvPr/>
            </p:nvSpPr>
            <p:spPr bwMode="auto">
              <a:xfrm>
                <a:off x="5189" y="1707"/>
                <a:ext cx="18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400" b="1" i="1"/>
                  <a:t>A</a:t>
                </a:r>
              </a:p>
            </p:txBody>
          </p:sp>
          <p:sp>
            <p:nvSpPr>
              <p:cNvPr id="285" name="Text Box 178"/>
              <p:cNvSpPr txBox="1">
                <a:spLocks noChangeArrowheads="1"/>
              </p:cNvSpPr>
              <p:nvPr/>
            </p:nvSpPr>
            <p:spPr bwMode="auto">
              <a:xfrm>
                <a:off x="4627" y="2007"/>
                <a:ext cx="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A'</a:t>
                </a:r>
              </a:p>
            </p:txBody>
          </p:sp>
          <p:sp>
            <p:nvSpPr>
              <p:cNvPr id="286" name="Text Box 179"/>
              <p:cNvSpPr txBox="1">
                <a:spLocks noChangeArrowheads="1"/>
              </p:cNvSpPr>
              <p:nvPr/>
            </p:nvSpPr>
            <p:spPr bwMode="auto">
              <a:xfrm>
                <a:off x="5142" y="2479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B</a:t>
                </a:r>
              </a:p>
            </p:txBody>
          </p:sp>
          <p:sp>
            <p:nvSpPr>
              <p:cNvPr id="287" name="Text Box 180"/>
              <p:cNvSpPr txBox="1">
                <a:spLocks noChangeArrowheads="1"/>
              </p:cNvSpPr>
              <p:nvPr/>
            </p:nvSpPr>
            <p:spPr bwMode="auto">
              <a:xfrm>
                <a:off x="4627" y="2779"/>
                <a:ext cx="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B'</a:t>
                </a:r>
              </a:p>
            </p:txBody>
          </p:sp>
          <p:sp>
            <p:nvSpPr>
              <p:cNvPr id="288" name="Text Box 181"/>
              <p:cNvSpPr txBox="1">
                <a:spLocks noChangeArrowheads="1"/>
              </p:cNvSpPr>
              <p:nvPr/>
            </p:nvSpPr>
            <p:spPr bwMode="auto">
              <a:xfrm>
                <a:off x="5189" y="1536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y</a:t>
                </a:r>
              </a:p>
            </p:txBody>
          </p:sp>
          <p:sp>
            <p:nvSpPr>
              <p:cNvPr id="289" name="Text Box 182"/>
              <p:cNvSpPr txBox="1">
                <a:spLocks noChangeArrowheads="1"/>
              </p:cNvSpPr>
              <p:nvPr/>
            </p:nvSpPr>
            <p:spPr bwMode="auto">
              <a:xfrm>
                <a:off x="3783" y="3764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CP</a:t>
                </a:r>
              </a:p>
            </p:txBody>
          </p:sp>
          <p:grpSp>
            <p:nvGrpSpPr>
              <p:cNvPr id="290" name="Group 183"/>
              <p:cNvGrpSpPr>
                <a:grpSpLocks/>
              </p:cNvGrpSpPr>
              <p:nvPr/>
            </p:nvGrpSpPr>
            <p:grpSpPr bwMode="auto">
              <a:xfrm>
                <a:off x="2097" y="1990"/>
                <a:ext cx="181" cy="129"/>
                <a:chOff x="3648" y="2544"/>
                <a:chExt cx="233" cy="185"/>
              </a:xfrm>
            </p:grpSpPr>
            <p:sp>
              <p:nvSpPr>
                <p:cNvPr id="317" name="AutoShape 184"/>
                <p:cNvSpPr>
                  <a:spLocks noChangeArrowheads="1"/>
                </p:cNvSpPr>
                <p:nvPr/>
              </p:nvSpPr>
              <p:spPr bwMode="auto">
                <a:xfrm rot="5400000">
                  <a:off x="3625" y="2567"/>
                  <a:ext cx="185" cy="139"/>
                </a:xfrm>
                <a:prstGeom prst="flowChartExtra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" name="Oval 185"/>
                <p:cNvSpPr>
                  <a:spLocks noChangeArrowheads="1"/>
                </p:cNvSpPr>
                <p:nvPr/>
              </p:nvSpPr>
              <p:spPr bwMode="auto">
                <a:xfrm>
                  <a:off x="3809" y="2600"/>
                  <a:ext cx="72" cy="7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1" name="Text Box 186"/>
              <p:cNvSpPr txBox="1">
                <a:spLocks noChangeArrowheads="1"/>
              </p:cNvSpPr>
              <p:nvPr/>
            </p:nvSpPr>
            <p:spPr bwMode="auto">
              <a:xfrm>
                <a:off x="1488" y="175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x</a:t>
                </a:r>
              </a:p>
            </p:txBody>
          </p:sp>
          <p:grpSp>
            <p:nvGrpSpPr>
              <p:cNvPr id="292" name="Group 187"/>
              <p:cNvGrpSpPr>
                <a:grpSpLocks/>
              </p:cNvGrpSpPr>
              <p:nvPr/>
            </p:nvGrpSpPr>
            <p:grpSpPr bwMode="auto">
              <a:xfrm>
                <a:off x="4064" y="1707"/>
                <a:ext cx="425" cy="493"/>
                <a:chOff x="4656" y="1679"/>
                <a:chExt cx="435" cy="552"/>
              </a:xfrm>
            </p:grpSpPr>
            <p:sp>
              <p:nvSpPr>
                <p:cNvPr id="311" name="Rectangle 188"/>
                <p:cNvSpPr>
                  <a:spLocks noChangeArrowheads="1"/>
                </p:cNvSpPr>
                <p:nvPr/>
              </p:nvSpPr>
              <p:spPr bwMode="auto">
                <a:xfrm>
                  <a:off x="4704" y="1690"/>
                  <a:ext cx="336" cy="51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4656" y="1680"/>
                  <a:ext cx="195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S</a:t>
                  </a:r>
                </a:p>
              </p:txBody>
            </p:sp>
            <p:sp>
              <p:nvSpPr>
                <p:cNvPr id="313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4860" y="1679"/>
                  <a:ext cx="207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314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4848" y="2012"/>
                  <a:ext cx="243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sp>
              <p:nvSpPr>
                <p:cNvPr id="315" name="AutoShape 192"/>
                <p:cNvSpPr>
                  <a:spLocks noChangeArrowheads="1"/>
                </p:cNvSpPr>
                <p:nvPr/>
              </p:nvSpPr>
              <p:spPr bwMode="auto">
                <a:xfrm rot="5400000">
                  <a:off x="4680" y="1944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4656" y="2016"/>
                  <a:ext cx="202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R</a:t>
                  </a:r>
                </a:p>
              </p:txBody>
            </p:sp>
          </p:grpSp>
          <p:grpSp>
            <p:nvGrpSpPr>
              <p:cNvPr id="293" name="Group 194"/>
              <p:cNvGrpSpPr>
                <a:grpSpLocks/>
              </p:cNvGrpSpPr>
              <p:nvPr/>
            </p:nvGrpSpPr>
            <p:grpSpPr bwMode="auto">
              <a:xfrm>
                <a:off x="4064" y="2480"/>
                <a:ext cx="425" cy="495"/>
                <a:chOff x="4656" y="1679"/>
                <a:chExt cx="435" cy="555"/>
              </a:xfrm>
            </p:grpSpPr>
            <p:sp>
              <p:nvSpPr>
                <p:cNvPr id="305" name="Rectangle 195"/>
                <p:cNvSpPr>
                  <a:spLocks noChangeArrowheads="1"/>
                </p:cNvSpPr>
                <p:nvPr/>
              </p:nvSpPr>
              <p:spPr bwMode="auto">
                <a:xfrm>
                  <a:off x="4704" y="1690"/>
                  <a:ext cx="336" cy="51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4656" y="1680"/>
                  <a:ext cx="197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S</a:t>
                  </a:r>
                </a:p>
              </p:txBody>
            </p:sp>
            <p:sp>
              <p:nvSpPr>
                <p:cNvPr id="307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4860" y="1679"/>
                  <a:ext cx="2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308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4848" y="2012"/>
                  <a:ext cx="24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sp>
              <p:nvSpPr>
                <p:cNvPr id="309" name="AutoShape 199"/>
                <p:cNvSpPr>
                  <a:spLocks noChangeArrowheads="1"/>
                </p:cNvSpPr>
                <p:nvPr/>
              </p:nvSpPr>
              <p:spPr bwMode="auto">
                <a:xfrm rot="5400000">
                  <a:off x="4680" y="1944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4656" y="2016"/>
                  <a:ext cx="20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R</a:t>
                  </a:r>
                </a:p>
              </p:txBody>
            </p:sp>
          </p:grpSp>
          <p:grpSp>
            <p:nvGrpSpPr>
              <p:cNvPr id="294" name="Group 201"/>
              <p:cNvGrpSpPr>
                <a:grpSpLocks/>
              </p:cNvGrpSpPr>
              <p:nvPr/>
            </p:nvGrpSpPr>
            <p:grpSpPr bwMode="auto">
              <a:xfrm>
                <a:off x="4064" y="3337"/>
                <a:ext cx="425" cy="495"/>
                <a:chOff x="4656" y="1679"/>
                <a:chExt cx="435" cy="555"/>
              </a:xfrm>
            </p:grpSpPr>
            <p:sp>
              <p:nvSpPr>
                <p:cNvPr id="299" name="Rectangle 202"/>
                <p:cNvSpPr>
                  <a:spLocks noChangeArrowheads="1"/>
                </p:cNvSpPr>
                <p:nvPr/>
              </p:nvSpPr>
              <p:spPr bwMode="auto">
                <a:xfrm>
                  <a:off x="4704" y="1690"/>
                  <a:ext cx="336" cy="51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4656" y="1680"/>
                  <a:ext cx="197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S</a:t>
                  </a:r>
                </a:p>
              </p:txBody>
            </p:sp>
            <p:sp>
              <p:nvSpPr>
                <p:cNvPr id="301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4860" y="1679"/>
                  <a:ext cx="2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</a:t>
                  </a:r>
                  <a:endParaRPr lang="en-US" sz="1400" b="1"/>
                </a:p>
              </p:txBody>
            </p:sp>
            <p:sp>
              <p:nvSpPr>
                <p:cNvPr id="302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4848" y="2012"/>
                  <a:ext cx="24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Q'</a:t>
                  </a:r>
                </a:p>
              </p:txBody>
            </p:sp>
            <p:sp>
              <p:nvSpPr>
                <p:cNvPr id="303" name="AutoShape 206"/>
                <p:cNvSpPr>
                  <a:spLocks noChangeArrowheads="1"/>
                </p:cNvSpPr>
                <p:nvPr/>
              </p:nvSpPr>
              <p:spPr bwMode="auto">
                <a:xfrm rot="5400000">
                  <a:off x="4680" y="1944"/>
                  <a:ext cx="96" cy="48"/>
                </a:xfrm>
                <a:prstGeom prst="triangle">
                  <a:avLst>
                    <a:gd name="adj" fmla="val 50000"/>
                  </a:avLst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4656" y="2016"/>
                  <a:ext cx="20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i="1"/>
                    <a:t>R</a:t>
                  </a:r>
                </a:p>
              </p:txBody>
            </p:sp>
          </p:grpSp>
          <p:sp>
            <p:nvSpPr>
              <p:cNvPr id="295" name="Line 208"/>
              <p:cNvSpPr>
                <a:spLocks noChangeShapeType="1"/>
              </p:cNvSpPr>
              <p:nvPr/>
            </p:nvSpPr>
            <p:spPr bwMode="auto">
              <a:xfrm flipH="1">
                <a:off x="4627" y="2093"/>
                <a:ext cx="0" cy="17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Text Box 209"/>
              <p:cNvSpPr txBox="1">
                <a:spLocks noChangeArrowheads="1"/>
              </p:cNvSpPr>
              <p:nvPr/>
            </p:nvSpPr>
            <p:spPr bwMode="auto">
              <a:xfrm>
                <a:off x="5142" y="3336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 i="1"/>
                  <a:t>C</a:t>
                </a:r>
              </a:p>
            </p:txBody>
          </p:sp>
          <p:sp>
            <p:nvSpPr>
              <p:cNvPr id="297" name="Line 210"/>
              <p:cNvSpPr>
                <a:spLocks noChangeShapeType="1"/>
              </p:cNvSpPr>
              <p:nvPr/>
            </p:nvSpPr>
            <p:spPr bwMode="auto">
              <a:xfrm>
                <a:off x="3924" y="2736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Line 211"/>
              <p:cNvSpPr>
                <a:spLocks noChangeShapeType="1"/>
              </p:cNvSpPr>
              <p:nvPr/>
            </p:nvSpPr>
            <p:spPr bwMode="auto">
              <a:xfrm>
                <a:off x="3924" y="3593"/>
                <a:ext cx="1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" name="Oval 113"/>
            <p:cNvSpPr/>
            <p:nvPr/>
          </p:nvSpPr>
          <p:spPr>
            <a:xfrm>
              <a:off x="7061200" y="3279775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5" name="Oval 114"/>
            <p:cNvSpPr/>
            <p:nvPr/>
          </p:nvSpPr>
          <p:spPr>
            <a:xfrm>
              <a:off x="7061200" y="4513263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6" name="Oval 115"/>
            <p:cNvSpPr/>
            <p:nvPr/>
          </p:nvSpPr>
          <p:spPr>
            <a:xfrm>
              <a:off x="7061200" y="588645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sp>
        <p:nvSpPr>
          <p:cNvPr id="172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3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74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81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647F0C-4291-4939-8B09-F5781FC8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347472"/>
            <a:ext cx="4526824" cy="5730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A848D-EB2E-44F5-8E6D-44FCAB22A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0" y="821871"/>
            <a:ext cx="1072243" cy="1072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F12DC-4F0A-43EB-8BF2-1FB2C820D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0" y="2237014"/>
            <a:ext cx="1072243" cy="1072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25B452-D643-4FC6-9AE8-B63DFB79D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0" y="3652157"/>
            <a:ext cx="1072243" cy="1072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57F49-6E92-4BAB-8071-CB46A0933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0" y="5067300"/>
            <a:ext cx="1072243" cy="1072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A2292-BF9A-4205-9C20-B444FC9E0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09" y="3946067"/>
            <a:ext cx="2454734" cy="245473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2EA26C8-EF78-4B58-83A6-7DCACA8DC879}"/>
              </a:ext>
            </a:extLst>
          </p:cNvPr>
          <p:cNvSpPr/>
          <p:nvPr/>
        </p:nvSpPr>
        <p:spPr>
          <a:xfrm>
            <a:off x="8518066" y="5301343"/>
            <a:ext cx="653143" cy="43542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E0EF563-9BED-4561-A221-A654BF0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62DBDA2-04AF-48D8-9950-A8923DFA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FEBEA7-52BC-460A-BCC9-2D55AE2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03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6E2B-A742-6A88-B824-9E374A2D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Self-Correcting Circuits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EA859-5EFA-7755-1495-96916EA1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056860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/>
              <a:t>When a circuit has unused states, these unused states are considered to be “invalid”.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/>
              <a:t>Suppose we have a circuit with 2 flip-flops where states 0 to 2 are used. State 3 is unused and considered to be “invalid”.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/>
              <a:t>On the following pages we see two possible state diagrams for this circuit.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778216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A087-1D93-4F00-9BE7-3FDD22E1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Self-Correcting Circuits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0D01-130C-A9DE-A3AC-E8D833E8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631" y="1517332"/>
            <a:ext cx="4195451" cy="177235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Case 1: Non-correcting Circuit: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If the circuit finds itself in state 3 (e.g. due to a glitch), it will never transit into a valid state (state 0, 1, or 2).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DB701A-29B9-9467-1899-EC8A7059E097}"/>
              </a:ext>
            </a:extLst>
          </p:cNvPr>
          <p:cNvGrpSpPr/>
          <p:nvPr/>
        </p:nvGrpSpPr>
        <p:grpSpPr>
          <a:xfrm>
            <a:off x="2189544" y="3448269"/>
            <a:ext cx="3172810" cy="2542872"/>
            <a:chOff x="1476586" y="2279314"/>
            <a:chExt cx="5078419" cy="43005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CCB75A-EDAF-B297-29B1-AC159B1F30C6}"/>
                </a:ext>
              </a:extLst>
            </p:cNvPr>
            <p:cNvSpPr txBox="1"/>
            <p:nvPr/>
          </p:nvSpPr>
          <p:spPr>
            <a:xfrm>
              <a:off x="1476586" y="2279314"/>
              <a:ext cx="500839" cy="6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5A9417F-D3B7-AC51-608B-DC9FF6BAED3A}"/>
                </a:ext>
              </a:extLst>
            </p:cNvPr>
            <p:cNvGrpSpPr/>
            <p:nvPr/>
          </p:nvGrpSpPr>
          <p:grpSpPr>
            <a:xfrm>
              <a:off x="1522635" y="2412463"/>
              <a:ext cx="5032370" cy="4167430"/>
              <a:chOff x="1522635" y="2412463"/>
              <a:chExt cx="5032370" cy="4167430"/>
            </a:xfrm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9789DDD2-DC77-C343-8C96-56C7DB28D3E8}"/>
                  </a:ext>
                </a:extLst>
              </p:cNvPr>
              <p:cNvCxnSpPr>
                <a:stCxn id="5" idx="1"/>
                <a:endCxn id="5" idx="3"/>
              </p:cNvCxnSpPr>
              <p:nvPr/>
            </p:nvCxnSpPr>
            <p:spPr>
              <a:xfrm rot="16200000" flipH="1">
                <a:off x="2118626" y="3304762"/>
                <a:ext cx="730915" cy="12700"/>
              </a:xfrm>
              <a:prstGeom prst="curvedConnector5">
                <a:avLst>
                  <a:gd name="adj1" fmla="val -31276"/>
                  <a:gd name="adj2" fmla="val -7701213"/>
                  <a:gd name="adj3" fmla="val 131276"/>
                </a:avLst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2D7B954-CD6B-DEBA-0C33-216BB5E20B83}"/>
                  </a:ext>
                </a:extLst>
              </p:cNvPr>
              <p:cNvGrpSpPr/>
              <p:nvPr/>
            </p:nvGrpSpPr>
            <p:grpSpPr>
              <a:xfrm>
                <a:off x="1522635" y="2412463"/>
                <a:ext cx="5032370" cy="4167430"/>
                <a:chOff x="1522635" y="2412463"/>
                <a:chExt cx="5032370" cy="4167430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BAFC5F2-DBD1-7FC0-BD71-2F3A4C7FE8F0}"/>
                    </a:ext>
                  </a:extLst>
                </p:cNvPr>
                <p:cNvSpPr/>
                <p:nvPr/>
              </p:nvSpPr>
              <p:spPr>
                <a:xfrm>
                  <a:off x="2339014" y="2787928"/>
                  <a:ext cx="990600" cy="1033669"/>
                </a:xfrm>
                <a:prstGeom prst="ellipse">
                  <a:avLst/>
                </a:prstGeom>
                <a:noFill/>
                <a:ln w="26424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D3C6621-AE5E-7D40-445E-95CF5B8B53EB}"/>
                    </a:ext>
                  </a:extLst>
                </p:cNvPr>
                <p:cNvSpPr/>
                <p:nvPr/>
              </p:nvSpPr>
              <p:spPr>
                <a:xfrm>
                  <a:off x="5431736" y="2787927"/>
                  <a:ext cx="990600" cy="1033669"/>
                </a:xfrm>
                <a:prstGeom prst="ellipse">
                  <a:avLst/>
                </a:prstGeom>
                <a:noFill/>
                <a:ln w="26424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CE2A453-D51F-4B39-1667-D266B5B27161}"/>
                    </a:ext>
                  </a:extLst>
                </p:cNvPr>
                <p:cNvSpPr/>
                <p:nvPr/>
              </p:nvSpPr>
              <p:spPr>
                <a:xfrm>
                  <a:off x="2373794" y="4545498"/>
                  <a:ext cx="990600" cy="1033669"/>
                </a:xfrm>
                <a:prstGeom prst="ellipse">
                  <a:avLst/>
                </a:prstGeom>
                <a:noFill/>
                <a:ln w="26424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DD0D750-AF45-0722-2455-1311149297CC}"/>
                    </a:ext>
                  </a:extLst>
                </p:cNvPr>
                <p:cNvSpPr/>
                <p:nvPr/>
              </p:nvSpPr>
              <p:spPr>
                <a:xfrm>
                  <a:off x="5446644" y="4535559"/>
                  <a:ext cx="990600" cy="1033669"/>
                </a:xfrm>
                <a:prstGeom prst="ellipse">
                  <a:avLst/>
                </a:prstGeom>
                <a:noFill/>
                <a:ln w="26424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6C4A96-CD4B-7142-76D6-9E12A4352B37}"/>
                    </a:ext>
                  </a:extLst>
                </p:cNvPr>
                <p:cNvSpPr txBox="1"/>
                <p:nvPr/>
              </p:nvSpPr>
              <p:spPr>
                <a:xfrm>
                  <a:off x="2544729" y="2988874"/>
                  <a:ext cx="715645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00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F0BE6F-C804-9E8D-1D4C-A33731FC4E5A}"/>
                    </a:ext>
                  </a:extLst>
                </p:cNvPr>
                <p:cNvSpPr txBox="1"/>
                <p:nvPr/>
              </p:nvSpPr>
              <p:spPr>
                <a:xfrm>
                  <a:off x="5623579" y="2988874"/>
                  <a:ext cx="738408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01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7A52974-F17D-B77D-9890-458E0BDC8FFE}"/>
                    </a:ext>
                  </a:extLst>
                </p:cNvPr>
                <p:cNvSpPr txBox="1"/>
                <p:nvPr/>
              </p:nvSpPr>
              <p:spPr>
                <a:xfrm>
                  <a:off x="2522579" y="4765027"/>
                  <a:ext cx="794336" cy="646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10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C7D56C-6E06-DC7A-5C2D-BA1499FAF6A1}"/>
                    </a:ext>
                  </a:extLst>
                </p:cNvPr>
                <p:cNvSpPr txBox="1"/>
                <p:nvPr/>
              </p:nvSpPr>
              <p:spPr>
                <a:xfrm>
                  <a:off x="5635388" y="4714403"/>
                  <a:ext cx="700457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11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BA646AC1-A3A3-8AD5-5B39-0236C55D3B64}"/>
                    </a:ext>
                  </a:extLst>
                </p:cNvPr>
                <p:cNvCxnSpPr>
                  <a:stCxn id="5" idx="6"/>
                  <a:endCxn id="6" idx="2"/>
                </p:cNvCxnSpPr>
                <p:nvPr/>
              </p:nvCxnSpPr>
              <p:spPr>
                <a:xfrm flipV="1">
                  <a:off x="3329614" y="3304762"/>
                  <a:ext cx="2102122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61427B7-3AC0-5D39-D3BB-57E863E290D8}"/>
                    </a:ext>
                  </a:extLst>
                </p:cNvPr>
                <p:cNvCxnSpPr>
                  <a:stCxn id="6" idx="4"/>
                  <a:endCxn id="7" idx="6"/>
                </p:cNvCxnSpPr>
                <p:nvPr/>
              </p:nvCxnSpPr>
              <p:spPr>
                <a:xfrm flipH="1">
                  <a:off x="3364394" y="3821596"/>
                  <a:ext cx="2562642" cy="124073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F361D55E-4222-61A4-2EA4-7BB54AF9B7BB}"/>
                    </a:ext>
                  </a:extLst>
                </p:cNvPr>
                <p:cNvCxnSpPr>
                  <a:stCxn id="6" idx="1"/>
                  <a:endCxn id="5" idx="7"/>
                </p:cNvCxnSpPr>
                <p:nvPr/>
              </p:nvCxnSpPr>
              <p:spPr>
                <a:xfrm flipH="1">
                  <a:off x="3184544" y="2939304"/>
                  <a:ext cx="2392262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D580951-986D-BD18-F5D1-6D2978E1DA64}"/>
                    </a:ext>
                  </a:extLst>
                </p:cNvPr>
                <p:cNvCxnSpPr>
                  <a:stCxn id="7" idx="0"/>
                  <a:endCxn id="5" idx="4"/>
                </p:cNvCxnSpPr>
                <p:nvPr/>
              </p:nvCxnSpPr>
              <p:spPr>
                <a:xfrm flipH="1" flipV="1">
                  <a:off x="2834314" y="3821597"/>
                  <a:ext cx="34780" cy="72390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18D18B7-0D01-55C4-7414-33E15D94D0AC}"/>
                    </a:ext>
                  </a:extLst>
                </p:cNvPr>
                <p:cNvSpPr txBox="1"/>
                <p:nvPr/>
              </p:nvSpPr>
              <p:spPr>
                <a:xfrm>
                  <a:off x="4251731" y="2412463"/>
                  <a:ext cx="458934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288E641-966A-6337-C7F9-4E410A2C946D}"/>
                    </a:ext>
                  </a:extLst>
                </p:cNvPr>
                <p:cNvSpPr txBox="1"/>
                <p:nvPr/>
              </p:nvSpPr>
              <p:spPr>
                <a:xfrm>
                  <a:off x="4099673" y="4006264"/>
                  <a:ext cx="538975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FEA0B1B-FE01-473B-EA8C-66399197B65E}"/>
                    </a:ext>
                  </a:extLst>
                </p:cNvPr>
                <p:cNvSpPr txBox="1"/>
                <p:nvPr/>
              </p:nvSpPr>
              <p:spPr>
                <a:xfrm>
                  <a:off x="2899004" y="3956636"/>
                  <a:ext cx="465386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241C10-80A1-D8B2-3D70-992C5DD69AA7}"/>
                    </a:ext>
                  </a:extLst>
                </p:cNvPr>
                <p:cNvSpPr txBox="1"/>
                <p:nvPr/>
              </p:nvSpPr>
              <p:spPr>
                <a:xfrm>
                  <a:off x="4273703" y="3287177"/>
                  <a:ext cx="500839" cy="624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33" name="Curved Connector 32">
                  <a:extLst>
                    <a:ext uri="{FF2B5EF4-FFF2-40B4-BE49-F238E27FC236}">
                      <a16:creationId xmlns:a16="http://schemas.microsoft.com/office/drawing/2014/main" id="{F43B3FFC-FCCE-2548-D27F-30E7F56C2D0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124976" y="5046042"/>
                  <a:ext cx="730915" cy="12700"/>
                </a:xfrm>
                <a:prstGeom prst="curvedConnector5">
                  <a:avLst>
                    <a:gd name="adj1" fmla="val -31276"/>
                    <a:gd name="adj2" fmla="val -7701213"/>
                    <a:gd name="adj3" fmla="val 131276"/>
                  </a:avLst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16C908C-02FE-2E15-9F4A-EAD4B8331536}"/>
                    </a:ext>
                  </a:extLst>
                </p:cNvPr>
                <p:cNvSpPr txBox="1"/>
                <p:nvPr/>
              </p:nvSpPr>
              <p:spPr>
                <a:xfrm>
                  <a:off x="1522635" y="5564427"/>
                  <a:ext cx="610747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39" name="Curved Connector 38">
                  <a:extLst>
                    <a:ext uri="{FF2B5EF4-FFF2-40B4-BE49-F238E27FC236}">
                      <a16:creationId xmlns:a16="http://schemas.microsoft.com/office/drawing/2014/main" id="{9E18DE17-BD1C-9402-4FD0-AF62F2B49FA2}"/>
                    </a:ext>
                  </a:extLst>
                </p:cNvPr>
                <p:cNvCxnSpPr>
                  <a:stCxn id="8" idx="3"/>
                  <a:endCxn id="8" idx="5"/>
                </p:cNvCxnSpPr>
                <p:nvPr/>
              </p:nvCxnSpPr>
              <p:spPr>
                <a:xfrm rot="16200000" flipH="1">
                  <a:off x="5941944" y="5067621"/>
                  <a:ext cx="12700" cy="700460"/>
                </a:xfrm>
                <a:prstGeom prst="curvedConnector3">
                  <a:avLst>
                    <a:gd name="adj1" fmla="val 4765858"/>
                  </a:avLst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29EA00-7993-A451-4083-D56F6925AD69}"/>
                    </a:ext>
                  </a:extLst>
                </p:cNvPr>
                <p:cNvSpPr txBox="1"/>
                <p:nvPr/>
              </p:nvSpPr>
              <p:spPr>
                <a:xfrm>
                  <a:off x="5564404" y="5955268"/>
                  <a:ext cx="990601" cy="624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0,1</a:t>
                  </a:r>
                </a:p>
              </p:txBody>
            </p:sp>
          </p:grpSp>
        </p:grp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2C32A-8F66-6F7C-D38E-284F0AF5E80A}"/>
              </a:ext>
            </a:extLst>
          </p:cNvPr>
          <p:cNvCxnSpPr/>
          <p:nvPr/>
        </p:nvCxnSpPr>
        <p:spPr>
          <a:xfrm>
            <a:off x="6096000" y="1673345"/>
            <a:ext cx="0" cy="482479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47867D-00CD-30E9-2FEC-6B910E665F6A}"/>
              </a:ext>
            </a:extLst>
          </p:cNvPr>
          <p:cNvSpPr txBox="1">
            <a:spLocks/>
          </p:cNvSpPr>
          <p:nvPr/>
        </p:nvSpPr>
        <p:spPr>
          <a:xfrm>
            <a:off x="6167750" y="1366041"/>
            <a:ext cx="4195450" cy="2062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Case 2: </a:t>
            </a:r>
            <a:r>
              <a:rPr lang="en-US" sz="2600" dirty="0">
                <a:solidFill>
                  <a:srgbClr val="0000FF"/>
                </a:solidFill>
              </a:rPr>
              <a:t>Self-Correcting Circuit</a:t>
            </a:r>
          </a:p>
          <a:p>
            <a:pPr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 circuit that will (eventually) find its way back to a valid state. </a:t>
            </a:r>
          </a:p>
          <a:p>
            <a:pPr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Here even if the circuit finds itself in state 3, it will transit to a valid state (either state 1 or 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EA892A-8FDA-FEC0-DD11-4CFE5D27F689}"/>
              </a:ext>
            </a:extLst>
          </p:cNvPr>
          <p:cNvGrpSpPr/>
          <p:nvPr/>
        </p:nvGrpSpPr>
        <p:grpSpPr>
          <a:xfrm>
            <a:off x="6589695" y="3566193"/>
            <a:ext cx="3290310" cy="2282304"/>
            <a:chOff x="2206069" y="2987870"/>
            <a:chExt cx="4459369" cy="329970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C67CF8-8A48-8D16-7B2A-2841A45CF8D8}"/>
                </a:ext>
              </a:extLst>
            </p:cNvPr>
            <p:cNvGrpSpPr/>
            <p:nvPr/>
          </p:nvGrpSpPr>
          <p:grpSpPr>
            <a:xfrm>
              <a:off x="2206069" y="2987870"/>
              <a:ext cx="4262118" cy="3299707"/>
              <a:chOff x="1491579" y="2281599"/>
              <a:chExt cx="4945665" cy="382890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BB2481C-B679-FC52-C61C-F1D4D631B8E4}"/>
                  </a:ext>
                </a:extLst>
              </p:cNvPr>
              <p:cNvSpPr txBox="1"/>
              <p:nvPr/>
            </p:nvSpPr>
            <p:spPr>
              <a:xfrm>
                <a:off x="1491579" y="2281599"/>
                <a:ext cx="616795" cy="619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EF64A94-1F37-B84A-8BAB-F3DE8BB054F9}"/>
                  </a:ext>
                </a:extLst>
              </p:cNvPr>
              <p:cNvGrpSpPr/>
              <p:nvPr/>
            </p:nvGrpSpPr>
            <p:grpSpPr>
              <a:xfrm>
                <a:off x="1497629" y="2356544"/>
                <a:ext cx="4939615" cy="3753961"/>
                <a:chOff x="1497629" y="2356544"/>
                <a:chExt cx="4939615" cy="3753961"/>
              </a:xfrm>
            </p:grpSpPr>
            <p:cxnSp>
              <p:nvCxnSpPr>
                <p:cNvPr id="37" name="Curved Connector 7">
                  <a:extLst>
                    <a:ext uri="{FF2B5EF4-FFF2-40B4-BE49-F238E27FC236}">
                      <a16:creationId xmlns:a16="http://schemas.microsoft.com/office/drawing/2014/main" id="{4FDEE3BC-DA53-589D-F9E5-14E644A5A2F0}"/>
                    </a:ext>
                  </a:extLst>
                </p:cNvPr>
                <p:cNvCxnSpPr>
                  <a:stCxn id="40" idx="1"/>
                  <a:endCxn id="40" idx="3"/>
                </p:cNvCxnSpPr>
                <p:nvPr/>
              </p:nvCxnSpPr>
              <p:spPr>
                <a:xfrm rot="16200000" flipH="1">
                  <a:off x="2118626" y="3304762"/>
                  <a:ext cx="730915" cy="12700"/>
                </a:xfrm>
                <a:prstGeom prst="curvedConnector5">
                  <a:avLst>
                    <a:gd name="adj1" fmla="val -31276"/>
                    <a:gd name="adj2" fmla="val -7701213"/>
                    <a:gd name="adj3" fmla="val 131276"/>
                  </a:avLst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8C511D6-2E9A-5C3C-7603-713811F45361}"/>
                    </a:ext>
                  </a:extLst>
                </p:cNvPr>
                <p:cNvGrpSpPr/>
                <p:nvPr/>
              </p:nvGrpSpPr>
              <p:grpSpPr>
                <a:xfrm>
                  <a:off x="1497629" y="2356544"/>
                  <a:ext cx="4939615" cy="3753961"/>
                  <a:chOff x="1497629" y="2356544"/>
                  <a:chExt cx="4939615" cy="3753961"/>
                </a:xfrm>
              </p:grpSpPr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9078C1F6-B9F1-AE41-DBB5-88147694EA83}"/>
                      </a:ext>
                    </a:extLst>
                  </p:cNvPr>
                  <p:cNvSpPr/>
                  <p:nvPr/>
                </p:nvSpPr>
                <p:spPr>
                  <a:xfrm>
                    <a:off x="2339014" y="2787928"/>
                    <a:ext cx="990600" cy="1033669"/>
                  </a:xfrm>
                  <a:prstGeom prst="ellipse">
                    <a:avLst/>
                  </a:prstGeom>
                  <a:noFill/>
                  <a:ln w="26424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3CD09A2-2F10-ED7F-1D47-5916D7D1A547}"/>
                      </a:ext>
                    </a:extLst>
                  </p:cNvPr>
                  <p:cNvSpPr/>
                  <p:nvPr/>
                </p:nvSpPr>
                <p:spPr>
                  <a:xfrm>
                    <a:off x="5431736" y="2787927"/>
                    <a:ext cx="990600" cy="1033669"/>
                  </a:xfrm>
                  <a:prstGeom prst="ellipse">
                    <a:avLst/>
                  </a:prstGeom>
                  <a:noFill/>
                  <a:ln w="26424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7700F541-FB6E-5F6B-F968-EFD4310B0EA0}"/>
                      </a:ext>
                    </a:extLst>
                  </p:cNvPr>
                  <p:cNvSpPr/>
                  <p:nvPr/>
                </p:nvSpPr>
                <p:spPr>
                  <a:xfrm>
                    <a:off x="2373794" y="4545498"/>
                    <a:ext cx="990600" cy="1033669"/>
                  </a:xfrm>
                  <a:prstGeom prst="ellipse">
                    <a:avLst/>
                  </a:prstGeom>
                  <a:noFill/>
                  <a:ln w="26424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DCE0D013-AF60-EA28-3E23-FF17B3989898}"/>
                      </a:ext>
                    </a:extLst>
                  </p:cNvPr>
                  <p:cNvSpPr/>
                  <p:nvPr/>
                </p:nvSpPr>
                <p:spPr>
                  <a:xfrm>
                    <a:off x="5446644" y="4535559"/>
                    <a:ext cx="990600" cy="1033669"/>
                  </a:xfrm>
                  <a:prstGeom prst="ellipse">
                    <a:avLst/>
                  </a:prstGeom>
                  <a:noFill/>
                  <a:ln w="26424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EE48208-6D46-761C-3E19-26BB626E934A}"/>
                      </a:ext>
                    </a:extLst>
                  </p:cNvPr>
                  <p:cNvSpPr txBox="1"/>
                  <p:nvPr/>
                </p:nvSpPr>
                <p:spPr>
                  <a:xfrm>
                    <a:off x="2493043" y="3016500"/>
                    <a:ext cx="773955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00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70CAFF5-1A10-7749-9FDB-43D605C6907A}"/>
                      </a:ext>
                    </a:extLst>
                  </p:cNvPr>
                  <p:cNvSpPr txBox="1"/>
                  <p:nvPr/>
                </p:nvSpPr>
                <p:spPr>
                  <a:xfrm>
                    <a:off x="5577106" y="2955918"/>
                    <a:ext cx="815395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01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8FD3B6D9-5F3B-BCE4-77D4-B86256BA782D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336" y="4804837"/>
                    <a:ext cx="788496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EF8A4F4-F39D-BC0C-8C85-604B8F567130}"/>
                      </a:ext>
                    </a:extLst>
                  </p:cNvPr>
                  <p:cNvSpPr txBox="1"/>
                  <p:nvPr/>
                </p:nvSpPr>
                <p:spPr>
                  <a:xfrm>
                    <a:off x="5602787" y="4742585"/>
                    <a:ext cx="748740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11</a:t>
                    </a:r>
                  </a:p>
                </p:txBody>
              </p: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C69DD14A-267E-FF62-D877-94A74F62E701}"/>
                      </a:ext>
                    </a:extLst>
                  </p:cNvPr>
                  <p:cNvCxnSpPr>
                    <a:stCxn id="40" idx="6"/>
                    <a:endCxn id="45" idx="2"/>
                  </p:cNvCxnSpPr>
                  <p:nvPr/>
                </p:nvCxnSpPr>
                <p:spPr>
                  <a:xfrm flipV="1">
                    <a:off x="3329614" y="3304762"/>
                    <a:ext cx="2102122" cy="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AC30F4D4-02A7-27CD-60C7-BFCC057E9C46}"/>
                      </a:ext>
                    </a:extLst>
                  </p:cNvPr>
                  <p:cNvCxnSpPr>
                    <a:stCxn id="45" idx="4"/>
                    <a:endCxn id="46" idx="6"/>
                  </p:cNvCxnSpPr>
                  <p:nvPr/>
                </p:nvCxnSpPr>
                <p:spPr>
                  <a:xfrm flipH="1">
                    <a:off x="3364394" y="3821596"/>
                    <a:ext cx="2562642" cy="124073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D6DAA7E0-8610-03C0-A3D3-3DC8413742FB}"/>
                      </a:ext>
                    </a:extLst>
                  </p:cNvPr>
                  <p:cNvCxnSpPr>
                    <a:stCxn id="45" idx="1"/>
                    <a:endCxn id="40" idx="7"/>
                  </p:cNvCxnSpPr>
                  <p:nvPr/>
                </p:nvCxnSpPr>
                <p:spPr>
                  <a:xfrm flipH="1">
                    <a:off x="3184544" y="2939304"/>
                    <a:ext cx="2392262" cy="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>
                    <a:extLst>
                      <a:ext uri="{FF2B5EF4-FFF2-40B4-BE49-F238E27FC236}">
                        <a16:creationId xmlns:a16="http://schemas.microsoft.com/office/drawing/2014/main" id="{CB831EC1-CFCE-1B4D-AAB7-EF71BFAA8295}"/>
                      </a:ext>
                    </a:extLst>
                  </p:cNvPr>
                  <p:cNvCxnSpPr>
                    <a:stCxn id="46" idx="0"/>
                    <a:endCxn id="40" idx="4"/>
                  </p:cNvCxnSpPr>
                  <p:nvPr/>
                </p:nvCxnSpPr>
                <p:spPr>
                  <a:xfrm flipH="1" flipV="1">
                    <a:off x="2834314" y="3821597"/>
                    <a:ext cx="34780" cy="72390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7EBC8C7-C2AC-7D1F-0F45-9D2FA8BC2594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702" y="2356544"/>
                    <a:ext cx="616795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3AE1D3F3-16EF-A7CD-2064-04B163BAB1D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649" y="4012087"/>
                    <a:ext cx="607569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ADE25A5-FD05-CBF8-ABC2-CDCDA556C012}"/>
                      </a:ext>
                    </a:extLst>
                  </p:cNvPr>
                  <p:cNvSpPr txBox="1"/>
                  <p:nvPr/>
                </p:nvSpPr>
                <p:spPr>
                  <a:xfrm>
                    <a:off x="2899006" y="3956638"/>
                    <a:ext cx="492096" cy="619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6077E0CC-7B87-596B-5C72-95576BD6F285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702" y="3287175"/>
                    <a:ext cx="616795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  <p:cxnSp>
                <p:nvCxnSpPr>
                  <p:cNvPr id="60" name="Curved Connector 25">
                    <a:extLst>
                      <a:ext uri="{FF2B5EF4-FFF2-40B4-BE49-F238E27FC236}">
                        <a16:creationId xmlns:a16="http://schemas.microsoft.com/office/drawing/2014/main" id="{41997C6C-93C2-A303-1893-4731DC3C256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124976" y="5046042"/>
                    <a:ext cx="730915" cy="12700"/>
                  </a:xfrm>
                  <a:prstGeom prst="curvedConnector5">
                    <a:avLst>
                      <a:gd name="adj1" fmla="val -31276"/>
                      <a:gd name="adj2" fmla="val -7701213"/>
                      <a:gd name="adj3" fmla="val 131276"/>
                    </a:avLst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ADAD6E3B-7A26-7B14-C20C-D486C6099E68}"/>
                      </a:ext>
                    </a:extLst>
                  </p:cNvPr>
                  <p:cNvSpPr txBox="1"/>
                  <p:nvPr/>
                </p:nvSpPr>
                <p:spPr>
                  <a:xfrm>
                    <a:off x="1497629" y="5490895"/>
                    <a:ext cx="610745" cy="61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4C1A457-5F46-4CAD-69C7-3101C52E8431}"/>
                </a:ext>
              </a:extLst>
            </p:cNvPr>
            <p:cNvCxnSpPr>
              <a:stCxn id="47" idx="0"/>
              <a:endCxn id="45" idx="4"/>
            </p:cNvCxnSpPr>
            <p:nvPr/>
          </p:nvCxnSpPr>
          <p:spPr>
            <a:xfrm flipH="1" flipV="1">
              <a:off x="6028496" y="4315021"/>
              <a:ext cx="12847" cy="61528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FFDD1D-B926-3626-EBAA-83539A78B7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6890" y="5483490"/>
              <a:ext cx="1794459" cy="85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EE24BD-46FD-B6C8-4A59-90334C6AB40C}"/>
                </a:ext>
              </a:extLst>
            </p:cNvPr>
            <p:cNvSpPr txBox="1"/>
            <p:nvPr/>
          </p:nvSpPr>
          <p:spPr>
            <a:xfrm>
              <a:off x="6071689" y="4451409"/>
              <a:ext cx="593749" cy="533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8219A4-678E-3483-46BD-62B3587AB711}"/>
                </a:ext>
              </a:extLst>
            </p:cNvPr>
            <p:cNvSpPr txBox="1"/>
            <p:nvPr/>
          </p:nvSpPr>
          <p:spPr>
            <a:xfrm>
              <a:off x="4924269" y="5384273"/>
              <a:ext cx="526333" cy="53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65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10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0871-BBA2-BB04-44FD-06637454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Self-Correcting Circuits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9BBC-F5FF-C371-6BBE-10ECCF61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07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Is Design Example #3 self-correcting? </a:t>
            </a:r>
          </a:p>
          <a:p>
            <a:pPr lvl="1"/>
            <a:r>
              <a:rPr lang="en-US" dirty="0"/>
              <a:t>We recreate the state table for the invalid states and see if they lead to any valid states: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BD846B6-0C0F-1CEC-BCB8-1B59E0E4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2723707"/>
            <a:ext cx="7708900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D9F3C-B192-0EB6-0A28-2C02DE13F1FA}"/>
              </a:ext>
            </a:extLst>
          </p:cNvPr>
          <p:cNvSpPr txBox="1"/>
          <p:nvPr/>
        </p:nvSpPr>
        <p:spPr>
          <a:xfrm>
            <a:off x="6776484" y="2844694"/>
            <a:ext cx="279636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Valid states: 1, 2, 3, 4, 5.</a:t>
            </a:r>
          </a:p>
          <a:p>
            <a:r>
              <a:rPr lang="en-SG" dirty="0"/>
              <a:t>Invalid states: 0, 6, 7.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94653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1142-A64D-2070-E8DC-DB944DEE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Self-Correcting Circuits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C81C-8EE9-AB17-AABA-157CA284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864935"/>
          </a:xfrm>
        </p:spPr>
        <p:txBody>
          <a:bodyPr/>
          <a:lstStyle/>
          <a:p>
            <a:r>
              <a:rPr lang="en-US" dirty="0"/>
              <a:t>Is Design Example #3 self-correcting? </a:t>
            </a:r>
          </a:p>
          <a:p>
            <a:pPr lvl="1"/>
            <a:r>
              <a:rPr lang="en-US" dirty="0"/>
              <a:t>The transitions for the invalid states is summarized below: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 see that every invalid state </a:t>
            </a:r>
            <a:r>
              <a:rPr lang="en-US" u="sng" dirty="0"/>
              <a:t>eventually</a:t>
            </a:r>
            <a:r>
              <a:rPr lang="en-US" dirty="0"/>
              <a:t> transits to some valid state, hence this circuit is </a:t>
            </a:r>
            <a:r>
              <a:rPr lang="en-US" b="1" u="sng" dirty="0"/>
              <a:t>self-correcting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EACFA-122B-C88F-33F1-25EDBA58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2667000"/>
            <a:ext cx="76327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57D62-82A4-4992-80D2-3E1C72F7D416}"/>
              </a:ext>
            </a:extLst>
          </p:cNvPr>
          <p:cNvSpPr txBox="1"/>
          <p:nvPr/>
        </p:nvSpPr>
        <p:spPr>
          <a:xfrm>
            <a:off x="7564032" y="4035541"/>
            <a:ext cx="279916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Valid states: 1, 2, 3, 4, 5.</a:t>
            </a:r>
          </a:p>
          <a:p>
            <a:r>
              <a:rPr lang="en-SG" dirty="0"/>
              <a:t>Invalid states: 0, 6, 7.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355638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6420" y="1158016"/>
            <a:ext cx="7564445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QnA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Q2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  <a:p>
            <a:r>
              <a:rPr lang="en-US" sz="2800" dirty="0"/>
              <a:t>Some of the tutorial </a:t>
            </a:r>
            <a:r>
              <a:rPr lang="en-US" sz="2800" dirty="0" err="1"/>
              <a:t>qns</a:t>
            </a:r>
            <a:r>
              <a:rPr lang="en-US" sz="2800" dirty="0"/>
              <a:t> require very long truth table + </a:t>
            </a:r>
            <a:r>
              <a:rPr lang="en-US" sz="2800" dirty="0" err="1"/>
              <a:t>kmap</a:t>
            </a:r>
            <a:r>
              <a:rPr lang="en-US" sz="2800" dirty="0"/>
              <a:t> which I feel is almost impossible to draw quickly during exam. </a:t>
            </a:r>
          </a:p>
          <a:p>
            <a:r>
              <a:rPr lang="en-US" sz="2800" dirty="0"/>
              <a:t>Any tips to be faster?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20679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 Quiz 1</a:t>
            </a:r>
          </a:p>
          <a:p>
            <a:r>
              <a:rPr lang="en-US" dirty="0"/>
              <a:t>Lecture 19 Quiz 2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1953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16B0-F9C8-7C5C-528B-1A96E286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0" y="347472"/>
            <a:ext cx="8229600" cy="775272"/>
          </a:xfrm>
        </p:spPr>
        <p:txBody>
          <a:bodyPr>
            <a:normAutofit/>
          </a:bodyPr>
          <a:lstStyle/>
          <a:p>
            <a:r>
              <a:rPr lang="en-US" sz="3600" dirty="0"/>
              <a:t>Sequential Circuits Quiz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A8A2A-9495-C5C2-CD52-4A0DEB539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6"/>
          <a:stretch/>
        </p:blipFill>
        <p:spPr>
          <a:xfrm>
            <a:off x="1908711" y="2269961"/>
            <a:ext cx="8530689" cy="2720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30CB9-336B-3306-27D4-0C21D7DBD457}"/>
              </a:ext>
            </a:extLst>
          </p:cNvPr>
          <p:cNvSpPr txBox="1"/>
          <p:nvPr/>
        </p:nvSpPr>
        <p:spPr>
          <a:xfrm>
            <a:off x="2102734" y="1709929"/>
            <a:ext cx="646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In this quiz we are given the following table: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038899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7300-E803-A907-1DC5-75DC34D6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79" y="347472"/>
            <a:ext cx="7577773" cy="694250"/>
          </a:xfrm>
        </p:spPr>
        <p:txBody>
          <a:bodyPr>
            <a:normAutofit fontScale="90000"/>
          </a:bodyPr>
          <a:lstStyle/>
          <a:p>
            <a:r>
              <a:rPr lang="en-US" dirty="0"/>
              <a:t>Sequential Circuits Quiz 1 Question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6EF37-428B-0664-54B2-BE3C0D11E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" t="54179" r="12871" b="7718"/>
          <a:stretch/>
        </p:blipFill>
        <p:spPr>
          <a:xfrm>
            <a:off x="1700981" y="2005047"/>
            <a:ext cx="4492487" cy="1790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3F8F0-E391-3A33-9088-C71FF313269B}"/>
              </a:ext>
            </a:extLst>
          </p:cNvPr>
          <p:cNvSpPr txBox="1"/>
          <p:nvPr/>
        </p:nvSpPr>
        <p:spPr>
          <a:xfrm>
            <a:off x="1826150" y="944209"/>
            <a:ext cx="810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Suppose we use </a:t>
            </a:r>
            <a:r>
              <a:rPr lang="en-SG" sz="2000" dirty="0">
                <a:solidFill>
                  <a:srgbClr val="0000FF"/>
                </a:solidFill>
              </a:rPr>
              <a:t>T flip-flops </a:t>
            </a:r>
            <a:r>
              <a:rPr lang="en-SG" sz="2000" dirty="0"/>
              <a:t>(FFs) to implement the sequential circuit. Choose the most simplified FF input equations and sequential circuit output equations from below: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88DC648-1D0B-70B2-A4B6-BDC5846A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0" y="3932592"/>
            <a:ext cx="3252020" cy="551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Augmented State Table: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1336B-C017-76F7-EF84-8FD40F71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7" b="3658"/>
          <a:stretch/>
        </p:blipFill>
        <p:spPr>
          <a:xfrm>
            <a:off x="2114211" y="4393257"/>
            <a:ext cx="7223815" cy="2155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0120220-668E-399C-0376-5FE8FC27F253}"/>
              </a:ext>
            </a:extLst>
          </p:cNvPr>
          <p:cNvGrpSpPr/>
          <p:nvPr/>
        </p:nvGrpSpPr>
        <p:grpSpPr>
          <a:xfrm>
            <a:off x="6130044" y="1604049"/>
            <a:ext cx="2197092" cy="1311651"/>
            <a:chOff x="928866" y="2956380"/>
            <a:chExt cx="2614348" cy="1523946"/>
          </a:xfrm>
        </p:grpSpPr>
        <p:grpSp>
          <p:nvGrpSpPr>
            <p:cNvPr id="10" name="Group 57">
              <a:extLst>
                <a:ext uri="{FF2B5EF4-FFF2-40B4-BE49-F238E27FC236}">
                  <a16:creationId xmlns:a16="http://schemas.microsoft.com/office/drawing/2014/main" id="{09FE8D4D-350B-73F3-C96F-A25B64CAC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id="{50605C2B-DFC4-6560-BB0B-FFA93EC6B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4">
                <a:extLst>
                  <a:ext uri="{FF2B5EF4-FFF2-40B4-BE49-F238E27FC236}">
                    <a16:creationId xmlns:a16="http://schemas.microsoft.com/office/drawing/2014/main" id="{8F4E9A31-C857-E705-A126-8F3359E0D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5">
                <a:extLst>
                  <a:ext uri="{FF2B5EF4-FFF2-40B4-BE49-F238E27FC236}">
                    <a16:creationId xmlns:a16="http://schemas.microsoft.com/office/drawing/2014/main" id="{703FD97E-EA26-5A8A-6115-54BE7798B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38">
                <a:extLst>
                  <a:ext uri="{FF2B5EF4-FFF2-40B4-BE49-F238E27FC236}">
                    <a16:creationId xmlns:a16="http://schemas.microsoft.com/office/drawing/2014/main" id="{5768D33F-1C1B-66CF-FEAE-3EEEC3CAC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24" name="AutoShape 39">
                <a:extLst>
                  <a:ext uri="{FF2B5EF4-FFF2-40B4-BE49-F238E27FC236}">
                    <a16:creationId xmlns:a16="http://schemas.microsoft.com/office/drawing/2014/main" id="{FFB0A444-C9FC-045A-C55C-1B757AB85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40">
                <a:extLst>
                  <a:ext uri="{FF2B5EF4-FFF2-40B4-BE49-F238E27FC236}">
                    <a16:creationId xmlns:a16="http://schemas.microsoft.com/office/drawing/2014/main" id="{51DE80EA-FD24-F8EF-8919-CFAC6BB90CD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41">
                <a:extLst>
                  <a:ext uri="{FF2B5EF4-FFF2-40B4-BE49-F238E27FC236}">
                    <a16:creationId xmlns:a16="http://schemas.microsoft.com/office/drawing/2014/main" id="{0B7571D6-443B-67D4-CB21-1ED6CA6EB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27" name="Line 42">
                <a:extLst>
                  <a:ext uri="{FF2B5EF4-FFF2-40B4-BE49-F238E27FC236}">
                    <a16:creationId xmlns:a16="http://schemas.microsoft.com/office/drawing/2014/main" id="{CCDAFFCA-CAD7-6D7A-336E-3E37C3D3B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3">
                <a:extLst>
                  <a:ext uri="{FF2B5EF4-FFF2-40B4-BE49-F238E27FC236}">
                    <a16:creationId xmlns:a16="http://schemas.microsoft.com/office/drawing/2014/main" id="{9010C805-0F6E-A706-76E1-60BAA72DF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52">
                <a:extLst>
                  <a:ext uri="{FF2B5EF4-FFF2-40B4-BE49-F238E27FC236}">
                    <a16:creationId xmlns:a16="http://schemas.microsoft.com/office/drawing/2014/main" id="{49C51E23-8E59-94EE-2385-BF7D6EB0BF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53">
                <a:extLst>
                  <a:ext uri="{FF2B5EF4-FFF2-40B4-BE49-F238E27FC236}">
                    <a16:creationId xmlns:a16="http://schemas.microsoft.com/office/drawing/2014/main" id="{8BD62AEA-6A3B-8553-0A25-B847A173B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11" name="Text Box 61">
              <a:extLst>
                <a:ext uri="{FF2B5EF4-FFF2-40B4-BE49-F238E27FC236}">
                  <a16:creationId xmlns:a16="http://schemas.microsoft.com/office/drawing/2014/main" id="{33B75CC0-2216-37B2-B966-16D32CB42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52496223-B77A-43F6-18FC-BAEA83D0A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3131BD1-421E-6145-47B0-05724A7B5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66" y="2983245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TA</a:t>
              </a:r>
            </a:p>
          </p:txBody>
        </p:sp>
        <p:sp>
          <p:nvSpPr>
            <p:cNvPr id="14" name="Text Box 61">
              <a:extLst>
                <a:ext uri="{FF2B5EF4-FFF2-40B4-BE49-F238E27FC236}">
                  <a16:creationId xmlns:a16="http://schemas.microsoft.com/office/drawing/2014/main" id="{DC95629C-4281-27A0-F8A6-B22923019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5" name="Text Box 61">
              <a:extLst>
                <a:ext uri="{FF2B5EF4-FFF2-40B4-BE49-F238E27FC236}">
                  <a16:creationId xmlns:a16="http://schemas.microsoft.com/office/drawing/2014/main" id="{A1744FCD-B9E6-043A-C930-C63F8352F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6" name="Text Box 61">
              <a:extLst>
                <a:ext uri="{FF2B5EF4-FFF2-40B4-BE49-F238E27FC236}">
                  <a16:creationId xmlns:a16="http://schemas.microsoft.com/office/drawing/2014/main" id="{41CE33B4-BDB0-D925-AD2F-AE8302CEF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93FE6AB0-3BC9-C314-B039-868505728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F26FBE62-6F75-A62C-CA62-602573352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9" name="Text Box 61">
              <a:extLst>
                <a:ext uri="{FF2B5EF4-FFF2-40B4-BE49-F238E27FC236}">
                  <a16:creationId xmlns:a16="http://schemas.microsoft.com/office/drawing/2014/main" id="{27701085-D731-36C9-8B8B-02FB5A95C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92C9C9-D945-F9E0-7D0A-BE76D06FA5D4}"/>
              </a:ext>
            </a:extLst>
          </p:cNvPr>
          <p:cNvGrpSpPr/>
          <p:nvPr/>
        </p:nvGrpSpPr>
        <p:grpSpPr>
          <a:xfrm>
            <a:off x="6096835" y="2875720"/>
            <a:ext cx="2197092" cy="1311651"/>
            <a:chOff x="928866" y="2956380"/>
            <a:chExt cx="2614348" cy="1523946"/>
          </a:xfrm>
        </p:grpSpPr>
        <p:grpSp>
          <p:nvGrpSpPr>
            <p:cNvPr id="32" name="Group 57">
              <a:extLst>
                <a:ext uri="{FF2B5EF4-FFF2-40B4-BE49-F238E27FC236}">
                  <a16:creationId xmlns:a16="http://schemas.microsoft.com/office/drawing/2014/main" id="{6EE3BB34-D265-F20C-952C-904D90456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42" name="Rectangle 33">
                <a:extLst>
                  <a:ext uri="{FF2B5EF4-FFF2-40B4-BE49-F238E27FC236}">
                    <a16:creationId xmlns:a16="http://schemas.microsoft.com/office/drawing/2014/main" id="{94BFA628-B64C-BD57-E537-2C7C79232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44D70D47-11CB-7F62-DFBA-4C1034B1A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5">
                <a:extLst>
                  <a:ext uri="{FF2B5EF4-FFF2-40B4-BE49-F238E27FC236}">
                    <a16:creationId xmlns:a16="http://schemas.microsoft.com/office/drawing/2014/main" id="{8C87C3A0-EA2E-08E7-66A6-58558395B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38">
                <a:extLst>
                  <a:ext uri="{FF2B5EF4-FFF2-40B4-BE49-F238E27FC236}">
                    <a16:creationId xmlns:a16="http://schemas.microsoft.com/office/drawing/2014/main" id="{DDA77BB7-485F-7409-ECFB-295C2B2B9D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46" name="AutoShape 39">
                <a:extLst>
                  <a:ext uri="{FF2B5EF4-FFF2-40B4-BE49-F238E27FC236}">
                    <a16:creationId xmlns:a16="http://schemas.microsoft.com/office/drawing/2014/main" id="{7CD977D9-D55F-9093-5FC9-0544928CC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40">
                <a:extLst>
                  <a:ext uri="{FF2B5EF4-FFF2-40B4-BE49-F238E27FC236}">
                    <a16:creationId xmlns:a16="http://schemas.microsoft.com/office/drawing/2014/main" id="{6D0CEE82-8A44-4DEC-3165-7F5AA186FB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41">
                <a:extLst>
                  <a:ext uri="{FF2B5EF4-FFF2-40B4-BE49-F238E27FC236}">
                    <a16:creationId xmlns:a16="http://schemas.microsoft.com/office/drawing/2014/main" id="{6D04CB54-DDBC-8EEC-1012-C7B057F78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75843217-61A8-0AB2-A896-9D762D41F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1F7A7D7A-DF05-6809-0AA2-87F00A317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52">
                <a:extLst>
                  <a:ext uri="{FF2B5EF4-FFF2-40B4-BE49-F238E27FC236}">
                    <a16:creationId xmlns:a16="http://schemas.microsoft.com/office/drawing/2014/main" id="{980C1332-DECE-9317-2B81-56013C721E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53">
                <a:extLst>
                  <a:ext uri="{FF2B5EF4-FFF2-40B4-BE49-F238E27FC236}">
                    <a16:creationId xmlns:a16="http://schemas.microsoft.com/office/drawing/2014/main" id="{B7174DD4-DB16-639F-2B5F-7342224F4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33" name="Text Box 61">
              <a:extLst>
                <a:ext uri="{FF2B5EF4-FFF2-40B4-BE49-F238E27FC236}">
                  <a16:creationId xmlns:a16="http://schemas.microsoft.com/office/drawing/2014/main" id="{B3F372A8-9041-CF0D-6662-EF10E6781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4" name="Text Box 61">
              <a:extLst>
                <a:ext uri="{FF2B5EF4-FFF2-40B4-BE49-F238E27FC236}">
                  <a16:creationId xmlns:a16="http://schemas.microsoft.com/office/drawing/2014/main" id="{B0E9304B-AA44-D196-B39B-6CE070380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41">
              <a:extLst>
                <a:ext uri="{FF2B5EF4-FFF2-40B4-BE49-F238E27FC236}">
                  <a16:creationId xmlns:a16="http://schemas.microsoft.com/office/drawing/2014/main" id="{398D07F1-A44A-A76C-5DBB-E419A3DCC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66" y="2983245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TB</a:t>
              </a:r>
            </a:p>
          </p:txBody>
        </p:sp>
        <p:sp>
          <p:nvSpPr>
            <p:cNvPr id="36" name="Text Box 61">
              <a:extLst>
                <a:ext uri="{FF2B5EF4-FFF2-40B4-BE49-F238E27FC236}">
                  <a16:creationId xmlns:a16="http://schemas.microsoft.com/office/drawing/2014/main" id="{EFBE0D8C-22C8-8A46-AFBA-E52D8D109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7" name="Text Box 61">
              <a:extLst>
                <a:ext uri="{FF2B5EF4-FFF2-40B4-BE49-F238E27FC236}">
                  <a16:creationId xmlns:a16="http://schemas.microsoft.com/office/drawing/2014/main" id="{21D0F5A3-B52F-0F4F-05E2-55895C213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5D0B68C9-8933-8380-8809-13B0A1961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1">
              <a:extLst>
                <a:ext uri="{FF2B5EF4-FFF2-40B4-BE49-F238E27FC236}">
                  <a16:creationId xmlns:a16="http://schemas.microsoft.com/office/drawing/2014/main" id="{645FDF18-52EE-FA2B-C70E-5C71482D5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40" name="Text Box 61">
              <a:extLst>
                <a:ext uri="{FF2B5EF4-FFF2-40B4-BE49-F238E27FC236}">
                  <a16:creationId xmlns:a16="http://schemas.microsoft.com/office/drawing/2014/main" id="{D4682C1E-3500-23B7-60DF-F939EDDB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41" name="Text Box 61">
              <a:extLst>
                <a:ext uri="{FF2B5EF4-FFF2-40B4-BE49-F238E27FC236}">
                  <a16:creationId xmlns:a16="http://schemas.microsoft.com/office/drawing/2014/main" id="{80343D6A-C205-4FB6-B939-0124E1E32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E137-18BF-D4B4-E697-0A5BAFDC32E5}"/>
              </a:ext>
            </a:extLst>
          </p:cNvPr>
          <p:cNvGrpSpPr/>
          <p:nvPr/>
        </p:nvGrpSpPr>
        <p:grpSpPr>
          <a:xfrm>
            <a:off x="8420465" y="2871264"/>
            <a:ext cx="2111750" cy="1311651"/>
            <a:chOff x="1030416" y="2956380"/>
            <a:chExt cx="2512798" cy="1523946"/>
          </a:xfrm>
        </p:grpSpPr>
        <p:grpSp>
          <p:nvGrpSpPr>
            <p:cNvPr id="54" name="Group 57">
              <a:extLst>
                <a:ext uri="{FF2B5EF4-FFF2-40B4-BE49-F238E27FC236}">
                  <a16:creationId xmlns:a16="http://schemas.microsoft.com/office/drawing/2014/main" id="{328D4833-8FEC-1356-9B74-3ED12E1E5E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64" name="Rectangle 33">
                <a:extLst>
                  <a:ext uri="{FF2B5EF4-FFF2-40B4-BE49-F238E27FC236}">
                    <a16:creationId xmlns:a16="http://schemas.microsoft.com/office/drawing/2014/main" id="{CC450F81-0201-1B4E-0380-F456B1F6C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34">
                <a:extLst>
                  <a:ext uri="{FF2B5EF4-FFF2-40B4-BE49-F238E27FC236}">
                    <a16:creationId xmlns:a16="http://schemas.microsoft.com/office/drawing/2014/main" id="{A706CDF1-DA55-6AC4-2E6C-A6D94B21B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35">
                <a:extLst>
                  <a:ext uri="{FF2B5EF4-FFF2-40B4-BE49-F238E27FC236}">
                    <a16:creationId xmlns:a16="http://schemas.microsoft.com/office/drawing/2014/main" id="{15248648-59D6-C3EC-5674-47F2B43F0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38">
                <a:extLst>
                  <a:ext uri="{FF2B5EF4-FFF2-40B4-BE49-F238E27FC236}">
                    <a16:creationId xmlns:a16="http://schemas.microsoft.com/office/drawing/2014/main" id="{B7F47BDB-7B2E-2B9C-0E15-B3D57AE32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68" name="AutoShape 39">
                <a:extLst>
                  <a:ext uri="{FF2B5EF4-FFF2-40B4-BE49-F238E27FC236}">
                    <a16:creationId xmlns:a16="http://schemas.microsoft.com/office/drawing/2014/main" id="{B0393DDC-27A0-9B3B-7407-0834F0BE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AutoShape 40">
                <a:extLst>
                  <a:ext uri="{FF2B5EF4-FFF2-40B4-BE49-F238E27FC236}">
                    <a16:creationId xmlns:a16="http://schemas.microsoft.com/office/drawing/2014/main" id="{2C04AF72-4679-BF1F-1AB8-88F6E82E30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 Box 41">
                <a:extLst>
                  <a:ext uri="{FF2B5EF4-FFF2-40B4-BE49-F238E27FC236}">
                    <a16:creationId xmlns:a16="http://schemas.microsoft.com/office/drawing/2014/main" id="{DC42E7E4-4FF0-68FA-8D8A-318B03F05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71" name="Line 42">
                <a:extLst>
                  <a:ext uri="{FF2B5EF4-FFF2-40B4-BE49-F238E27FC236}">
                    <a16:creationId xmlns:a16="http://schemas.microsoft.com/office/drawing/2014/main" id="{3BE8C850-6571-2928-307D-0D22EFA21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3">
                <a:extLst>
                  <a:ext uri="{FF2B5EF4-FFF2-40B4-BE49-F238E27FC236}">
                    <a16:creationId xmlns:a16="http://schemas.microsoft.com/office/drawing/2014/main" id="{D1AA3350-612D-7472-F70C-F53B6A823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52">
                <a:extLst>
                  <a:ext uri="{FF2B5EF4-FFF2-40B4-BE49-F238E27FC236}">
                    <a16:creationId xmlns:a16="http://schemas.microsoft.com/office/drawing/2014/main" id="{E479E7F5-E83E-5E98-CF32-1C29A8DD7C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53">
                <a:extLst>
                  <a:ext uri="{FF2B5EF4-FFF2-40B4-BE49-F238E27FC236}">
                    <a16:creationId xmlns:a16="http://schemas.microsoft.com/office/drawing/2014/main" id="{C07B8771-08D2-3256-C766-76902DC7A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55" name="Text Box 61">
              <a:extLst>
                <a:ext uri="{FF2B5EF4-FFF2-40B4-BE49-F238E27FC236}">
                  <a16:creationId xmlns:a16="http://schemas.microsoft.com/office/drawing/2014/main" id="{EEB2A291-4723-C19D-D03D-EC2656722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AD6EB7BF-3624-94F7-8C1C-FB59D80B9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7" name="Text Box 41">
              <a:extLst>
                <a:ext uri="{FF2B5EF4-FFF2-40B4-BE49-F238E27FC236}">
                  <a16:creationId xmlns:a16="http://schemas.microsoft.com/office/drawing/2014/main" id="{605DDDAD-60E9-89FB-69A6-3A3AE6FB4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416" y="2982397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y</a:t>
              </a:r>
            </a:p>
          </p:txBody>
        </p:sp>
        <p:sp>
          <p:nvSpPr>
            <p:cNvPr id="58" name="Text Box 61">
              <a:extLst>
                <a:ext uri="{FF2B5EF4-FFF2-40B4-BE49-F238E27FC236}">
                  <a16:creationId xmlns:a16="http://schemas.microsoft.com/office/drawing/2014/main" id="{FAE5250A-8E3A-BE36-CC06-8FB227812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FAED5586-43FF-9447-3CC1-9E13B780D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60" name="Text Box 61">
              <a:extLst>
                <a:ext uri="{FF2B5EF4-FFF2-40B4-BE49-F238E27FC236}">
                  <a16:creationId xmlns:a16="http://schemas.microsoft.com/office/drawing/2014/main" id="{5A1B508A-0DB7-6CEF-25E0-F12C01995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61" name="Text Box 61">
              <a:extLst>
                <a:ext uri="{FF2B5EF4-FFF2-40B4-BE49-F238E27FC236}">
                  <a16:creationId xmlns:a16="http://schemas.microsoft.com/office/drawing/2014/main" id="{EF141BFF-D3A9-DA27-332A-224AD795F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62" name="Text Box 61">
              <a:extLst>
                <a:ext uri="{FF2B5EF4-FFF2-40B4-BE49-F238E27FC236}">
                  <a16:creationId xmlns:a16="http://schemas.microsoft.com/office/drawing/2014/main" id="{8FA458BB-E336-42F2-01F3-1F07ED13A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E142C798-6787-3857-6609-FD3BBA3EF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AC3A9D93-41A6-03EB-AB37-24DF52EF533C}"/>
              </a:ext>
            </a:extLst>
          </p:cNvPr>
          <p:cNvSpPr/>
          <p:nvPr/>
        </p:nvSpPr>
        <p:spPr>
          <a:xfrm>
            <a:off x="1659786" y="2968869"/>
            <a:ext cx="3502586" cy="3660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05AD214-3F63-A716-D3B9-7B8FC247E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681" y="4704422"/>
            <a:ext cx="1198625" cy="1400075"/>
          </a:xfrm>
          <a:prstGeom prst="rect">
            <a:avLst/>
          </a:prstGeom>
        </p:spPr>
      </p:pic>
      <p:sp>
        <p:nvSpPr>
          <p:cNvPr id="7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80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72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7300-E803-A907-1DC5-75DC34D6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347472"/>
            <a:ext cx="7613047" cy="694250"/>
          </a:xfrm>
        </p:spPr>
        <p:txBody>
          <a:bodyPr>
            <a:normAutofit fontScale="90000"/>
          </a:bodyPr>
          <a:lstStyle/>
          <a:p>
            <a:r>
              <a:rPr lang="en-US" dirty="0"/>
              <a:t>Sequential Circuits Quiz 1 Question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C758F5-52F8-24DF-9C66-3FD6AF346D71}"/>
              </a:ext>
            </a:extLst>
          </p:cNvPr>
          <p:cNvSpPr txBox="1"/>
          <p:nvPr/>
        </p:nvSpPr>
        <p:spPr>
          <a:xfrm>
            <a:off x="1826150" y="1091279"/>
            <a:ext cx="810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Now suppose we use </a:t>
            </a:r>
            <a:r>
              <a:rPr lang="en-SG" sz="2000" dirty="0">
                <a:solidFill>
                  <a:srgbClr val="0000FF"/>
                </a:solidFill>
              </a:rPr>
              <a:t>JK flip-flops </a:t>
            </a:r>
            <a:r>
              <a:rPr lang="en-SG" sz="2000" dirty="0"/>
              <a:t>instead. Choose the most simplified FF input equations from below:</a:t>
            </a:r>
          </a:p>
          <a:p>
            <a:r>
              <a:rPr lang="en-SG" sz="2000" dirty="0"/>
              <a:t>(Note: a XNOR b = (a XOR b)’).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BD14D62-089E-AE58-235C-128381344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" t="58944" r="22060" b="7230"/>
          <a:stretch/>
        </p:blipFill>
        <p:spPr>
          <a:xfrm>
            <a:off x="1826151" y="2156497"/>
            <a:ext cx="4790845" cy="1894509"/>
          </a:xfrm>
          <a:prstGeom prst="rect">
            <a:avLst/>
          </a:prstGeom>
        </p:spPr>
      </p:pic>
      <p:sp>
        <p:nvSpPr>
          <p:cNvPr id="81" name="Content Placeholder 4">
            <a:extLst>
              <a:ext uri="{FF2B5EF4-FFF2-40B4-BE49-F238E27FC236}">
                <a16:creationId xmlns:a16="http://schemas.microsoft.com/office/drawing/2014/main" id="{B71E23AD-535D-02E2-9C1E-0C5EDE9BC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260" y="4100560"/>
            <a:ext cx="3252020" cy="551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Augmented State Table: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4DC34093-C347-5A27-4AFC-D2DFE243E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27"/>
          <a:stretch/>
        </p:blipFill>
        <p:spPr>
          <a:xfrm>
            <a:off x="1865260" y="4488806"/>
            <a:ext cx="7202540" cy="2191418"/>
          </a:xfrm>
          <a:prstGeom prst="rect">
            <a:avLst/>
          </a:prstGeom>
        </p:spPr>
      </p:pic>
      <p:grpSp>
        <p:nvGrpSpPr>
          <p:cNvPr id="83" name="Group 4">
            <a:extLst>
              <a:ext uri="{FF2B5EF4-FFF2-40B4-BE49-F238E27FC236}">
                <a16:creationId xmlns:a16="http://schemas.microsoft.com/office/drawing/2014/main" id="{A5938C7B-56B4-CAFA-30E2-072FF41349AD}"/>
              </a:ext>
            </a:extLst>
          </p:cNvPr>
          <p:cNvGrpSpPr>
            <a:grpSpLocks/>
          </p:cNvGrpSpPr>
          <p:nvPr/>
        </p:nvGrpSpPr>
        <p:grpSpPr bwMode="auto">
          <a:xfrm>
            <a:off x="9067799" y="4968737"/>
            <a:ext cx="1453228" cy="1349087"/>
            <a:chOff x="1776" y="1440"/>
            <a:chExt cx="1256" cy="1153"/>
          </a:xfrm>
        </p:grpSpPr>
        <p:graphicFrame>
          <p:nvGraphicFramePr>
            <p:cNvPr id="84" name="Object 5">
              <a:extLst>
                <a:ext uri="{FF2B5EF4-FFF2-40B4-BE49-F238E27FC236}">
                  <a16:creationId xmlns:a16="http://schemas.microsoft.com/office/drawing/2014/main" id="{2218127A-CA0F-352F-DCBD-4559CC8A82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440"/>
            <a:ext cx="1168" cy="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Document" r:id="rId5" imgW="1863000" imgH="1528560" progId="Word.Document.8">
                    <p:embed/>
                  </p:oleObj>
                </mc:Choice>
                <mc:Fallback>
                  <p:oleObj name="Document" r:id="rId5" imgW="1863000" imgH="1528560" progId="Word.Document.8">
                    <p:embed/>
                    <p:pic>
                      <p:nvPicPr>
                        <p:cNvPr id="8" name="Object 5">
                          <a:extLst>
                            <a:ext uri="{FF2B5EF4-FFF2-40B4-BE49-F238E27FC236}">
                              <a16:creationId xmlns:a16="http://schemas.microsoft.com/office/drawing/2014/main" id="{2582851F-7E9A-D977-96DD-DB522CCF7E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440"/>
                          <a:ext cx="1168" cy="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Line 6">
              <a:extLst>
                <a:ext uri="{FF2B5EF4-FFF2-40B4-BE49-F238E27FC236}">
                  <a16:creationId xmlns:a16="http://schemas.microsoft.com/office/drawing/2014/main" id="{A8F4E4F5-5BE4-5861-032B-4218D01A2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68768DD2-3509-E03B-BC92-42579400A3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01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8">
              <a:extLst>
                <a:ext uri="{FF2B5EF4-FFF2-40B4-BE49-F238E27FC236}">
                  <a16:creationId xmlns:a16="http://schemas.microsoft.com/office/drawing/2014/main" id="{5A60205C-768E-7342-CB21-645117A6F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" y="2304"/>
              <a:ext cx="116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 dirty="0"/>
                <a:t>JK</a:t>
              </a:r>
              <a:r>
                <a:rPr lang="en-GB" sz="1600" dirty="0"/>
                <a:t> Flip-flop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A9C92C2-9F36-9A22-4F42-8236CD092D9E}"/>
              </a:ext>
            </a:extLst>
          </p:cNvPr>
          <p:cNvGrpSpPr/>
          <p:nvPr/>
        </p:nvGrpSpPr>
        <p:grpSpPr>
          <a:xfrm>
            <a:off x="6130044" y="1550278"/>
            <a:ext cx="2197092" cy="1311651"/>
            <a:chOff x="928866" y="2956380"/>
            <a:chExt cx="2614348" cy="1523946"/>
          </a:xfrm>
        </p:grpSpPr>
        <p:grpSp>
          <p:nvGrpSpPr>
            <p:cNvPr id="89" name="Group 57">
              <a:extLst>
                <a:ext uri="{FF2B5EF4-FFF2-40B4-BE49-F238E27FC236}">
                  <a16:creationId xmlns:a16="http://schemas.microsoft.com/office/drawing/2014/main" id="{BC26667D-F51B-75CE-8712-A1B127356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99" name="Rectangle 33">
                <a:extLst>
                  <a:ext uri="{FF2B5EF4-FFF2-40B4-BE49-F238E27FC236}">
                    <a16:creationId xmlns:a16="http://schemas.microsoft.com/office/drawing/2014/main" id="{0DBF88F6-CAA6-5983-823D-25785ADEC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34">
                <a:extLst>
                  <a:ext uri="{FF2B5EF4-FFF2-40B4-BE49-F238E27FC236}">
                    <a16:creationId xmlns:a16="http://schemas.microsoft.com/office/drawing/2014/main" id="{89A11234-B622-71E0-572B-F98A18E06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5">
                <a:extLst>
                  <a:ext uri="{FF2B5EF4-FFF2-40B4-BE49-F238E27FC236}">
                    <a16:creationId xmlns:a16="http://schemas.microsoft.com/office/drawing/2014/main" id="{981E0730-6100-0D35-55CA-36BE6999D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 Box 38">
                <a:extLst>
                  <a:ext uri="{FF2B5EF4-FFF2-40B4-BE49-F238E27FC236}">
                    <a16:creationId xmlns:a16="http://schemas.microsoft.com/office/drawing/2014/main" id="{0E40071F-2F8D-3F77-D908-BD55F26C7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03" name="AutoShape 39">
                <a:extLst>
                  <a:ext uri="{FF2B5EF4-FFF2-40B4-BE49-F238E27FC236}">
                    <a16:creationId xmlns:a16="http://schemas.microsoft.com/office/drawing/2014/main" id="{B397F3BC-54F2-52AB-C55C-23DF40C97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40">
                <a:extLst>
                  <a:ext uri="{FF2B5EF4-FFF2-40B4-BE49-F238E27FC236}">
                    <a16:creationId xmlns:a16="http://schemas.microsoft.com/office/drawing/2014/main" id="{4C53F446-26F3-311F-AC51-B1A7FFF42A1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 Box 41">
                <a:extLst>
                  <a:ext uri="{FF2B5EF4-FFF2-40B4-BE49-F238E27FC236}">
                    <a16:creationId xmlns:a16="http://schemas.microsoft.com/office/drawing/2014/main" id="{D66F4477-379C-A4FD-10C6-5A40B11009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06" name="Line 42">
                <a:extLst>
                  <a:ext uri="{FF2B5EF4-FFF2-40B4-BE49-F238E27FC236}">
                    <a16:creationId xmlns:a16="http://schemas.microsoft.com/office/drawing/2014/main" id="{76D69906-B307-0A17-DD64-668FA7A39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43">
                <a:extLst>
                  <a:ext uri="{FF2B5EF4-FFF2-40B4-BE49-F238E27FC236}">
                    <a16:creationId xmlns:a16="http://schemas.microsoft.com/office/drawing/2014/main" id="{9A833615-876F-586A-2B62-9952D5429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utoShape 52">
                <a:extLst>
                  <a:ext uri="{FF2B5EF4-FFF2-40B4-BE49-F238E27FC236}">
                    <a16:creationId xmlns:a16="http://schemas.microsoft.com/office/drawing/2014/main" id="{6569C9FC-7FAD-D5FA-E43C-77EE93D760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Text Box 53">
                <a:extLst>
                  <a:ext uri="{FF2B5EF4-FFF2-40B4-BE49-F238E27FC236}">
                    <a16:creationId xmlns:a16="http://schemas.microsoft.com/office/drawing/2014/main" id="{EAC7D811-91AA-511C-7BAC-67D18EA62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90" name="Text Box 61">
              <a:extLst>
                <a:ext uri="{FF2B5EF4-FFF2-40B4-BE49-F238E27FC236}">
                  <a16:creationId xmlns:a16="http://schemas.microsoft.com/office/drawing/2014/main" id="{2D6E9F35-3EEA-8EB9-8D05-8D727DA2E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91" name="Text Box 61">
              <a:extLst>
                <a:ext uri="{FF2B5EF4-FFF2-40B4-BE49-F238E27FC236}">
                  <a16:creationId xmlns:a16="http://schemas.microsoft.com/office/drawing/2014/main" id="{76E31A1A-F7AB-3EA2-DF7C-C27AD2996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2" name="Text Box 41">
              <a:extLst>
                <a:ext uri="{FF2B5EF4-FFF2-40B4-BE49-F238E27FC236}">
                  <a16:creationId xmlns:a16="http://schemas.microsoft.com/office/drawing/2014/main" id="{606D29DC-5FC3-007F-A8A8-9F431B1E3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66" y="2983245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JA</a:t>
              </a:r>
            </a:p>
          </p:txBody>
        </p:sp>
        <p:sp>
          <p:nvSpPr>
            <p:cNvPr id="93" name="Text Box 61">
              <a:extLst>
                <a:ext uri="{FF2B5EF4-FFF2-40B4-BE49-F238E27FC236}">
                  <a16:creationId xmlns:a16="http://schemas.microsoft.com/office/drawing/2014/main" id="{10699C66-B173-AD34-E926-68658275A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94" name="Text Box 61">
              <a:extLst>
                <a:ext uri="{FF2B5EF4-FFF2-40B4-BE49-F238E27FC236}">
                  <a16:creationId xmlns:a16="http://schemas.microsoft.com/office/drawing/2014/main" id="{B82977BB-FA63-6779-6446-174ACB459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5" name="Text Box 61">
              <a:extLst>
                <a:ext uri="{FF2B5EF4-FFF2-40B4-BE49-F238E27FC236}">
                  <a16:creationId xmlns:a16="http://schemas.microsoft.com/office/drawing/2014/main" id="{9AFFCAA2-9A7F-767A-444B-3403AFBA5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96" name="Text Box 61">
              <a:extLst>
                <a:ext uri="{FF2B5EF4-FFF2-40B4-BE49-F238E27FC236}">
                  <a16:creationId xmlns:a16="http://schemas.microsoft.com/office/drawing/2014/main" id="{AF98BFF0-5229-F263-3C30-52AC24636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97" name="Text Box 61">
              <a:extLst>
                <a:ext uri="{FF2B5EF4-FFF2-40B4-BE49-F238E27FC236}">
                  <a16:creationId xmlns:a16="http://schemas.microsoft.com/office/drawing/2014/main" id="{0B7A3B09-7A13-1E92-3B48-7F4C5C099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98" name="Text Box 61">
              <a:extLst>
                <a:ext uri="{FF2B5EF4-FFF2-40B4-BE49-F238E27FC236}">
                  <a16:creationId xmlns:a16="http://schemas.microsoft.com/office/drawing/2014/main" id="{48B38930-45DB-75E8-9A33-3D730F66C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411C2C4-0BB2-9D2E-38A8-D9700A4392D9}"/>
              </a:ext>
            </a:extLst>
          </p:cNvPr>
          <p:cNvGrpSpPr/>
          <p:nvPr/>
        </p:nvGrpSpPr>
        <p:grpSpPr>
          <a:xfrm>
            <a:off x="8316142" y="1550278"/>
            <a:ext cx="2197092" cy="1311651"/>
            <a:chOff x="928866" y="2956380"/>
            <a:chExt cx="2614348" cy="1523946"/>
          </a:xfrm>
        </p:grpSpPr>
        <p:grpSp>
          <p:nvGrpSpPr>
            <p:cNvPr id="133" name="Group 57">
              <a:extLst>
                <a:ext uri="{FF2B5EF4-FFF2-40B4-BE49-F238E27FC236}">
                  <a16:creationId xmlns:a16="http://schemas.microsoft.com/office/drawing/2014/main" id="{A354D135-88F4-588C-FEF0-2380044F8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143" name="Rectangle 33">
                <a:extLst>
                  <a:ext uri="{FF2B5EF4-FFF2-40B4-BE49-F238E27FC236}">
                    <a16:creationId xmlns:a16="http://schemas.microsoft.com/office/drawing/2014/main" id="{30E4E8A3-D242-3558-3772-839815E1B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34">
                <a:extLst>
                  <a:ext uri="{FF2B5EF4-FFF2-40B4-BE49-F238E27FC236}">
                    <a16:creationId xmlns:a16="http://schemas.microsoft.com/office/drawing/2014/main" id="{F35958E5-E9A4-B036-FE8F-2924ED86A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35">
                <a:extLst>
                  <a:ext uri="{FF2B5EF4-FFF2-40B4-BE49-F238E27FC236}">
                    <a16:creationId xmlns:a16="http://schemas.microsoft.com/office/drawing/2014/main" id="{F712C1B1-BD85-FB67-19F4-7AA1A6A8D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 Box 38">
                <a:extLst>
                  <a:ext uri="{FF2B5EF4-FFF2-40B4-BE49-F238E27FC236}">
                    <a16:creationId xmlns:a16="http://schemas.microsoft.com/office/drawing/2014/main" id="{B957CCF3-491C-5EF0-DC7F-0BE3A320C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47" name="AutoShape 39">
                <a:extLst>
                  <a:ext uri="{FF2B5EF4-FFF2-40B4-BE49-F238E27FC236}">
                    <a16:creationId xmlns:a16="http://schemas.microsoft.com/office/drawing/2014/main" id="{878E58FC-3251-138D-DC7A-4746CF949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40">
                <a:extLst>
                  <a:ext uri="{FF2B5EF4-FFF2-40B4-BE49-F238E27FC236}">
                    <a16:creationId xmlns:a16="http://schemas.microsoft.com/office/drawing/2014/main" id="{A6FDF835-4BDA-8539-EE82-C01CBEA893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41">
                <a:extLst>
                  <a:ext uri="{FF2B5EF4-FFF2-40B4-BE49-F238E27FC236}">
                    <a16:creationId xmlns:a16="http://schemas.microsoft.com/office/drawing/2014/main" id="{4C4DC14F-684D-7A63-7F2E-F6F6852EBB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50" name="Line 42">
                <a:extLst>
                  <a:ext uri="{FF2B5EF4-FFF2-40B4-BE49-F238E27FC236}">
                    <a16:creationId xmlns:a16="http://schemas.microsoft.com/office/drawing/2014/main" id="{36B876A1-7140-05C3-62F2-242F9D041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43">
                <a:extLst>
                  <a:ext uri="{FF2B5EF4-FFF2-40B4-BE49-F238E27FC236}">
                    <a16:creationId xmlns:a16="http://schemas.microsoft.com/office/drawing/2014/main" id="{9E0D3F50-6729-1639-F4BF-7FF09D633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utoShape 52">
                <a:extLst>
                  <a:ext uri="{FF2B5EF4-FFF2-40B4-BE49-F238E27FC236}">
                    <a16:creationId xmlns:a16="http://schemas.microsoft.com/office/drawing/2014/main" id="{B4DAB77D-6C44-97EE-74B9-278DA753B4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Text Box 53">
                <a:extLst>
                  <a:ext uri="{FF2B5EF4-FFF2-40B4-BE49-F238E27FC236}">
                    <a16:creationId xmlns:a16="http://schemas.microsoft.com/office/drawing/2014/main" id="{19294643-A45C-E05E-4B0E-0D941332D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134" name="Text Box 61">
              <a:extLst>
                <a:ext uri="{FF2B5EF4-FFF2-40B4-BE49-F238E27FC236}">
                  <a16:creationId xmlns:a16="http://schemas.microsoft.com/office/drawing/2014/main" id="{69D301A7-D599-8AB7-9051-AF151FD9E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35" name="Text Box 61">
              <a:extLst>
                <a:ext uri="{FF2B5EF4-FFF2-40B4-BE49-F238E27FC236}">
                  <a16:creationId xmlns:a16="http://schemas.microsoft.com/office/drawing/2014/main" id="{04F6232F-0C09-B92E-0D88-1E879C194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36" name="Text Box 41">
              <a:extLst>
                <a:ext uri="{FF2B5EF4-FFF2-40B4-BE49-F238E27FC236}">
                  <a16:creationId xmlns:a16="http://schemas.microsoft.com/office/drawing/2014/main" id="{1161D382-DB2F-A4B7-FDDE-1E52BDAB8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66" y="2983245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KA</a:t>
              </a:r>
            </a:p>
          </p:txBody>
        </p:sp>
        <p:sp>
          <p:nvSpPr>
            <p:cNvPr id="137" name="Text Box 61">
              <a:extLst>
                <a:ext uri="{FF2B5EF4-FFF2-40B4-BE49-F238E27FC236}">
                  <a16:creationId xmlns:a16="http://schemas.microsoft.com/office/drawing/2014/main" id="{21A03223-4336-2495-3D97-C12B76E6F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38" name="Text Box 61">
              <a:extLst>
                <a:ext uri="{FF2B5EF4-FFF2-40B4-BE49-F238E27FC236}">
                  <a16:creationId xmlns:a16="http://schemas.microsoft.com/office/drawing/2014/main" id="{9960FFE2-05A1-A6CE-D67C-2DA704405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39" name="Text Box 61">
              <a:extLst>
                <a:ext uri="{FF2B5EF4-FFF2-40B4-BE49-F238E27FC236}">
                  <a16:creationId xmlns:a16="http://schemas.microsoft.com/office/drawing/2014/main" id="{027A838C-9E0A-9025-7FE8-86C17B2CD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0" name="Text Box 61">
              <a:extLst>
                <a:ext uri="{FF2B5EF4-FFF2-40B4-BE49-F238E27FC236}">
                  <a16:creationId xmlns:a16="http://schemas.microsoft.com/office/drawing/2014/main" id="{A69781A2-9454-9BA6-7439-F6134934E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41" name="Text Box 61">
              <a:extLst>
                <a:ext uri="{FF2B5EF4-FFF2-40B4-BE49-F238E27FC236}">
                  <a16:creationId xmlns:a16="http://schemas.microsoft.com/office/drawing/2014/main" id="{01B33308-0CDD-F679-0FEA-8FEEF93D7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42" name="Text Box 61">
              <a:extLst>
                <a:ext uri="{FF2B5EF4-FFF2-40B4-BE49-F238E27FC236}">
                  <a16:creationId xmlns:a16="http://schemas.microsoft.com/office/drawing/2014/main" id="{27CDEFC2-CB37-7265-17A5-833FB9022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5C9AA00-A734-2DA3-E4F9-F1A3B379D04E}"/>
              </a:ext>
            </a:extLst>
          </p:cNvPr>
          <p:cNvGrpSpPr/>
          <p:nvPr/>
        </p:nvGrpSpPr>
        <p:grpSpPr>
          <a:xfrm>
            <a:off x="6130044" y="2949148"/>
            <a:ext cx="2197092" cy="1311651"/>
            <a:chOff x="928866" y="2956380"/>
            <a:chExt cx="2614348" cy="1523946"/>
          </a:xfrm>
        </p:grpSpPr>
        <p:grpSp>
          <p:nvGrpSpPr>
            <p:cNvPr id="155" name="Group 57">
              <a:extLst>
                <a:ext uri="{FF2B5EF4-FFF2-40B4-BE49-F238E27FC236}">
                  <a16:creationId xmlns:a16="http://schemas.microsoft.com/office/drawing/2014/main" id="{213CEC18-71BA-8B9C-ECBD-1A19C6116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165" name="Rectangle 33">
                <a:extLst>
                  <a:ext uri="{FF2B5EF4-FFF2-40B4-BE49-F238E27FC236}">
                    <a16:creationId xmlns:a16="http://schemas.microsoft.com/office/drawing/2014/main" id="{E0E5CC52-49D8-B5B5-CC3A-65F2D8CB9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34">
                <a:extLst>
                  <a:ext uri="{FF2B5EF4-FFF2-40B4-BE49-F238E27FC236}">
                    <a16:creationId xmlns:a16="http://schemas.microsoft.com/office/drawing/2014/main" id="{0265410A-65AD-B0A1-714D-A032385BB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35">
                <a:extLst>
                  <a:ext uri="{FF2B5EF4-FFF2-40B4-BE49-F238E27FC236}">
                    <a16:creationId xmlns:a16="http://schemas.microsoft.com/office/drawing/2014/main" id="{BD2EB440-ED0D-6376-F4BB-E70CBA73A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Text Box 38">
                <a:extLst>
                  <a:ext uri="{FF2B5EF4-FFF2-40B4-BE49-F238E27FC236}">
                    <a16:creationId xmlns:a16="http://schemas.microsoft.com/office/drawing/2014/main" id="{EDDAF6A9-A61A-CBA2-4AEC-A1AAA93D0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69" name="AutoShape 39">
                <a:extLst>
                  <a:ext uri="{FF2B5EF4-FFF2-40B4-BE49-F238E27FC236}">
                    <a16:creationId xmlns:a16="http://schemas.microsoft.com/office/drawing/2014/main" id="{3AA462E7-3304-DA3E-DB53-9CDEBA6E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AutoShape 40">
                <a:extLst>
                  <a:ext uri="{FF2B5EF4-FFF2-40B4-BE49-F238E27FC236}">
                    <a16:creationId xmlns:a16="http://schemas.microsoft.com/office/drawing/2014/main" id="{880E2305-35F6-A4A0-B227-2C858FC72CC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Text Box 41">
                <a:extLst>
                  <a:ext uri="{FF2B5EF4-FFF2-40B4-BE49-F238E27FC236}">
                    <a16:creationId xmlns:a16="http://schemas.microsoft.com/office/drawing/2014/main" id="{77C02420-DA9B-B2BC-1BF3-28D441844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72" name="Line 42">
                <a:extLst>
                  <a:ext uri="{FF2B5EF4-FFF2-40B4-BE49-F238E27FC236}">
                    <a16:creationId xmlns:a16="http://schemas.microsoft.com/office/drawing/2014/main" id="{48B83C59-21EC-47C1-D6B4-589552DF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43">
                <a:extLst>
                  <a:ext uri="{FF2B5EF4-FFF2-40B4-BE49-F238E27FC236}">
                    <a16:creationId xmlns:a16="http://schemas.microsoft.com/office/drawing/2014/main" id="{A5685F99-6E56-584F-4303-B923AC9CC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52">
                <a:extLst>
                  <a:ext uri="{FF2B5EF4-FFF2-40B4-BE49-F238E27FC236}">
                    <a16:creationId xmlns:a16="http://schemas.microsoft.com/office/drawing/2014/main" id="{5D85273D-78CE-9C7D-B6BC-4FAED35B940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Text Box 53">
                <a:extLst>
                  <a:ext uri="{FF2B5EF4-FFF2-40B4-BE49-F238E27FC236}">
                    <a16:creationId xmlns:a16="http://schemas.microsoft.com/office/drawing/2014/main" id="{CD9257A4-363D-24E7-28FF-80143EE92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156" name="Text Box 61">
              <a:extLst>
                <a:ext uri="{FF2B5EF4-FFF2-40B4-BE49-F238E27FC236}">
                  <a16:creationId xmlns:a16="http://schemas.microsoft.com/office/drawing/2014/main" id="{671896BA-C8DC-A2E1-0290-55A4A0D69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57" name="Text Box 61">
              <a:extLst>
                <a:ext uri="{FF2B5EF4-FFF2-40B4-BE49-F238E27FC236}">
                  <a16:creationId xmlns:a16="http://schemas.microsoft.com/office/drawing/2014/main" id="{195795CF-356F-85E6-07CD-3A9B0081A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58" name="Text Box 41">
              <a:extLst>
                <a:ext uri="{FF2B5EF4-FFF2-40B4-BE49-F238E27FC236}">
                  <a16:creationId xmlns:a16="http://schemas.microsoft.com/office/drawing/2014/main" id="{0E53DD5F-82B4-A343-8D6F-7855EB64A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66" y="2983245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JB</a:t>
              </a:r>
            </a:p>
          </p:txBody>
        </p:sp>
        <p:sp>
          <p:nvSpPr>
            <p:cNvPr id="159" name="Text Box 61">
              <a:extLst>
                <a:ext uri="{FF2B5EF4-FFF2-40B4-BE49-F238E27FC236}">
                  <a16:creationId xmlns:a16="http://schemas.microsoft.com/office/drawing/2014/main" id="{8CEB7356-D134-E0A2-DB96-E8EE86BC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60" name="Text Box 61">
              <a:extLst>
                <a:ext uri="{FF2B5EF4-FFF2-40B4-BE49-F238E27FC236}">
                  <a16:creationId xmlns:a16="http://schemas.microsoft.com/office/drawing/2014/main" id="{78A594C1-5129-F1F4-9BE1-20C00499C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61" name="Text Box 61">
              <a:extLst>
                <a:ext uri="{FF2B5EF4-FFF2-40B4-BE49-F238E27FC236}">
                  <a16:creationId xmlns:a16="http://schemas.microsoft.com/office/drawing/2014/main" id="{D83E2854-2211-6EAC-A4B6-CDB8F2C05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62" name="Text Box 61">
              <a:extLst>
                <a:ext uri="{FF2B5EF4-FFF2-40B4-BE49-F238E27FC236}">
                  <a16:creationId xmlns:a16="http://schemas.microsoft.com/office/drawing/2014/main" id="{D4682E25-2B07-30C2-BCDC-C43B3C626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63" name="Text Box 61">
              <a:extLst>
                <a:ext uri="{FF2B5EF4-FFF2-40B4-BE49-F238E27FC236}">
                  <a16:creationId xmlns:a16="http://schemas.microsoft.com/office/drawing/2014/main" id="{B19E80BE-CDDC-2EBB-8BE3-2397618A0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64" name="Text Box 61">
              <a:extLst>
                <a:ext uri="{FF2B5EF4-FFF2-40B4-BE49-F238E27FC236}">
                  <a16:creationId xmlns:a16="http://schemas.microsoft.com/office/drawing/2014/main" id="{CB4B9B5D-D1FC-B059-F813-C5305FA55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3B8A2B1-5901-2B89-08F3-EFD4DE0C9CF6}"/>
              </a:ext>
            </a:extLst>
          </p:cNvPr>
          <p:cNvGrpSpPr/>
          <p:nvPr/>
        </p:nvGrpSpPr>
        <p:grpSpPr>
          <a:xfrm>
            <a:off x="8316142" y="2949148"/>
            <a:ext cx="2197092" cy="1311651"/>
            <a:chOff x="928866" y="2956380"/>
            <a:chExt cx="2614348" cy="1523946"/>
          </a:xfrm>
        </p:grpSpPr>
        <p:grpSp>
          <p:nvGrpSpPr>
            <p:cNvPr id="177" name="Group 57">
              <a:extLst>
                <a:ext uri="{FF2B5EF4-FFF2-40B4-BE49-F238E27FC236}">
                  <a16:creationId xmlns:a16="http://schemas.microsoft.com/office/drawing/2014/main" id="{8FDBBAEC-674B-453D-2005-474099749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258" y="2956380"/>
              <a:ext cx="2500956" cy="1523946"/>
              <a:chOff x="3648" y="2707"/>
              <a:chExt cx="1977" cy="1269"/>
            </a:xfrm>
          </p:grpSpPr>
          <p:sp>
            <p:nvSpPr>
              <p:cNvPr id="187" name="Rectangle 33">
                <a:extLst>
                  <a:ext uri="{FF2B5EF4-FFF2-40B4-BE49-F238E27FC236}">
                    <a16:creationId xmlns:a16="http://schemas.microsoft.com/office/drawing/2014/main" id="{B6779B55-CAC3-3151-BC40-6ECFBAD9D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34">
                <a:extLst>
                  <a:ext uri="{FF2B5EF4-FFF2-40B4-BE49-F238E27FC236}">
                    <a16:creationId xmlns:a16="http://schemas.microsoft.com/office/drawing/2014/main" id="{BF757459-FBDF-8E6D-891A-4C7758911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35">
                <a:extLst>
                  <a:ext uri="{FF2B5EF4-FFF2-40B4-BE49-F238E27FC236}">
                    <a16:creationId xmlns:a16="http://schemas.microsoft.com/office/drawing/2014/main" id="{AEEA5BE1-3264-EAB5-2D74-7CC494634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Text Box 38">
                <a:extLst>
                  <a:ext uri="{FF2B5EF4-FFF2-40B4-BE49-F238E27FC236}">
                    <a16:creationId xmlns:a16="http://schemas.microsoft.com/office/drawing/2014/main" id="{7C8E2EE6-5241-90EF-7FD4-DEF3A6105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91" name="AutoShape 39">
                <a:extLst>
                  <a:ext uri="{FF2B5EF4-FFF2-40B4-BE49-F238E27FC236}">
                    <a16:creationId xmlns:a16="http://schemas.microsoft.com/office/drawing/2014/main" id="{8009703E-A574-4CC4-7F9B-B9269ABA9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40">
                <a:extLst>
                  <a:ext uri="{FF2B5EF4-FFF2-40B4-BE49-F238E27FC236}">
                    <a16:creationId xmlns:a16="http://schemas.microsoft.com/office/drawing/2014/main" id="{52E1EF53-66D3-C102-056A-47F5A5BBB4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Text Box 41">
                <a:extLst>
                  <a:ext uri="{FF2B5EF4-FFF2-40B4-BE49-F238E27FC236}">
                    <a16:creationId xmlns:a16="http://schemas.microsoft.com/office/drawing/2014/main" id="{7B1AAD93-B297-C113-F97F-B12C98E0E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270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94" name="Line 42">
                <a:extLst>
                  <a:ext uri="{FF2B5EF4-FFF2-40B4-BE49-F238E27FC236}">
                    <a16:creationId xmlns:a16="http://schemas.microsoft.com/office/drawing/2014/main" id="{85A62649-76E1-F29E-6351-1C4182BAC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43">
                <a:extLst>
                  <a:ext uri="{FF2B5EF4-FFF2-40B4-BE49-F238E27FC236}">
                    <a16:creationId xmlns:a16="http://schemas.microsoft.com/office/drawing/2014/main" id="{50BDC130-F4D3-F009-D173-B1168D087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AutoShape 52">
                <a:extLst>
                  <a:ext uri="{FF2B5EF4-FFF2-40B4-BE49-F238E27FC236}">
                    <a16:creationId xmlns:a16="http://schemas.microsoft.com/office/drawing/2014/main" id="{10548FA8-F984-C550-FCBD-1A5BBD2FBB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Text Box 53">
                <a:extLst>
                  <a:ext uri="{FF2B5EF4-FFF2-40B4-BE49-F238E27FC236}">
                    <a16:creationId xmlns:a16="http://schemas.microsoft.com/office/drawing/2014/main" id="{B17ED13F-5CA8-7AA4-D755-04B7A40D2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178" name="Text Box 61">
              <a:extLst>
                <a:ext uri="{FF2B5EF4-FFF2-40B4-BE49-F238E27FC236}">
                  <a16:creationId xmlns:a16="http://schemas.microsoft.com/office/drawing/2014/main" id="{BD128218-150C-0932-49B6-70614F8CD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392331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79" name="Text Box 61">
              <a:extLst>
                <a:ext uri="{FF2B5EF4-FFF2-40B4-BE49-F238E27FC236}">
                  <a16:creationId xmlns:a16="http://schemas.microsoft.com/office/drawing/2014/main" id="{E7BDE10A-E05B-45F7-EE69-473B5BA7C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189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80" name="Text Box 41">
              <a:extLst>
                <a:ext uri="{FF2B5EF4-FFF2-40B4-BE49-F238E27FC236}">
                  <a16:creationId xmlns:a16="http://schemas.microsoft.com/office/drawing/2014/main" id="{30D8D21B-D2CE-A24D-9D6A-572D2206E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66" y="2983245"/>
              <a:ext cx="586189" cy="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KB</a:t>
              </a:r>
            </a:p>
          </p:txBody>
        </p:sp>
        <p:sp>
          <p:nvSpPr>
            <p:cNvPr id="181" name="Text Box 61">
              <a:extLst>
                <a:ext uri="{FF2B5EF4-FFF2-40B4-BE49-F238E27FC236}">
                  <a16:creationId xmlns:a16="http://schemas.microsoft.com/office/drawing/2014/main" id="{A1B12EC3-D3CC-2C63-8B76-08749E9B9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82" name="Text Box 61">
              <a:extLst>
                <a:ext uri="{FF2B5EF4-FFF2-40B4-BE49-F238E27FC236}">
                  <a16:creationId xmlns:a16="http://schemas.microsoft.com/office/drawing/2014/main" id="{0A0EA4EF-473A-C06E-FE39-BD0F8CCD8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392331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83" name="Text Box 61">
              <a:extLst>
                <a:ext uri="{FF2B5EF4-FFF2-40B4-BE49-F238E27FC236}">
                  <a16:creationId xmlns:a16="http://schemas.microsoft.com/office/drawing/2014/main" id="{E6EFAFD4-7612-0272-BC46-3BC8A0B4B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232" y="3730655"/>
              <a:ext cx="3225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84" name="Text Box 61">
              <a:extLst>
                <a:ext uri="{FF2B5EF4-FFF2-40B4-BE49-F238E27FC236}">
                  <a16:creationId xmlns:a16="http://schemas.microsoft.com/office/drawing/2014/main" id="{45904271-CCE6-8420-7550-046AB3CEA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036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85" name="Text Box 61">
              <a:extLst>
                <a:ext uri="{FF2B5EF4-FFF2-40B4-BE49-F238E27FC236}">
                  <a16:creationId xmlns:a16="http://schemas.microsoft.com/office/drawing/2014/main" id="{A0F314C6-6F87-E8F9-5473-9BA367615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52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186" name="Text Box 61">
              <a:extLst>
                <a:ext uri="{FF2B5EF4-FFF2-40B4-BE49-F238E27FC236}">
                  <a16:creationId xmlns:a16="http://schemas.microsoft.com/office/drawing/2014/main" id="{C787E698-DD96-2727-0FB1-7EB2C4F60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644" y="3730655"/>
              <a:ext cx="3424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98" name="Rounded Rectangle 2">
            <a:extLst>
              <a:ext uri="{FF2B5EF4-FFF2-40B4-BE49-F238E27FC236}">
                <a16:creationId xmlns:a16="http://schemas.microsoft.com/office/drawing/2014/main" id="{65F4AAD8-52B2-2791-A9C3-71F51EDFD1AF}"/>
              </a:ext>
            </a:extLst>
          </p:cNvPr>
          <p:cNvSpPr/>
          <p:nvPr/>
        </p:nvSpPr>
        <p:spPr>
          <a:xfrm>
            <a:off x="1805429" y="2645952"/>
            <a:ext cx="4256528" cy="4391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2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3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218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19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16B0-F9C8-7C5C-528B-1A96E286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0" y="347472"/>
            <a:ext cx="5690420" cy="775272"/>
          </a:xfrm>
        </p:spPr>
        <p:txBody>
          <a:bodyPr>
            <a:normAutofit/>
          </a:bodyPr>
          <a:lstStyle/>
          <a:p>
            <a:r>
              <a:rPr lang="en-US" sz="3600" dirty="0"/>
              <a:t>Sequential Circuits Quiz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30CB9-336B-3306-27D4-0C21D7DBD457}"/>
              </a:ext>
            </a:extLst>
          </p:cNvPr>
          <p:cNvSpPr txBox="1"/>
          <p:nvPr/>
        </p:nvSpPr>
        <p:spPr>
          <a:xfrm>
            <a:off x="2166234" y="1122745"/>
            <a:ext cx="646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In this quiz we are given the following circuit: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1BB48-3867-5F29-2D74-0E972AA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4"/>
          <a:stretch/>
        </p:blipFill>
        <p:spPr>
          <a:xfrm>
            <a:off x="2848514" y="1773432"/>
            <a:ext cx="6685907" cy="4768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6654" y="291747"/>
            <a:ext cx="373911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QnA</a:t>
            </a:r>
            <a:r>
              <a:rPr lang="en-US" sz="1600" dirty="0">
                <a:solidFill>
                  <a:srgbClr val="C00000"/>
                </a:solidFill>
              </a:rPr>
              <a:t> Q3: </a:t>
            </a:r>
            <a:r>
              <a:rPr lang="en-US" sz="1600" dirty="0"/>
              <a:t>Can you please go through Sequential Circuits Quiz 2 more thoroughly? I very get confused with it.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4091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Latches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950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5501D-EE35-D32D-923B-83F7633A0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3" t="37276" r="5542" b="7594"/>
          <a:stretch/>
        </p:blipFill>
        <p:spPr>
          <a:xfrm>
            <a:off x="2166234" y="1955800"/>
            <a:ext cx="7439737" cy="3949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E43C9D-1ABA-8445-1A39-2C82E3161A88}"/>
              </a:ext>
            </a:extLst>
          </p:cNvPr>
          <p:cNvSpPr txBox="1">
            <a:spLocks/>
          </p:cNvSpPr>
          <p:nvPr/>
        </p:nvSpPr>
        <p:spPr>
          <a:xfrm>
            <a:off x="1700980" y="347472"/>
            <a:ext cx="7796980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Sequential Circuits Quiz 2 Question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E0AC9-D98A-417D-D7C1-7119C8B64B93}"/>
              </a:ext>
            </a:extLst>
          </p:cNvPr>
          <p:cNvSpPr txBox="1"/>
          <p:nvPr/>
        </p:nvSpPr>
        <p:spPr>
          <a:xfrm>
            <a:off x="1914967" y="1355330"/>
            <a:ext cx="772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Choose the statement that best describes this circuit: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06253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E43C9D-1ABA-8445-1A39-2C82E3161A88}"/>
              </a:ext>
            </a:extLst>
          </p:cNvPr>
          <p:cNvSpPr txBox="1">
            <a:spLocks/>
          </p:cNvSpPr>
          <p:nvPr/>
        </p:nvSpPr>
        <p:spPr>
          <a:xfrm>
            <a:off x="1700980" y="347472"/>
            <a:ext cx="7796980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Sequential Circuits Quiz 2 Question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155EE-F63D-82A0-E488-59B292CB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78" y="1370906"/>
            <a:ext cx="6810188" cy="4923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9760A-F2B9-5FAB-CF28-5C659BAFE588}"/>
              </a:ext>
            </a:extLst>
          </p:cNvPr>
          <p:cNvSpPr txBox="1"/>
          <p:nvPr/>
        </p:nvSpPr>
        <p:spPr>
          <a:xfrm>
            <a:off x="3482971" y="1597891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x’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273A9-D804-53C8-E570-BD40DECE8E71}"/>
              </a:ext>
            </a:extLst>
          </p:cNvPr>
          <p:cNvSpPr txBox="1"/>
          <p:nvPr/>
        </p:nvSpPr>
        <p:spPr>
          <a:xfrm>
            <a:off x="3848100" y="3776639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0000FF"/>
                </a:solidFill>
              </a:rPr>
              <a:t>B’·x</a:t>
            </a:r>
            <a:r>
              <a:rPr lang="en-SG" dirty="0">
                <a:solidFill>
                  <a:srgbClr val="0000FF"/>
                </a:solidFill>
              </a:rPr>
              <a:t>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134B3-5661-1FD5-DF89-6A3E95C135F2}"/>
              </a:ext>
            </a:extLst>
          </p:cNvPr>
          <p:cNvSpPr txBox="1"/>
          <p:nvPr/>
        </p:nvSpPr>
        <p:spPr>
          <a:xfrm>
            <a:off x="3740142" y="4442955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A·B’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FB19C-6AB4-8D65-F4FB-B86C653144B1}"/>
              </a:ext>
            </a:extLst>
          </p:cNvPr>
          <p:cNvSpPr txBox="1"/>
          <p:nvPr/>
        </p:nvSpPr>
        <p:spPr>
          <a:xfrm>
            <a:off x="3797300" y="4999469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A’·B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6FF9D-954E-BA1F-3616-52705FD7036C}"/>
              </a:ext>
            </a:extLst>
          </p:cNvPr>
          <p:cNvSpPr txBox="1"/>
          <p:nvPr/>
        </p:nvSpPr>
        <p:spPr>
          <a:xfrm>
            <a:off x="3698871" y="5555983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0000FF"/>
                </a:solidFill>
              </a:rPr>
              <a:t>B·x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19A54-A323-0640-21D7-185C232C9D2B}"/>
              </a:ext>
            </a:extLst>
          </p:cNvPr>
          <p:cNvSpPr txBox="1"/>
          <p:nvPr/>
        </p:nvSpPr>
        <p:spPr>
          <a:xfrm>
            <a:off x="5246868" y="1734436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C00000"/>
                </a:solidFill>
              </a:rPr>
              <a:t>B·x</a:t>
            </a:r>
            <a:r>
              <a:rPr lang="en-SG" dirty="0">
                <a:solidFill>
                  <a:srgbClr val="C00000"/>
                </a:solidFill>
              </a:rPr>
              <a:t>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57707-4C78-B5B4-217F-5A80E8413B0B}"/>
              </a:ext>
            </a:extLst>
          </p:cNvPr>
          <p:cNvSpPr txBox="1"/>
          <p:nvPr/>
        </p:nvSpPr>
        <p:spPr>
          <a:xfrm>
            <a:off x="5235936" y="2467298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C00000"/>
                </a:solidFill>
              </a:rPr>
              <a:t>B’·x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D5039-EC07-28AA-E612-06554F10B245}"/>
              </a:ext>
            </a:extLst>
          </p:cNvPr>
          <p:cNvSpPr txBox="1"/>
          <p:nvPr/>
        </p:nvSpPr>
        <p:spPr>
          <a:xfrm>
            <a:off x="8232954" y="185134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50478C-0602-2C09-4FDA-3FBB9F078CB0}"/>
              </a:ext>
            </a:extLst>
          </p:cNvPr>
          <p:cNvSpPr txBox="1"/>
          <p:nvPr/>
        </p:nvSpPr>
        <p:spPr>
          <a:xfrm>
            <a:off x="8232954" y="2630877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A’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585C6-3830-D232-13AE-E1505E7F412C}"/>
              </a:ext>
            </a:extLst>
          </p:cNvPr>
          <p:cNvSpPr txBox="1"/>
          <p:nvPr/>
        </p:nvSpPr>
        <p:spPr>
          <a:xfrm>
            <a:off x="8434660" y="4369708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2BCF86-E3A6-35FF-E2ED-A87EC379C491}"/>
              </a:ext>
            </a:extLst>
          </p:cNvPr>
          <p:cNvSpPr txBox="1"/>
          <p:nvPr/>
        </p:nvSpPr>
        <p:spPr>
          <a:xfrm>
            <a:off x="8434660" y="5149241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B’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F8646-5C6D-5FEA-3B62-954F6BB49D52}"/>
              </a:ext>
            </a:extLst>
          </p:cNvPr>
          <p:cNvSpPr txBox="1"/>
          <p:nvPr/>
        </p:nvSpPr>
        <p:spPr>
          <a:xfrm>
            <a:off x="4867736" y="3933022"/>
            <a:ext cx="149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C00000"/>
                </a:solidFill>
              </a:rPr>
              <a:t>B’·x</a:t>
            </a:r>
            <a:r>
              <a:rPr lang="en-SG" dirty="0">
                <a:solidFill>
                  <a:srgbClr val="C00000"/>
                </a:solidFill>
              </a:rPr>
              <a:t>’ + A·B’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E8035-953D-11E6-EE5E-94F9D775BE6D}"/>
              </a:ext>
            </a:extLst>
          </p:cNvPr>
          <p:cNvSpPr txBox="1"/>
          <p:nvPr/>
        </p:nvSpPr>
        <p:spPr>
          <a:xfrm>
            <a:off x="4688176" y="5009161"/>
            <a:ext cx="149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C00000"/>
                </a:solidFill>
              </a:rPr>
              <a:t>A’·B + </a:t>
            </a:r>
            <a:r>
              <a:rPr lang="en-SG" dirty="0" err="1">
                <a:solidFill>
                  <a:srgbClr val="C00000"/>
                </a:solidFill>
              </a:rPr>
              <a:t>B·x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9929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E43C9D-1ABA-8445-1A39-2C82E3161A88}"/>
              </a:ext>
            </a:extLst>
          </p:cNvPr>
          <p:cNvSpPr txBox="1">
            <a:spLocks/>
          </p:cNvSpPr>
          <p:nvPr/>
        </p:nvSpPr>
        <p:spPr>
          <a:xfrm>
            <a:off x="1700979" y="347472"/>
            <a:ext cx="7589755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Sequential Circuits Quiz 2 Question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64BED-3FE7-C6D7-120E-0955D6E0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1084732"/>
            <a:ext cx="2356932" cy="106014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97FC67-0E3E-4BB4-A973-726385800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852" y="1036956"/>
            <a:ext cx="1968500" cy="556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Table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18ED1-6EA9-2D4F-0F8F-D3F3FC758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67" y="1488898"/>
            <a:ext cx="6360867" cy="239194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25774" y="3880838"/>
            <a:ext cx="5012668" cy="2977162"/>
            <a:chOff x="302178" y="1370906"/>
            <a:chExt cx="7192682" cy="4923742"/>
          </a:xfrm>
        </p:grpSpPr>
        <p:grpSp>
          <p:nvGrpSpPr>
            <p:cNvPr id="2" name="Group 1"/>
            <p:cNvGrpSpPr/>
            <p:nvPr/>
          </p:nvGrpSpPr>
          <p:grpSpPr>
            <a:xfrm>
              <a:off x="302178" y="1370906"/>
              <a:ext cx="7192682" cy="4923742"/>
              <a:chOff x="302178" y="1370906"/>
              <a:chExt cx="7192682" cy="492374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D6155EE-F63D-82A0-E488-59B292CB9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178" y="1370906"/>
                <a:ext cx="6810188" cy="492374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29760A-F2B9-5FAB-CF28-5C659BAFE588}"/>
                  </a:ext>
                </a:extLst>
              </p:cNvPr>
              <p:cNvSpPr txBox="1"/>
              <p:nvPr/>
            </p:nvSpPr>
            <p:spPr>
              <a:xfrm>
                <a:off x="1958971" y="1597890"/>
                <a:ext cx="584200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>
                    <a:solidFill>
                      <a:srgbClr val="0000FF"/>
                    </a:solidFill>
                  </a:rPr>
                  <a:t>x’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1273A9-D804-53C8-E570-BD40DECE8E71}"/>
                  </a:ext>
                </a:extLst>
              </p:cNvPr>
              <p:cNvSpPr txBox="1"/>
              <p:nvPr/>
            </p:nvSpPr>
            <p:spPr>
              <a:xfrm>
                <a:off x="2324100" y="3776639"/>
                <a:ext cx="736601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 err="1">
                    <a:solidFill>
                      <a:srgbClr val="0000FF"/>
                    </a:solidFill>
                  </a:rPr>
                  <a:t>B’·x</a:t>
                </a:r>
                <a:r>
                  <a:rPr lang="en-SG" sz="1050" dirty="0">
                    <a:solidFill>
                      <a:srgbClr val="0000FF"/>
                    </a:solidFill>
                  </a:rPr>
                  <a:t>’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134B3-5661-1FD5-DF89-6A3E95C135F2}"/>
                  </a:ext>
                </a:extLst>
              </p:cNvPr>
              <p:cNvSpPr txBox="1"/>
              <p:nvPr/>
            </p:nvSpPr>
            <p:spPr>
              <a:xfrm>
                <a:off x="2216142" y="4442955"/>
                <a:ext cx="736601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>
                    <a:solidFill>
                      <a:srgbClr val="0000FF"/>
                    </a:solidFill>
                  </a:rPr>
                  <a:t>A·B’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1FB19C-6AB4-8D65-F4FB-B86C653144B1}"/>
                  </a:ext>
                </a:extLst>
              </p:cNvPr>
              <p:cNvSpPr txBox="1"/>
              <p:nvPr/>
            </p:nvSpPr>
            <p:spPr>
              <a:xfrm>
                <a:off x="2273300" y="4999468"/>
                <a:ext cx="736601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>
                    <a:solidFill>
                      <a:srgbClr val="0000FF"/>
                    </a:solidFill>
                  </a:rPr>
                  <a:t>A’·B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B6FF9D-954E-BA1F-3616-52705FD7036C}"/>
                  </a:ext>
                </a:extLst>
              </p:cNvPr>
              <p:cNvSpPr txBox="1"/>
              <p:nvPr/>
            </p:nvSpPr>
            <p:spPr>
              <a:xfrm>
                <a:off x="2174872" y="5555983"/>
                <a:ext cx="736601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 err="1">
                    <a:solidFill>
                      <a:srgbClr val="0000FF"/>
                    </a:solidFill>
                  </a:rPr>
                  <a:t>B·x</a:t>
                </a:r>
                <a:endParaRPr lang="en-SG" sz="105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719A54-A323-0640-21D7-185C232C9D2B}"/>
                  </a:ext>
                </a:extLst>
              </p:cNvPr>
              <p:cNvSpPr txBox="1"/>
              <p:nvPr/>
            </p:nvSpPr>
            <p:spPr>
              <a:xfrm>
                <a:off x="3722868" y="1734436"/>
                <a:ext cx="736601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 err="1">
                    <a:solidFill>
                      <a:srgbClr val="C00000"/>
                    </a:solidFill>
                  </a:rPr>
                  <a:t>B·x</a:t>
                </a:r>
                <a:r>
                  <a:rPr lang="en-SG" sz="1050" dirty="0">
                    <a:solidFill>
                      <a:srgbClr val="C00000"/>
                    </a:solidFill>
                  </a:rPr>
                  <a:t>’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57707-4C78-B5B4-217F-5A80E8413B0B}"/>
                  </a:ext>
                </a:extLst>
              </p:cNvPr>
              <p:cNvSpPr txBox="1"/>
              <p:nvPr/>
            </p:nvSpPr>
            <p:spPr>
              <a:xfrm>
                <a:off x="3711936" y="2467298"/>
                <a:ext cx="736601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 err="1">
                    <a:solidFill>
                      <a:srgbClr val="C00000"/>
                    </a:solidFill>
                  </a:rPr>
                  <a:t>B’·x</a:t>
                </a:r>
                <a:endParaRPr lang="en-SG"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D585C6-3830-D232-13AE-E1505E7F412C}"/>
                  </a:ext>
                </a:extLst>
              </p:cNvPr>
              <p:cNvSpPr txBox="1"/>
              <p:nvPr/>
            </p:nvSpPr>
            <p:spPr>
              <a:xfrm>
                <a:off x="6910660" y="4369709"/>
                <a:ext cx="584200" cy="458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00" dirty="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2BCF86-E3A6-35FF-E2ED-A87EC379C491}"/>
                  </a:ext>
                </a:extLst>
              </p:cNvPr>
              <p:cNvSpPr txBox="1"/>
              <p:nvPr/>
            </p:nvSpPr>
            <p:spPr>
              <a:xfrm>
                <a:off x="6910660" y="5149242"/>
                <a:ext cx="584200" cy="458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00" dirty="0">
                    <a:solidFill>
                      <a:srgbClr val="0000FF"/>
                    </a:solidFill>
                  </a:rPr>
                  <a:t>B’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DF8646-5C6D-5FEA-3B62-954F6BB49D52}"/>
                  </a:ext>
                </a:extLst>
              </p:cNvPr>
              <p:cNvSpPr txBox="1"/>
              <p:nvPr/>
            </p:nvSpPr>
            <p:spPr>
              <a:xfrm>
                <a:off x="3422582" y="3998981"/>
                <a:ext cx="1315303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 err="1">
                    <a:solidFill>
                      <a:srgbClr val="C00000"/>
                    </a:solidFill>
                  </a:rPr>
                  <a:t>B’·x</a:t>
                </a:r>
                <a:r>
                  <a:rPr lang="en-SG" sz="1050" dirty="0">
                    <a:solidFill>
                      <a:srgbClr val="C00000"/>
                    </a:solidFill>
                  </a:rPr>
                  <a:t>’ + A·B’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7E8035-953D-11E6-EE5E-94F9D775BE6D}"/>
                  </a:ext>
                </a:extLst>
              </p:cNvPr>
              <p:cNvSpPr txBox="1"/>
              <p:nvPr/>
            </p:nvSpPr>
            <p:spPr>
              <a:xfrm>
                <a:off x="3273730" y="5022602"/>
                <a:ext cx="1174805" cy="4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050" dirty="0">
                    <a:solidFill>
                      <a:srgbClr val="C00000"/>
                    </a:solidFill>
                  </a:rPr>
                  <a:t>A’·B + </a:t>
                </a:r>
                <a:r>
                  <a:rPr lang="en-SG" sz="1050" dirty="0" err="1">
                    <a:solidFill>
                      <a:srgbClr val="C00000"/>
                    </a:solidFill>
                  </a:rPr>
                  <a:t>B·x</a:t>
                </a:r>
                <a:endParaRPr lang="en-SG" sz="105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9D5039-EC07-28AA-E612-06554F10B245}"/>
                </a:ext>
              </a:extLst>
            </p:cNvPr>
            <p:cNvSpPr txBox="1"/>
            <p:nvPr/>
          </p:nvSpPr>
          <p:spPr>
            <a:xfrm>
              <a:off x="6708955" y="1851344"/>
              <a:ext cx="584200" cy="458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0478C-0602-2C09-4FDA-3FBB9F078CB0}"/>
                </a:ext>
              </a:extLst>
            </p:cNvPr>
            <p:cNvSpPr txBox="1"/>
            <p:nvPr/>
          </p:nvSpPr>
          <p:spPr>
            <a:xfrm>
              <a:off x="6708955" y="2630877"/>
              <a:ext cx="584200" cy="458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>
                  <a:solidFill>
                    <a:srgbClr val="0000FF"/>
                  </a:solidFill>
                </a:rPr>
                <a:t>A’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88091" y="2196446"/>
            <a:ext cx="2394408" cy="15769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53362" y="2196446"/>
            <a:ext cx="1197204" cy="15769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563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5525E-72FB-B9CF-63AB-D50C1C14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97FC67-0E3E-4BB4-A973-726385800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380" y="1041722"/>
            <a:ext cx="1181920" cy="825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 Table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18ED1-6EA9-2D4F-0F8F-D3F3FC75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920" y="1041722"/>
            <a:ext cx="7632700" cy="2870200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67DB310-A978-A367-CDE2-6E93FA907E72}"/>
              </a:ext>
            </a:extLst>
          </p:cNvPr>
          <p:cNvSpPr txBox="1">
            <a:spLocks/>
          </p:cNvSpPr>
          <p:nvPr/>
        </p:nvSpPr>
        <p:spPr>
          <a:xfrm>
            <a:off x="1950728" y="4063275"/>
            <a:ext cx="2268343" cy="590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State Diagram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418BC4-339F-6FE3-0D17-34F98AD14263}"/>
              </a:ext>
            </a:extLst>
          </p:cNvPr>
          <p:cNvGrpSpPr/>
          <p:nvPr/>
        </p:nvGrpSpPr>
        <p:grpSpPr>
          <a:xfrm>
            <a:off x="4344826" y="4063274"/>
            <a:ext cx="2901182" cy="2379824"/>
            <a:chOff x="2960526" y="4063274"/>
            <a:chExt cx="2901182" cy="237982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5D2C6E9-B70E-9BAE-2573-FEA6A31FA3E7}"/>
                </a:ext>
              </a:extLst>
            </p:cNvPr>
            <p:cNvGrpSpPr/>
            <p:nvPr/>
          </p:nvGrpSpPr>
          <p:grpSpPr>
            <a:xfrm>
              <a:off x="3470756" y="4415271"/>
              <a:ext cx="2218235" cy="1989176"/>
              <a:chOff x="3470756" y="4415271"/>
              <a:chExt cx="2218235" cy="198917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7C7024A-D73D-CB9D-1A96-3A83D53C519A}"/>
                  </a:ext>
                </a:extLst>
              </p:cNvPr>
              <p:cNvGrpSpPr/>
              <p:nvPr/>
            </p:nvGrpSpPr>
            <p:grpSpPr>
              <a:xfrm>
                <a:off x="3470757" y="4415272"/>
                <a:ext cx="724736" cy="734798"/>
                <a:chOff x="3470757" y="4415272"/>
                <a:chExt cx="724736" cy="73479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8CD80B4-B938-8155-4466-BB6919AC8751}"/>
                    </a:ext>
                  </a:extLst>
                </p:cNvPr>
                <p:cNvSpPr/>
                <p:nvPr/>
              </p:nvSpPr>
              <p:spPr>
                <a:xfrm>
                  <a:off x="3470757" y="4415272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383C27-8426-8817-5806-EB3985A60278}"/>
                    </a:ext>
                  </a:extLst>
                </p:cNvPr>
                <p:cNvSpPr txBox="1"/>
                <p:nvPr/>
              </p:nvSpPr>
              <p:spPr>
                <a:xfrm>
                  <a:off x="3532260" y="4577681"/>
                  <a:ext cx="6129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00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077C9CF-F293-6041-7E5A-0E604855B5AA}"/>
                  </a:ext>
                </a:extLst>
              </p:cNvPr>
              <p:cNvGrpSpPr/>
              <p:nvPr/>
            </p:nvGrpSpPr>
            <p:grpSpPr>
              <a:xfrm>
                <a:off x="4964255" y="4415271"/>
                <a:ext cx="724736" cy="734798"/>
                <a:chOff x="4964255" y="4415271"/>
                <a:chExt cx="724736" cy="734798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5156402-AF0E-801A-73D5-598F3F37C996}"/>
                    </a:ext>
                  </a:extLst>
                </p:cNvPr>
                <p:cNvSpPr/>
                <p:nvPr/>
              </p:nvSpPr>
              <p:spPr>
                <a:xfrm>
                  <a:off x="4964255" y="4415271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C1AE24-C0FD-8F9F-316A-2EA33AE9E31D}"/>
                    </a:ext>
                  </a:extLst>
                </p:cNvPr>
                <p:cNvSpPr txBox="1"/>
                <p:nvPr/>
              </p:nvSpPr>
              <p:spPr>
                <a:xfrm>
                  <a:off x="5132358" y="4592582"/>
                  <a:ext cx="4628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01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221C540-7182-5119-CD29-A1445C2A54F7}"/>
                  </a:ext>
                </a:extLst>
              </p:cNvPr>
              <p:cNvGrpSpPr/>
              <p:nvPr/>
            </p:nvGrpSpPr>
            <p:grpSpPr>
              <a:xfrm>
                <a:off x="4964255" y="5669649"/>
                <a:ext cx="724736" cy="734798"/>
                <a:chOff x="4964255" y="5669649"/>
                <a:chExt cx="724736" cy="734798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C918E0E-EE6D-EC8D-DC89-70B50441576A}"/>
                    </a:ext>
                  </a:extLst>
                </p:cNvPr>
                <p:cNvSpPr/>
                <p:nvPr/>
              </p:nvSpPr>
              <p:spPr>
                <a:xfrm>
                  <a:off x="4964255" y="5669649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C45CC5F-1C93-0900-012D-B04BAD33E603}"/>
                    </a:ext>
                  </a:extLst>
                </p:cNvPr>
                <p:cNvSpPr txBox="1"/>
                <p:nvPr/>
              </p:nvSpPr>
              <p:spPr>
                <a:xfrm>
                  <a:off x="5096331" y="5844883"/>
                  <a:ext cx="480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7B279B6-0CC7-1B53-D045-F8A03FC1A7FF}"/>
                  </a:ext>
                </a:extLst>
              </p:cNvPr>
              <p:cNvGrpSpPr/>
              <p:nvPr/>
            </p:nvGrpSpPr>
            <p:grpSpPr>
              <a:xfrm>
                <a:off x="3470756" y="5662150"/>
                <a:ext cx="724736" cy="734798"/>
                <a:chOff x="3470756" y="5662150"/>
                <a:chExt cx="724736" cy="73479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B2D5101-CB22-ADF8-AA18-6868F4995CCB}"/>
                    </a:ext>
                  </a:extLst>
                </p:cNvPr>
                <p:cNvSpPr/>
                <p:nvPr/>
              </p:nvSpPr>
              <p:spPr>
                <a:xfrm>
                  <a:off x="3470756" y="5662150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5E026FD-BDEB-83DB-11F4-E38673994E0C}"/>
                    </a:ext>
                  </a:extLst>
                </p:cNvPr>
                <p:cNvSpPr txBox="1"/>
                <p:nvPr/>
              </p:nvSpPr>
              <p:spPr>
                <a:xfrm>
                  <a:off x="3583301" y="5808925"/>
                  <a:ext cx="4793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F4089B-8F46-785E-1A8D-EBBFB71B86C0}"/>
                </a:ext>
              </a:extLst>
            </p:cNvPr>
            <p:cNvGrpSpPr/>
            <p:nvPr/>
          </p:nvGrpSpPr>
          <p:grpSpPr>
            <a:xfrm>
              <a:off x="2960526" y="4063274"/>
              <a:ext cx="2901182" cy="2379824"/>
              <a:chOff x="2960526" y="4063274"/>
              <a:chExt cx="2901182" cy="237982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DC13E6-A345-4B58-8DAD-EC021E5BF62C}"/>
                  </a:ext>
                </a:extLst>
              </p:cNvPr>
              <p:cNvSpPr txBox="1"/>
              <p:nvPr/>
            </p:nvSpPr>
            <p:spPr>
              <a:xfrm>
                <a:off x="4399282" y="4730378"/>
                <a:ext cx="345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38AD428-FCFD-74C4-C4DE-D14DA765EA97}"/>
                  </a:ext>
                </a:extLst>
              </p:cNvPr>
              <p:cNvCxnSpPr/>
              <p:nvPr/>
            </p:nvCxnSpPr>
            <p:spPr>
              <a:xfrm>
                <a:off x="5186256" y="5150069"/>
                <a:ext cx="0" cy="5195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AC4D1E8-E7B4-B2A4-6D45-5D0E44F1CE53}"/>
                  </a:ext>
                </a:extLst>
              </p:cNvPr>
              <p:cNvCxnSpPr/>
              <p:nvPr/>
            </p:nvCxnSpPr>
            <p:spPr>
              <a:xfrm flipV="1">
                <a:off x="5566756" y="5142570"/>
                <a:ext cx="0" cy="5195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F245685-D55C-E6E0-FED5-97F24EB2F806}"/>
                  </a:ext>
                </a:extLst>
              </p:cNvPr>
              <p:cNvGrpSpPr/>
              <p:nvPr/>
            </p:nvGrpSpPr>
            <p:grpSpPr>
              <a:xfrm>
                <a:off x="2960526" y="4063274"/>
                <a:ext cx="2901182" cy="2379824"/>
                <a:chOff x="2960526" y="4063274"/>
                <a:chExt cx="2901182" cy="2379824"/>
              </a:xfrm>
            </p:grpSpPr>
            <p:cxnSp>
              <p:nvCxnSpPr>
                <p:cNvPr id="23" name="Curved Connector 58">
                  <a:extLst>
                    <a:ext uri="{FF2B5EF4-FFF2-40B4-BE49-F238E27FC236}">
                      <a16:creationId xmlns:a16="http://schemas.microsoft.com/office/drawing/2014/main" id="{FE74733E-830E-D877-1B63-8B39AA59CD2A}"/>
                    </a:ext>
                  </a:extLst>
                </p:cNvPr>
                <p:cNvCxnSpPr>
                  <a:stCxn id="8" idx="1"/>
                  <a:endCxn id="8" idx="2"/>
                </p:cNvCxnSpPr>
                <p:nvPr/>
              </p:nvCxnSpPr>
              <p:spPr>
                <a:xfrm rot="16200000" flipH="1" flipV="1">
                  <a:off x="3393929" y="4599707"/>
                  <a:ext cx="259791" cy="106135"/>
                </a:xfrm>
                <a:prstGeom prst="curvedConnector4">
                  <a:avLst>
                    <a:gd name="adj1" fmla="val -79662"/>
                    <a:gd name="adj2" fmla="val 388771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urved Connector 61">
                  <a:extLst>
                    <a:ext uri="{FF2B5EF4-FFF2-40B4-BE49-F238E27FC236}">
                      <a16:creationId xmlns:a16="http://schemas.microsoft.com/office/drawing/2014/main" id="{64C8CC14-E8FC-37D2-CB97-5ED4EF09C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3393927" y="5835340"/>
                  <a:ext cx="259791" cy="106135"/>
                </a:xfrm>
                <a:prstGeom prst="curvedConnector4">
                  <a:avLst>
                    <a:gd name="adj1" fmla="val -79662"/>
                    <a:gd name="adj2" fmla="val 388771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4D35D-8C98-493D-F38B-962E89F60F12}"/>
                    </a:ext>
                  </a:extLst>
                </p:cNvPr>
                <p:cNvSpPr txBox="1"/>
                <p:nvPr/>
              </p:nvSpPr>
              <p:spPr>
                <a:xfrm>
                  <a:off x="4412985" y="4094653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7E60D15-4F5F-25D9-FA75-BC390BB618B4}"/>
                    </a:ext>
                  </a:extLst>
                </p:cNvPr>
                <p:cNvSpPr txBox="1"/>
                <p:nvPr/>
              </p:nvSpPr>
              <p:spPr>
                <a:xfrm>
                  <a:off x="4905875" y="5208255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458808-1A66-2AEE-4DC1-19DB94D7215C}"/>
                    </a:ext>
                  </a:extLst>
                </p:cNvPr>
                <p:cNvSpPr txBox="1"/>
                <p:nvPr/>
              </p:nvSpPr>
              <p:spPr>
                <a:xfrm>
                  <a:off x="5516273" y="5217694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EAE0F5-18E7-57ED-5008-D442BB718DBF}"/>
                    </a:ext>
                  </a:extLst>
                </p:cNvPr>
                <p:cNvSpPr txBox="1"/>
                <p:nvPr/>
              </p:nvSpPr>
              <p:spPr>
                <a:xfrm>
                  <a:off x="4404279" y="5365064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245420-C33D-EACA-E9A0-DC3F00F36001}"/>
                    </a:ext>
                  </a:extLst>
                </p:cNvPr>
                <p:cNvSpPr txBox="1"/>
                <p:nvPr/>
              </p:nvSpPr>
              <p:spPr>
                <a:xfrm>
                  <a:off x="4391044" y="6073766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51B4AD-69B9-8DBF-F3B2-E9449EC10D68}"/>
                    </a:ext>
                  </a:extLst>
                </p:cNvPr>
                <p:cNvSpPr txBox="1"/>
                <p:nvPr/>
              </p:nvSpPr>
              <p:spPr>
                <a:xfrm>
                  <a:off x="2960526" y="4063274"/>
                  <a:ext cx="4780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110FDA8-BEFA-DF9E-E2C6-AE3B07941B5B}"/>
                    </a:ext>
                  </a:extLst>
                </p:cNvPr>
                <p:cNvSpPr txBox="1"/>
                <p:nvPr/>
              </p:nvSpPr>
              <p:spPr>
                <a:xfrm>
                  <a:off x="3093149" y="5889108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665BCC4-D57C-C1C6-5E61-71DD1B7B9D72}"/>
                    </a:ext>
                  </a:extLst>
                </p:cNvPr>
                <p:cNvSpPr/>
                <p:nvPr/>
              </p:nvSpPr>
              <p:spPr>
                <a:xfrm>
                  <a:off x="4182140" y="4458348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AFA2F1D-CC76-1178-F409-AE25920F5090}"/>
                    </a:ext>
                  </a:extLst>
                </p:cNvPr>
                <p:cNvSpPr/>
                <p:nvPr/>
              </p:nvSpPr>
              <p:spPr>
                <a:xfrm>
                  <a:off x="4175028" y="5704434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9A644FA-4DC1-6D3D-564A-6F95FD6C2C24}"/>
                    </a:ext>
                  </a:extLst>
                </p:cNvPr>
                <p:cNvSpPr/>
                <p:nvPr/>
              </p:nvSpPr>
              <p:spPr>
                <a:xfrm flipH="1" flipV="1">
                  <a:off x="4163269" y="4909704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86FC0F88-D7E5-69C7-175C-0CE3CDA838C5}"/>
                    </a:ext>
                  </a:extLst>
                </p:cNvPr>
                <p:cNvSpPr/>
                <p:nvPr/>
              </p:nvSpPr>
              <p:spPr>
                <a:xfrm flipH="1" flipV="1">
                  <a:off x="4136014" y="6230928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</p:grpSp>
        </p:grpSp>
      </p:grp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 txBox="1">
            <a:spLocks/>
          </p:cNvSpPr>
          <p:nvPr/>
        </p:nvSpPr>
        <p:spPr>
          <a:xfrm>
            <a:off x="413512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SG"/>
              <a:t>Recitation 10</a:t>
            </a:r>
            <a:endParaRPr lang="en-US" dirty="0"/>
          </a:p>
        </p:txBody>
      </p: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13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E43C9D-1ABA-8445-1A39-2C82E3161A88}"/>
              </a:ext>
            </a:extLst>
          </p:cNvPr>
          <p:cNvSpPr txBox="1">
            <a:spLocks/>
          </p:cNvSpPr>
          <p:nvPr/>
        </p:nvSpPr>
        <p:spPr>
          <a:xfrm>
            <a:off x="1700980" y="347472"/>
            <a:ext cx="7585996" cy="69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Sequential Circuits Quiz 2 Question 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67DB310-A978-A367-CDE2-6E93FA907E72}"/>
              </a:ext>
            </a:extLst>
          </p:cNvPr>
          <p:cNvSpPr txBox="1">
            <a:spLocks/>
          </p:cNvSpPr>
          <p:nvPr/>
        </p:nvSpPr>
        <p:spPr>
          <a:xfrm>
            <a:off x="8275078" y="1041722"/>
            <a:ext cx="2268343" cy="590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State Diagram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418BC4-339F-6FE3-0D17-34F98AD14263}"/>
              </a:ext>
            </a:extLst>
          </p:cNvPr>
          <p:cNvGrpSpPr/>
          <p:nvPr/>
        </p:nvGrpSpPr>
        <p:grpSpPr>
          <a:xfrm>
            <a:off x="7852472" y="1394336"/>
            <a:ext cx="2901182" cy="2379824"/>
            <a:chOff x="2960526" y="4063274"/>
            <a:chExt cx="2901182" cy="237982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5D2C6E9-B70E-9BAE-2573-FEA6A31FA3E7}"/>
                </a:ext>
              </a:extLst>
            </p:cNvPr>
            <p:cNvGrpSpPr/>
            <p:nvPr/>
          </p:nvGrpSpPr>
          <p:grpSpPr>
            <a:xfrm>
              <a:off x="3470756" y="4415271"/>
              <a:ext cx="2218235" cy="1989176"/>
              <a:chOff x="3470756" y="4415271"/>
              <a:chExt cx="2218235" cy="198917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7C7024A-D73D-CB9D-1A96-3A83D53C519A}"/>
                  </a:ext>
                </a:extLst>
              </p:cNvPr>
              <p:cNvGrpSpPr/>
              <p:nvPr/>
            </p:nvGrpSpPr>
            <p:grpSpPr>
              <a:xfrm>
                <a:off x="3470757" y="4415272"/>
                <a:ext cx="724736" cy="734798"/>
                <a:chOff x="3470757" y="4415272"/>
                <a:chExt cx="724736" cy="73479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8CD80B4-B938-8155-4466-BB6919AC8751}"/>
                    </a:ext>
                  </a:extLst>
                </p:cNvPr>
                <p:cNvSpPr/>
                <p:nvPr/>
              </p:nvSpPr>
              <p:spPr>
                <a:xfrm>
                  <a:off x="3470757" y="4415272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383C27-8426-8817-5806-EB3985A60278}"/>
                    </a:ext>
                  </a:extLst>
                </p:cNvPr>
                <p:cNvSpPr txBox="1"/>
                <p:nvPr/>
              </p:nvSpPr>
              <p:spPr>
                <a:xfrm>
                  <a:off x="3532260" y="4577681"/>
                  <a:ext cx="6129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00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077C9CF-F293-6041-7E5A-0E604855B5AA}"/>
                  </a:ext>
                </a:extLst>
              </p:cNvPr>
              <p:cNvGrpSpPr/>
              <p:nvPr/>
            </p:nvGrpSpPr>
            <p:grpSpPr>
              <a:xfrm>
                <a:off x="4964255" y="4415271"/>
                <a:ext cx="724736" cy="734798"/>
                <a:chOff x="4964255" y="4415271"/>
                <a:chExt cx="724736" cy="734798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5156402-AF0E-801A-73D5-598F3F37C996}"/>
                    </a:ext>
                  </a:extLst>
                </p:cNvPr>
                <p:cNvSpPr/>
                <p:nvPr/>
              </p:nvSpPr>
              <p:spPr>
                <a:xfrm>
                  <a:off x="4964255" y="4415271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C1AE24-C0FD-8F9F-316A-2EA33AE9E31D}"/>
                    </a:ext>
                  </a:extLst>
                </p:cNvPr>
                <p:cNvSpPr txBox="1"/>
                <p:nvPr/>
              </p:nvSpPr>
              <p:spPr>
                <a:xfrm>
                  <a:off x="5132358" y="4592582"/>
                  <a:ext cx="4628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01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221C540-7182-5119-CD29-A1445C2A54F7}"/>
                  </a:ext>
                </a:extLst>
              </p:cNvPr>
              <p:cNvGrpSpPr/>
              <p:nvPr/>
            </p:nvGrpSpPr>
            <p:grpSpPr>
              <a:xfrm>
                <a:off x="4964255" y="5669649"/>
                <a:ext cx="724736" cy="734798"/>
                <a:chOff x="4964255" y="5669649"/>
                <a:chExt cx="724736" cy="734798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C918E0E-EE6D-EC8D-DC89-70B50441576A}"/>
                    </a:ext>
                  </a:extLst>
                </p:cNvPr>
                <p:cNvSpPr/>
                <p:nvPr/>
              </p:nvSpPr>
              <p:spPr>
                <a:xfrm>
                  <a:off x="4964255" y="5669649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C45CC5F-1C93-0900-012D-B04BAD33E603}"/>
                    </a:ext>
                  </a:extLst>
                </p:cNvPr>
                <p:cNvSpPr txBox="1"/>
                <p:nvPr/>
              </p:nvSpPr>
              <p:spPr>
                <a:xfrm>
                  <a:off x="5096331" y="5844883"/>
                  <a:ext cx="480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10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7B279B6-0CC7-1B53-D045-F8A03FC1A7FF}"/>
                  </a:ext>
                </a:extLst>
              </p:cNvPr>
              <p:cNvGrpSpPr/>
              <p:nvPr/>
            </p:nvGrpSpPr>
            <p:grpSpPr>
              <a:xfrm>
                <a:off x="3470756" y="5662150"/>
                <a:ext cx="724736" cy="734798"/>
                <a:chOff x="3470756" y="5662150"/>
                <a:chExt cx="724736" cy="73479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B2D5101-CB22-ADF8-AA18-6868F4995CCB}"/>
                    </a:ext>
                  </a:extLst>
                </p:cNvPr>
                <p:cNvSpPr/>
                <p:nvPr/>
              </p:nvSpPr>
              <p:spPr>
                <a:xfrm>
                  <a:off x="3470756" y="5662150"/>
                  <a:ext cx="724736" cy="73479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5E026FD-BDEB-83DB-11F4-E38673994E0C}"/>
                    </a:ext>
                  </a:extLst>
                </p:cNvPr>
                <p:cNvSpPr txBox="1"/>
                <p:nvPr/>
              </p:nvSpPr>
              <p:spPr>
                <a:xfrm>
                  <a:off x="3583301" y="5808925"/>
                  <a:ext cx="4793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11</a:t>
                  </a: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F4089B-8F46-785E-1A8D-EBBFB71B86C0}"/>
                </a:ext>
              </a:extLst>
            </p:cNvPr>
            <p:cNvGrpSpPr/>
            <p:nvPr/>
          </p:nvGrpSpPr>
          <p:grpSpPr>
            <a:xfrm>
              <a:off x="2960526" y="4063274"/>
              <a:ext cx="2901182" cy="2379824"/>
              <a:chOff x="2960526" y="4063274"/>
              <a:chExt cx="2901182" cy="237982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DC13E6-A345-4B58-8DAD-EC021E5BF62C}"/>
                  </a:ext>
                </a:extLst>
              </p:cNvPr>
              <p:cNvSpPr txBox="1"/>
              <p:nvPr/>
            </p:nvSpPr>
            <p:spPr>
              <a:xfrm>
                <a:off x="4399282" y="4730378"/>
                <a:ext cx="345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38AD428-FCFD-74C4-C4DE-D14DA765EA97}"/>
                  </a:ext>
                </a:extLst>
              </p:cNvPr>
              <p:cNvCxnSpPr/>
              <p:nvPr/>
            </p:nvCxnSpPr>
            <p:spPr>
              <a:xfrm>
                <a:off x="5186256" y="5150069"/>
                <a:ext cx="0" cy="5195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AC4D1E8-E7B4-B2A4-6D45-5D0E44F1CE53}"/>
                  </a:ext>
                </a:extLst>
              </p:cNvPr>
              <p:cNvCxnSpPr/>
              <p:nvPr/>
            </p:nvCxnSpPr>
            <p:spPr>
              <a:xfrm flipV="1">
                <a:off x="5566756" y="5142570"/>
                <a:ext cx="0" cy="5195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F245685-D55C-E6E0-FED5-97F24EB2F806}"/>
                  </a:ext>
                </a:extLst>
              </p:cNvPr>
              <p:cNvGrpSpPr/>
              <p:nvPr/>
            </p:nvGrpSpPr>
            <p:grpSpPr>
              <a:xfrm>
                <a:off x="2960526" y="4063274"/>
                <a:ext cx="2901182" cy="2379824"/>
                <a:chOff x="2960526" y="4063274"/>
                <a:chExt cx="2901182" cy="2379824"/>
              </a:xfrm>
            </p:grpSpPr>
            <p:cxnSp>
              <p:nvCxnSpPr>
                <p:cNvPr id="23" name="Curved Connector 58">
                  <a:extLst>
                    <a:ext uri="{FF2B5EF4-FFF2-40B4-BE49-F238E27FC236}">
                      <a16:creationId xmlns:a16="http://schemas.microsoft.com/office/drawing/2014/main" id="{FE74733E-830E-D877-1B63-8B39AA59CD2A}"/>
                    </a:ext>
                  </a:extLst>
                </p:cNvPr>
                <p:cNvCxnSpPr>
                  <a:stCxn id="8" idx="1"/>
                  <a:endCxn id="8" idx="2"/>
                </p:cNvCxnSpPr>
                <p:nvPr/>
              </p:nvCxnSpPr>
              <p:spPr>
                <a:xfrm rot="16200000" flipH="1" flipV="1">
                  <a:off x="3393929" y="4599707"/>
                  <a:ext cx="259791" cy="106135"/>
                </a:xfrm>
                <a:prstGeom prst="curvedConnector4">
                  <a:avLst>
                    <a:gd name="adj1" fmla="val -79662"/>
                    <a:gd name="adj2" fmla="val 388771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urved Connector 61">
                  <a:extLst>
                    <a:ext uri="{FF2B5EF4-FFF2-40B4-BE49-F238E27FC236}">
                      <a16:creationId xmlns:a16="http://schemas.microsoft.com/office/drawing/2014/main" id="{64C8CC14-E8FC-37D2-CB97-5ED4EF09C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3393927" y="5835340"/>
                  <a:ext cx="259791" cy="106135"/>
                </a:xfrm>
                <a:prstGeom prst="curvedConnector4">
                  <a:avLst>
                    <a:gd name="adj1" fmla="val -79662"/>
                    <a:gd name="adj2" fmla="val 388771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4D35D-8C98-493D-F38B-962E89F60F12}"/>
                    </a:ext>
                  </a:extLst>
                </p:cNvPr>
                <p:cNvSpPr txBox="1"/>
                <p:nvPr/>
              </p:nvSpPr>
              <p:spPr>
                <a:xfrm>
                  <a:off x="4412985" y="4094653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7E60D15-4F5F-25D9-FA75-BC390BB618B4}"/>
                    </a:ext>
                  </a:extLst>
                </p:cNvPr>
                <p:cNvSpPr txBox="1"/>
                <p:nvPr/>
              </p:nvSpPr>
              <p:spPr>
                <a:xfrm>
                  <a:off x="4905875" y="5208255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458808-1A66-2AEE-4DC1-19DB94D7215C}"/>
                    </a:ext>
                  </a:extLst>
                </p:cNvPr>
                <p:cNvSpPr txBox="1"/>
                <p:nvPr/>
              </p:nvSpPr>
              <p:spPr>
                <a:xfrm>
                  <a:off x="5516273" y="5217694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EAE0F5-18E7-57ED-5008-D442BB718DBF}"/>
                    </a:ext>
                  </a:extLst>
                </p:cNvPr>
                <p:cNvSpPr txBox="1"/>
                <p:nvPr/>
              </p:nvSpPr>
              <p:spPr>
                <a:xfrm>
                  <a:off x="4404279" y="5365064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245420-C33D-EACA-E9A0-DC3F00F36001}"/>
                    </a:ext>
                  </a:extLst>
                </p:cNvPr>
                <p:cNvSpPr txBox="1"/>
                <p:nvPr/>
              </p:nvSpPr>
              <p:spPr>
                <a:xfrm>
                  <a:off x="4391044" y="6073766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51B4AD-69B9-8DBF-F3B2-E9449EC10D68}"/>
                    </a:ext>
                  </a:extLst>
                </p:cNvPr>
                <p:cNvSpPr txBox="1"/>
                <p:nvPr/>
              </p:nvSpPr>
              <p:spPr>
                <a:xfrm>
                  <a:off x="2960526" y="4063274"/>
                  <a:ext cx="4780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110FDA8-BEFA-DF9E-E2C6-AE3B07941B5B}"/>
                    </a:ext>
                  </a:extLst>
                </p:cNvPr>
                <p:cNvSpPr txBox="1"/>
                <p:nvPr/>
              </p:nvSpPr>
              <p:spPr>
                <a:xfrm>
                  <a:off x="3093149" y="5889108"/>
                  <a:ext cx="3454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0</a:t>
                  </a: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665BCC4-D57C-C1C6-5E61-71DD1B7B9D72}"/>
                    </a:ext>
                  </a:extLst>
                </p:cNvPr>
                <p:cNvSpPr/>
                <p:nvPr/>
              </p:nvSpPr>
              <p:spPr>
                <a:xfrm>
                  <a:off x="4182140" y="4458348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AFA2F1D-CC76-1178-F409-AE25920F5090}"/>
                    </a:ext>
                  </a:extLst>
                </p:cNvPr>
                <p:cNvSpPr/>
                <p:nvPr/>
              </p:nvSpPr>
              <p:spPr>
                <a:xfrm>
                  <a:off x="4175028" y="5704434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9A644FA-4DC1-6D3D-564A-6F95FD6C2C24}"/>
                    </a:ext>
                  </a:extLst>
                </p:cNvPr>
                <p:cNvSpPr/>
                <p:nvPr/>
              </p:nvSpPr>
              <p:spPr>
                <a:xfrm flipH="1" flipV="1">
                  <a:off x="4163269" y="4909704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86FC0F88-D7E5-69C7-175C-0CE3CDA838C5}"/>
                    </a:ext>
                  </a:extLst>
                </p:cNvPr>
                <p:cNvSpPr/>
                <p:nvPr/>
              </p:nvSpPr>
              <p:spPr>
                <a:xfrm flipH="1" flipV="1">
                  <a:off x="4136014" y="6230928"/>
                  <a:ext cx="800986" cy="156182"/>
                </a:xfrm>
                <a:custGeom>
                  <a:avLst/>
                  <a:gdLst>
                    <a:gd name="connsiteX0" fmla="*/ 0 w 800986"/>
                    <a:gd name="connsiteY0" fmla="*/ 127829 h 156182"/>
                    <a:gd name="connsiteX1" fmla="*/ 389860 w 800986"/>
                    <a:gd name="connsiteY1" fmla="*/ 238 h 156182"/>
                    <a:gd name="connsiteX2" fmla="*/ 800986 w 800986"/>
                    <a:gd name="connsiteY2" fmla="*/ 156182 h 1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0986" h="156182">
                      <a:moveTo>
                        <a:pt x="0" y="127829"/>
                      </a:moveTo>
                      <a:cubicBezTo>
                        <a:pt x="128181" y="61671"/>
                        <a:pt x="256362" y="-4487"/>
                        <a:pt x="389860" y="238"/>
                      </a:cubicBezTo>
                      <a:cubicBezTo>
                        <a:pt x="523358" y="4963"/>
                        <a:pt x="662172" y="80572"/>
                        <a:pt x="800986" y="156182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F410404-462B-3E86-5304-B39E5752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3" t="37276" r="5542" b="7594"/>
          <a:stretch/>
        </p:blipFill>
        <p:spPr>
          <a:xfrm>
            <a:off x="1779795" y="2692067"/>
            <a:ext cx="5707690" cy="3030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9C18D2-B5F8-BF7B-F9A0-5EA162953B51}"/>
              </a:ext>
            </a:extLst>
          </p:cNvPr>
          <p:cNvSpPr txBox="1"/>
          <p:nvPr/>
        </p:nvSpPr>
        <p:spPr>
          <a:xfrm>
            <a:off x="1765840" y="1734224"/>
            <a:ext cx="410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Choose the statement that best describes this circuit: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23A2703B-E6A4-45B5-330A-8657B64AE98E}"/>
              </a:ext>
            </a:extLst>
          </p:cNvPr>
          <p:cNvSpPr/>
          <p:nvPr/>
        </p:nvSpPr>
        <p:spPr>
          <a:xfrm>
            <a:off x="1817911" y="2692068"/>
            <a:ext cx="5701747" cy="79844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08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QnA</a:t>
            </a:r>
            <a:r>
              <a:rPr lang="en-US" dirty="0"/>
              <a:t> Topic 8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previous semester:</a:t>
            </a:r>
          </a:p>
          <a:p>
            <a:r>
              <a:rPr lang="en-US" dirty="0" err="1"/>
              <a:t>Q7</a:t>
            </a:r>
            <a:r>
              <a:rPr lang="en-US" dirty="0"/>
              <a:t>. hi prof, can you go through the memory array portion the </a:t>
            </a:r>
            <a:r>
              <a:rPr lang="en-US" dirty="0" err="1"/>
              <a:t>4k</a:t>
            </a:r>
            <a:r>
              <a:rPr lang="en-US" dirty="0"/>
              <a:t> x 8 ram portion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401829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7.3 Memory Cell</a:t>
            </a:r>
          </a:p>
        </p:txBody>
      </p: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2133600" y="2521199"/>
            <a:ext cx="7924800" cy="2990850"/>
            <a:chOff x="336" y="1920"/>
            <a:chExt cx="4992" cy="1884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336" y="1920"/>
              <a:ext cx="3168" cy="1652"/>
              <a:chOff x="672" y="1536"/>
              <a:chExt cx="3168" cy="1652"/>
            </a:xfrm>
          </p:grpSpPr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 rot="5400000">
                <a:off x="1464" y="2184"/>
                <a:ext cx="5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2256" y="2016"/>
                <a:ext cx="384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16"/>
              <p:cNvSpPr txBox="1">
                <a:spLocks noChangeArrowheads="1"/>
              </p:cNvSpPr>
              <p:nvPr/>
            </p:nvSpPr>
            <p:spPr bwMode="auto">
              <a:xfrm>
                <a:off x="2256" y="2064"/>
                <a:ext cx="198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400" b="1" i="1"/>
                  <a:t>R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sz="1400" b="1" i="1"/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sz="1400" b="1" i="1"/>
                  <a:t>S</a:t>
                </a:r>
              </a:p>
            </p:txBody>
          </p:sp>
          <p:sp>
            <p:nvSpPr>
              <p:cNvPr id="41" name="Text Box 17"/>
              <p:cNvSpPr txBox="1">
                <a:spLocks noChangeArrowheads="1"/>
              </p:cNvSpPr>
              <p:nvPr/>
            </p:nvSpPr>
            <p:spPr bwMode="auto">
              <a:xfrm>
                <a:off x="2448" y="2400"/>
                <a:ext cx="1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 i="1"/>
                  <a:t>Q</a:t>
                </a:r>
                <a:endParaRPr lang="en-GB" sz="1400" b="1"/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1728" y="2112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1702" y="208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auto">
              <a:xfrm>
                <a:off x="1605" y="251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21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240" cy="192"/>
              </a:xfrm>
              <a:prstGeom prst="flowChartDelay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>
                <a:off x="1632" y="2208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>
                <a:off x="1728" y="244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26"/>
              <p:cNvSpPr>
                <a:spLocks noChangeArrowheads="1"/>
              </p:cNvSpPr>
              <p:nvPr/>
            </p:nvSpPr>
            <p:spPr bwMode="auto">
              <a:xfrm>
                <a:off x="1824" y="2400"/>
                <a:ext cx="240" cy="192"/>
              </a:xfrm>
              <a:prstGeom prst="flowChartDelay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27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30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240" cy="192"/>
              </a:xfrm>
              <a:prstGeom prst="flowChartDelay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2640" y="249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2736" y="244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 rot="5400000">
                <a:off x="2472" y="2184"/>
                <a:ext cx="5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35"/>
              <p:cNvSpPr>
                <a:spLocks noChangeShapeType="1"/>
              </p:cNvSpPr>
              <p:nvPr/>
            </p:nvSpPr>
            <p:spPr bwMode="auto">
              <a:xfrm>
                <a:off x="1728" y="1920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36"/>
              <p:cNvSpPr>
                <a:spLocks noChangeShapeType="1"/>
              </p:cNvSpPr>
              <p:nvPr/>
            </p:nvSpPr>
            <p:spPr bwMode="auto">
              <a:xfrm rot="5400000">
                <a:off x="2112" y="18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37"/>
              <p:cNvSpPr>
                <a:spLocks noChangeArrowheads="1"/>
              </p:cNvSpPr>
              <p:nvPr/>
            </p:nvSpPr>
            <p:spPr bwMode="auto">
              <a:xfrm>
                <a:off x="2184" y="190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38"/>
              <p:cNvSpPr>
                <a:spLocks noChangeShapeType="1"/>
              </p:cNvSpPr>
              <p:nvPr/>
            </p:nvSpPr>
            <p:spPr bwMode="auto">
              <a:xfrm rot="5400000">
                <a:off x="1344" y="2496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9"/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" name="Group 40"/>
              <p:cNvGrpSpPr>
                <a:grpSpLocks/>
              </p:cNvGrpSpPr>
              <p:nvPr/>
            </p:nvGrpSpPr>
            <p:grpSpPr bwMode="auto">
              <a:xfrm>
                <a:off x="1344" y="2064"/>
                <a:ext cx="185" cy="144"/>
                <a:chOff x="3648" y="2544"/>
                <a:chExt cx="233" cy="185"/>
              </a:xfrm>
            </p:grpSpPr>
            <p:sp>
              <p:nvSpPr>
                <p:cNvPr id="82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3625" y="2567"/>
                  <a:ext cx="185" cy="139"/>
                </a:xfrm>
                <a:prstGeom prst="flowChartExtra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42"/>
                <p:cNvSpPr>
                  <a:spLocks noChangeArrowheads="1"/>
                </p:cNvSpPr>
                <p:nvPr/>
              </p:nvSpPr>
              <p:spPr bwMode="auto">
                <a:xfrm>
                  <a:off x="3809" y="2600"/>
                  <a:ext cx="72" cy="7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43"/>
              <p:cNvGrpSpPr>
                <a:grpSpLocks/>
              </p:cNvGrpSpPr>
              <p:nvPr/>
            </p:nvGrpSpPr>
            <p:grpSpPr bwMode="auto">
              <a:xfrm flipH="1">
                <a:off x="1872" y="2736"/>
                <a:ext cx="185" cy="144"/>
                <a:chOff x="3648" y="2544"/>
                <a:chExt cx="233" cy="185"/>
              </a:xfrm>
            </p:grpSpPr>
            <p:sp>
              <p:nvSpPr>
                <p:cNvPr id="80" name="AutoShape 44"/>
                <p:cNvSpPr>
                  <a:spLocks noChangeArrowheads="1"/>
                </p:cNvSpPr>
                <p:nvPr/>
              </p:nvSpPr>
              <p:spPr bwMode="auto">
                <a:xfrm rot="5400000">
                  <a:off x="3625" y="2567"/>
                  <a:ext cx="185" cy="139"/>
                </a:xfrm>
                <a:prstGeom prst="flowChartExtra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45"/>
                <p:cNvSpPr>
                  <a:spLocks noChangeArrowheads="1"/>
                </p:cNvSpPr>
                <p:nvPr/>
              </p:nvSpPr>
              <p:spPr bwMode="auto">
                <a:xfrm>
                  <a:off x="3809" y="2600"/>
                  <a:ext cx="72" cy="7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Line 46"/>
              <p:cNvSpPr>
                <a:spLocks noChangeShapeType="1"/>
              </p:cNvSpPr>
              <p:nvPr/>
            </p:nvSpPr>
            <p:spPr bwMode="auto">
              <a:xfrm flipV="1">
                <a:off x="2064" y="278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47"/>
              <p:cNvSpPr>
                <a:spLocks noChangeShapeType="1"/>
              </p:cNvSpPr>
              <p:nvPr/>
            </p:nvSpPr>
            <p:spPr bwMode="auto">
              <a:xfrm rot="5400000">
                <a:off x="2616" y="266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48"/>
              <p:cNvSpPr>
                <a:spLocks noChangeShapeType="1"/>
              </p:cNvSpPr>
              <p:nvPr/>
            </p:nvSpPr>
            <p:spPr bwMode="auto">
              <a:xfrm rot="5400000">
                <a:off x="2304" y="288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49"/>
              <p:cNvSpPr>
                <a:spLocks noChangeArrowheads="1"/>
              </p:cNvSpPr>
              <p:nvPr/>
            </p:nvSpPr>
            <p:spPr bwMode="auto">
              <a:xfrm>
                <a:off x="2379" y="27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0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51"/>
              <p:cNvSpPr>
                <a:spLocks noChangeShapeType="1"/>
              </p:cNvSpPr>
              <p:nvPr/>
            </p:nvSpPr>
            <p:spPr bwMode="auto">
              <a:xfrm rot="5400000">
                <a:off x="1080" y="2328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52"/>
              <p:cNvSpPr>
                <a:spLocks noChangeArrowheads="1"/>
              </p:cNvSpPr>
              <p:nvPr/>
            </p:nvSpPr>
            <p:spPr bwMode="auto">
              <a:xfrm>
                <a:off x="1229" y="247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53"/>
              <p:cNvSpPr>
                <a:spLocks noChangeShapeType="1"/>
              </p:cNvSpPr>
              <p:nvPr/>
            </p:nvSpPr>
            <p:spPr bwMode="auto">
              <a:xfrm>
                <a:off x="3120" y="24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Text Box 54"/>
              <p:cNvSpPr txBox="1">
                <a:spLocks noChangeArrowheads="1"/>
              </p:cNvSpPr>
              <p:nvPr/>
            </p:nvSpPr>
            <p:spPr bwMode="auto">
              <a:xfrm>
                <a:off x="672" y="23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/>
                  <a:t>Input</a:t>
                </a:r>
              </a:p>
            </p:txBody>
          </p:sp>
          <p:sp>
            <p:nvSpPr>
              <p:cNvPr id="75" name="Text Box 55"/>
              <p:cNvSpPr txBox="1">
                <a:spLocks noChangeArrowheads="1"/>
              </p:cNvSpPr>
              <p:nvPr/>
            </p:nvSpPr>
            <p:spPr bwMode="auto">
              <a:xfrm>
                <a:off x="1968" y="153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/>
                  <a:t>Select</a:t>
                </a:r>
              </a:p>
            </p:txBody>
          </p:sp>
          <p:sp>
            <p:nvSpPr>
              <p:cNvPr id="76" name="Text Box 56"/>
              <p:cNvSpPr txBox="1">
                <a:spLocks noChangeArrowheads="1"/>
              </p:cNvSpPr>
              <p:nvPr/>
            </p:nvSpPr>
            <p:spPr bwMode="auto">
              <a:xfrm>
                <a:off x="3264" y="2400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/>
                  <a:t>Output</a:t>
                </a:r>
              </a:p>
            </p:txBody>
          </p:sp>
          <p:grpSp>
            <p:nvGrpSpPr>
              <p:cNvPr id="77" name="Group 57"/>
              <p:cNvGrpSpPr>
                <a:grpSpLocks/>
              </p:cNvGrpSpPr>
              <p:nvPr/>
            </p:nvGrpSpPr>
            <p:grpSpPr bwMode="auto">
              <a:xfrm>
                <a:off x="2064" y="2976"/>
                <a:ext cx="816" cy="212"/>
                <a:chOff x="3936" y="3648"/>
                <a:chExt cx="816" cy="212"/>
              </a:xfrm>
            </p:grpSpPr>
            <p:sp>
              <p:nvSpPr>
                <p:cNvPr id="78" name="Line 58"/>
                <p:cNvSpPr>
                  <a:spLocks noChangeShapeType="1"/>
                </p:cNvSpPr>
                <p:nvPr/>
              </p:nvSpPr>
              <p:spPr bwMode="auto">
                <a:xfrm>
                  <a:off x="4368" y="3677"/>
                  <a:ext cx="28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936" y="3648"/>
                  <a:ext cx="8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/>
                    <a:t>Read/Write</a:t>
                  </a:r>
                </a:p>
              </p:txBody>
            </p:sp>
          </p:grp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3552" y="2304"/>
              <a:ext cx="1776" cy="1172"/>
              <a:chOff x="3984" y="2352"/>
              <a:chExt cx="1776" cy="1172"/>
            </a:xfrm>
          </p:grpSpPr>
          <p:sp>
            <p:nvSpPr>
              <p:cNvPr id="20" name="Rectangle 61"/>
              <p:cNvSpPr>
                <a:spLocks noChangeArrowheads="1"/>
              </p:cNvSpPr>
              <p:nvPr/>
            </p:nvSpPr>
            <p:spPr bwMode="auto">
              <a:xfrm>
                <a:off x="4656" y="2784"/>
                <a:ext cx="336" cy="2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62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/>
                  <a:t>BC</a:t>
                </a:r>
              </a:p>
            </p:txBody>
          </p:sp>
          <p:sp>
            <p:nvSpPr>
              <p:cNvPr id="22" name="Line 6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64"/>
              <p:cNvSpPr>
                <a:spLocks noChangeShapeType="1"/>
              </p:cNvSpPr>
              <p:nvPr/>
            </p:nvSpPr>
            <p:spPr bwMode="auto">
              <a:xfrm flipV="1">
                <a:off x="4800" y="307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5"/>
              <p:cNvSpPr>
                <a:spLocks noChangeShapeType="1"/>
              </p:cNvSpPr>
              <p:nvPr/>
            </p:nvSpPr>
            <p:spPr bwMode="auto">
              <a:xfrm>
                <a:off x="4416" y="292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66"/>
              <p:cNvSpPr>
                <a:spLocks noChangeShapeType="1"/>
              </p:cNvSpPr>
              <p:nvPr/>
            </p:nvSpPr>
            <p:spPr bwMode="auto">
              <a:xfrm>
                <a:off x="4992" y="292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67"/>
              <p:cNvSpPr txBox="1">
                <a:spLocks noChangeArrowheads="1"/>
              </p:cNvSpPr>
              <p:nvPr/>
            </p:nvSpPr>
            <p:spPr bwMode="auto">
              <a:xfrm>
                <a:off x="5184" y="2832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/>
                  <a:t>Output</a:t>
                </a:r>
              </a:p>
            </p:txBody>
          </p:sp>
          <p:sp>
            <p:nvSpPr>
              <p:cNvPr id="27" name="Text Box 68"/>
              <p:cNvSpPr txBox="1">
                <a:spLocks noChangeArrowheads="1"/>
              </p:cNvSpPr>
              <p:nvPr/>
            </p:nvSpPr>
            <p:spPr bwMode="auto">
              <a:xfrm>
                <a:off x="3984" y="283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/>
                  <a:t>Input</a:t>
                </a:r>
              </a:p>
            </p:txBody>
          </p:sp>
          <p:sp>
            <p:nvSpPr>
              <p:cNvPr id="28" name="Text Box 69"/>
              <p:cNvSpPr txBox="1">
                <a:spLocks noChangeArrowheads="1"/>
              </p:cNvSpPr>
              <p:nvPr/>
            </p:nvSpPr>
            <p:spPr bwMode="auto">
              <a:xfrm>
                <a:off x="4560" y="2352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/>
                  <a:t>Select</a:t>
                </a:r>
              </a:p>
            </p:txBody>
          </p:sp>
          <p:grpSp>
            <p:nvGrpSpPr>
              <p:cNvPr id="35" name="Group 70"/>
              <p:cNvGrpSpPr>
                <a:grpSpLocks/>
              </p:cNvGrpSpPr>
              <p:nvPr/>
            </p:nvGrpSpPr>
            <p:grpSpPr bwMode="auto">
              <a:xfrm>
                <a:off x="4416" y="3312"/>
                <a:ext cx="816" cy="212"/>
                <a:chOff x="3936" y="3648"/>
                <a:chExt cx="816" cy="212"/>
              </a:xfrm>
            </p:grpSpPr>
            <p:sp>
              <p:nvSpPr>
                <p:cNvPr id="36" name="Line 71"/>
                <p:cNvSpPr>
                  <a:spLocks noChangeShapeType="1"/>
                </p:cNvSpPr>
                <p:nvPr/>
              </p:nvSpPr>
              <p:spPr bwMode="auto">
                <a:xfrm>
                  <a:off x="4368" y="3677"/>
                  <a:ext cx="28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936" y="3648"/>
                  <a:ext cx="81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/>
                    <a:t>Read/Write</a:t>
                  </a:r>
                </a:p>
              </p:txBody>
            </p:sp>
          </p:grpSp>
        </p:grpSp>
        <p:sp>
          <p:nvSpPr>
            <p:cNvPr id="17" name="Text Box 74"/>
            <p:cNvSpPr txBox="1">
              <a:spLocks noChangeArrowheads="1"/>
            </p:cNvSpPr>
            <p:nvPr/>
          </p:nvSpPr>
          <p:spPr bwMode="auto">
            <a:xfrm>
              <a:off x="1296" y="3600"/>
              <a:ext cx="120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Logic diagram</a:t>
              </a:r>
            </a:p>
          </p:txBody>
        </p:sp>
        <p:sp>
          <p:nvSpPr>
            <p:cNvPr id="18" name="Text Box 75"/>
            <p:cNvSpPr txBox="1">
              <a:spLocks noChangeArrowheads="1"/>
            </p:cNvSpPr>
            <p:nvPr/>
          </p:nvSpPr>
          <p:spPr bwMode="auto">
            <a:xfrm>
              <a:off x="3792" y="3600"/>
              <a:ext cx="120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Block diagram</a:t>
              </a:r>
            </a:p>
          </p:txBody>
        </p:sp>
        <p:sp>
          <p:nvSpPr>
            <p:cNvPr id="19" name="Line 76"/>
            <p:cNvSpPr>
              <a:spLocks noChangeShapeType="1"/>
            </p:cNvSpPr>
            <p:nvPr/>
          </p:nvSpPr>
          <p:spPr bwMode="auto">
            <a:xfrm>
              <a:off x="3504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1905000" y="1443097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A single memory cell of the static RAM has the following logic and block diagrams:</a:t>
            </a:r>
          </a:p>
        </p:txBody>
      </p:sp>
      <p:sp>
        <p:nvSpPr>
          <p:cNvPr id="85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87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1315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022" y="347473"/>
            <a:ext cx="4539283" cy="644577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7.4 Memory Arrays (3/4)</a:t>
            </a:r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3872304" y="902118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ADRS</a:t>
              </a:r>
              <a:r>
                <a:rPr lang="en-GB" sz="1200" dirty="0"/>
                <a:t>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RW</a:t>
              </a:r>
              <a:endParaRPr lang="en-GB" sz="1200" dirty="0"/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dirty="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21150" y="4277143"/>
            <a:ext cx="3789454" cy="2463101"/>
            <a:chOff x="197150" y="4277142"/>
            <a:chExt cx="3789454" cy="2463101"/>
          </a:xfrm>
        </p:grpSpPr>
        <p:grpSp>
          <p:nvGrpSpPr>
            <p:cNvPr id="3" name="Group 2"/>
            <p:cNvGrpSpPr/>
            <p:nvPr/>
          </p:nvGrpSpPr>
          <p:grpSpPr>
            <a:xfrm>
              <a:off x="197150" y="4277142"/>
              <a:ext cx="3789454" cy="2463101"/>
              <a:chOff x="197150" y="4277142"/>
              <a:chExt cx="3789454" cy="246310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97150" y="4387854"/>
                <a:ext cx="3668878" cy="2352389"/>
                <a:chOff x="-25901" y="4357999"/>
                <a:chExt cx="3668878" cy="2352389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758615" y="4978612"/>
                  <a:ext cx="1447800" cy="850900"/>
                  <a:chOff x="2316769" y="5214201"/>
                  <a:chExt cx="1447800" cy="850900"/>
                </a:xfrm>
              </p:grpSpPr>
              <p:sp>
                <p:nvSpPr>
                  <p:cNvPr id="133" name="Text Box 573">
                    <a:extLst>
                      <a:ext uri="{FF2B5EF4-FFF2-40B4-BE49-F238E27FC236}">
                        <a16:creationId xmlns:a16="http://schemas.microsoft.com/office/drawing/2014/main" id="{4DCE3D9B-AC98-435F-9D17-240F67E6C4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2967" y="5700574"/>
                    <a:ext cx="762000" cy="3077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400"/>
                      <a:t>1K x 8</a:t>
                    </a:r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2316769" y="5214201"/>
                    <a:ext cx="1447800" cy="850900"/>
                    <a:chOff x="6691067" y="1754049"/>
                    <a:chExt cx="1447800" cy="850900"/>
                  </a:xfrm>
                </p:grpSpPr>
                <p:sp>
                  <p:nvSpPr>
                    <p:cNvPr id="135" name="Rectangle 572">
                      <a:extLst>
                        <a:ext uri="{FF2B5EF4-FFF2-40B4-BE49-F238E27FC236}">
                          <a16:creationId xmlns:a16="http://schemas.microsoft.com/office/drawing/2014/main" id="{7BA9A3CF-B3C1-4B45-B0CE-CEBF8441E5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371600" cy="8382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Text Box 574">
                      <a:extLst>
                        <a:ext uri="{FF2B5EF4-FFF2-40B4-BE49-F238E27FC236}">
                          <a16:creationId xmlns:a16="http://schemas.microsoft.com/office/drawing/2014/main" id="{EAD5EF0E-437E-4285-AE06-C0D998762E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219200" cy="8509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DATA (8)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ADRS</a:t>
                      </a:r>
                      <a:r>
                        <a:rPr lang="en-GB" sz="1200" dirty="0"/>
                        <a:t> (10)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CS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RW</a:t>
                      </a:r>
                      <a:endParaRPr lang="en-GB" sz="1200" dirty="0"/>
                    </a:p>
                  </p:txBody>
                </p:sp>
                <p:sp>
                  <p:nvSpPr>
                    <p:cNvPr id="137" name="Text Box 581">
                      <a:extLst>
                        <a:ext uri="{FF2B5EF4-FFF2-40B4-BE49-F238E27FC236}">
                          <a16:creationId xmlns:a16="http://schemas.microsoft.com/office/drawing/2014/main" id="{AC90B3E2-9A9F-4B1A-BE73-54A2DBCB8B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57867" y="1754049"/>
                      <a:ext cx="381000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en-GB" sz="1200" dirty="0"/>
                        <a:t>(8)</a:t>
                      </a:r>
                    </a:p>
                  </p:txBody>
                </p:sp>
              </p:grp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915901" y="5057554"/>
                  <a:ext cx="727076" cy="1652834"/>
                  <a:chOff x="1661867" y="2439849"/>
                  <a:chExt cx="727076" cy="1652834"/>
                </a:xfrm>
              </p:grpSpPr>
              <p:sp>
                <p:nvSpPr>
                  <p:cNvPr id="129" name="Line 580">
                    <a:extLst>
                      <a:ext uri="{FF2B5EF4-FFF2-40B4-BE49-F238E27FC236}">
                        <a16:creationId xmlns:a16="http://schemas.microsoft.com/office/drawing/2014/main" id="{828C0262-44F6-4560-9DE6-13381802C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83265" y="2516049"/>
                    <a:ext cx="19770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598">
                    <a:extLst>
                      <a:ext uri="{FF2B5EF4-FFF2-40B4-BE49-F238E27FC236}">
                        <a16:creationId xmlns:a16="http://schemas.microsoft.com/office/drawing/2014/main" id="{83D4553A-7740-4841-9493-F9F93AA6F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637044" y="2959972"/>
                    <a:ext cx="8878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599">
                    <a:extLst>
                      <a:ext uri="{FF2B5EF4-FFF2-40B4-BE49-F238E27FC236}">
                        <a16:creationId xmlns:a16="http://schemas.microsoft.com/office/drawing/2014/main" id="{5E4AD4E3-3803-4985-9E20-A29BAE1AD6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1920" y="2439849"/>
                    <a:ext cx="76200" cy="152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Text Box 582">
                    <a:extLst>
                      <a:ext uri="{FF2B5EF4-FFF2-40B4-BE49-F238E27FC236}">
                        <a16:creationId xmlns:a16="http://schemas.microsoft.com/office/drawing/2014/main" id="{2097F9BC-9EF4-4201-BABB-BC91083D90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1867" y="3384797"/>
                    <a:ext cx="727076" cy="7078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Output data</a:t>
                    </a:r>
                  </a:p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936503" y="4357999"/>
                  <a:ext cx="990600" cy="850702"/>
                  <a:chOff x="153955" y="3795673"/>
                  <a:chExt cx="990600" cy="850702"/>
                </a:xfrm>
              </p:grpSpPr>
              <p:sp>
                <p:nvSpPr>
                  <p:cNvPr id="123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955" y="3795673"/>
                    <a:ext cx="9906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Input data</a:t>
                    </a:r>
                  </a:p>
                </p:txBody>
              </p:sp>
              <p:sp>
                <p:nvSpPr>
                  <p:cNvPr id="124" name="Text Box 613">
                    <a:extLst>
                      <a:ext uri="{FF2B5EF4-FFF2-40B4-BE49-F238E27FC236}">
                        <a16:creationId xmlns:a16="http://schemas.microsoft.com/office/drawing/2014/main" id="{85401EB7-0A74-4B77-9EDC-EF15E606F0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43" y="4030524"/>
                    <a:ext cx="7620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604682" y="4344849"/>
                    <a:ext cx="381000" cy="301526"/>
                    <a:chOff x="604682" y="4344849"/>
                    <a:chExt cx="381000" cy="301526"/>
                  </a:xfrm>
                </p:grpSpPr>
                <p:sp>
                  <p:nvSpPr>
                    <p:cNvPr id="126" name="Line 603">
                      <a:extLst>
                        <a:ext uri="{FF2B5EF4-FFF2-40B4-BE49-F238E27FC236}">
                          <a16:creationId xmlns:a16="http://schemas.microsoft.com/office/drawing/2014/main" id="{2F699FE2-2369-4626-8804-6F72E10A6E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492019" y="4457512"/>
                      <a:ext cx="22532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638">
                      <a:extLst>
                        <a:ext uri="{FF2B5EF4-FFF2-40B4-BE49-F238E27FC236}">
                          <a16:creationId xmlns:a16="http://schemas.microsoft.com/office/drawing/2014/main" id="{4D9BDD0F-813F-43D8-9BEE-3DC22C9D86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4682" y="4570175"/>
                      <a:ext cx="381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639">
                      <a:extLst>
                        <a:ext uri="{FF2B5EF4-FFF2-40B4-BE49-F238E27FC236}">
                          <a16:creationId xmlns:a16="http://schemas.microsoft.com/office/drawing/2014/main" id="{BDE01C6F-7691-4A7A-95B7-60F322AE81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7082" y="4493975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72744" y="5346787"/>
                  <a:ext cx="1595486" cy="525039"/>
                  <a:chOff x="172744" y="5346787"/>
                  <a:chExt cx="1595486" cy="525039"/>
                </a:xfrm>
              </p:grpSpPr>
              <p:sp>
                <p:nvSpPr>
                  <p:cNvPr id="119" name="Line 650">
                    <a:extLst>
                      <a:ext uri="{FF2B5EF4-FFF2-40B4-BE49-F238E27FC236}">
                        <a16:creationId xmlns:a16="http://schemas.microsoft.com/office/drawing/2014/main" id="{0D419AC7-12EF-42D5-B173-B771EF4BA2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7" y="5531989"/>
                    <a:ext cx="4339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809" y="5346787"/>
                    <a:ext cx="769504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00FF"/>
                        </a:solidFill>
                      </a:rPr>
                      <a:t>Enable</a:t>
                    </a:r>
                  </a:p>
                </p:txBody>
              </p:sp>
              <p:sp>
                <p:nvSpPr>
                  <p:cNvPr id="121" name="Line 659">
                    <a:extLst>
                      <a:ext uri="{FF2B5EF4-FFF2-40B4-BE49-F238E27FC236}">
                        <a16:creationId xmlns:a16="http://schemas.microsoft.com/office/drawing/2014/main" id="{87447299-DFA5-4EE2-819E-AC1726159D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6" y="5716449"/>
                    <a:ext cx="4483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Text Box 579">
                    <a:extLst>
                      <a:ext uri="{FF2B5EF4-FFF2-40B4-BE49-F238E27FC236}">
                        <a16:creationId xmlns:a16="http://schemas.microsoft.com/office/drawing/2014/main" id="{E8C872AC-677C-4062-8D49-821E05A411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744" y="5564049"/>
                    <a:ext cx="12954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C00000"/>
                        </a:solidFill>
                      </a:rPr>
                      <a:t>Read/write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-25901" y="4622580"/>
                  <a:ext cx="1778501" cy="779543"/>
                  <a:chOff x="-25901" y="4622580"/>
                  <a:chExt cx="1778501" cy="779543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57200" y="5097323"/>
                    <a:ext cx="1295400" cy="304800"/>
                    <a:chOff x="1841899" y="1530432"/>
                    <a:chExt cx="1295400" cy="304800"/>
                  </a:xfrm>
                </p:grpSpPr>
                <p:sp>
                  <p:nvSpPr>
                    <p:cNvPr id="116" name="Line 610">
                      <a:extLst>
                        <a:ext uri="{FF2B5EF4-FFF2-40B4-BE49-F238E27FC236}">
                          <a16:creationId xmlns:a16="http://schemas.microsoft.com/office/drawing/2014/main" id="{028D34A2-644F-4E41-8F85-3269ADFC70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1899" y="1759032"/>
                      <a:ext cx="12954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611">
                      <a:extLst>
                        <a:ext uri="{FF2B5EF4-FFF2-40B4-BE49-F238E27FC236}">
                          <a16:creationId xmlns:a16="http://schemas.microsoft.com/office/drawing/2014/main" id="{CD5ED7FF-2847-432E-B027-F8313B10C4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8699" y="1682832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624">
                      <a:extLst>
                        <a:ext uri="{FF2B5EF4-FFF2-40B4-BE49-F238E27FC236}">
                          <a16:creationId xmlns:a16="http://schemas.microsoft.com/office/drawing/2014/main" id="{AEC1B532-A907-4804-A87B-50233E29C9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727599" y="1644732"/>
                      <a:ext cx="2286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Text Box 648">
                    <a:extLst>
                      <a:ext uri="{FF2B5EF4-FFF2-40B4-BE49-F238E27FC236}">
                        <a16:creationId xmlns:a16="http://schemas.microsoft.com/office/drawing/2014/main" id="{2EF2C965-5E42-4E5E-9769-01C19FAA0A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5901" y="4622580"/>
                    <a:ext cx="955724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6600"/>
                        </a:solidFill>
                      </a:rPr>
                      <a:t>Address</a:t>
                    </a:r>
                  </a:p>
                  <a:p>
                    <a:pPr algn="ctr" eaLnBrk="0" hangingPunct="0"/>
                    <a:r>
                      <a:rPr lang="en-GB" sz="1200" dirty="0">
                        <a:solidFill>
                          <a:srgbClr val="006600"/>
                        </a:solidFill>
                      </a:rPr>
                      <a:t>10 lines</a:t>
                    </a:r>
                  </a:p>
                </p:txBody>
              </p: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197150" y="4277142"/>
                <a:ext cx="3789454" cy="246310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27901" y="6131342"/>
              <a:ext cx="20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1K x 8bits RAM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27155" y="2252116"/>
            <a:ext cx="257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Building a 4K x 8bits RAM using 1K x 8bits RAMs.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8480" y="3267616"/>
            <a:ext cx="296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4K</a:t>
            </a:r>
            <a:r>
              <a:rPr lang="en-US" sz="1600" dirty="0"/>
              <a:t> locations </a:t>
            </a:r>
            <a:r>
              <a:rPr lang="en-US" sz="1600" dirty="0">
                <a:sym typeface="Wingdings" panose="05000000000000000000" pitchFamily="2" charset="2"/>
              </a:rPr>
              <a:t>12-bit address.</a:t>
            </a:r>
            <a:endParaRPr lang="en-US" sz="1600" dirty="0"/>
          </a:p>
        </p:txBody>
      </p:sp>
      <p:sp>
        <p:nvSpPr>
          <p:cNvPr id="13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4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77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567" y="377774"/>
            <a:ext cx="509950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200" dirty="0">
                <a:solidFill>
                  <a:srgbClr val="0000FF"/>
                </a:solidFill>
              </a:rPr>
              <a:t>7.4 Memory Arrays (4/4)</a:t>
            </a: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5105400" y="4876800"/>
            <a:ext cx="5029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CC"/>
                </a:solidFill>
              </a:rPr>
              <a:t>2M </a:t>
            </a:r>
            <a:r>
              <a:rPr lang="en-US" sz="2800" dirty="0">
                <a:solidFill>
                  <a:srgbClr val="0000CC"/>
                </a:solidFill>
                <a:sym typeface="Symbol" pitchFamily="18" charset="2"/>
              </a:rPr>
              <a:t> 32 </a:t>
            </a:r>
            <a:r>
              <a:rPr lang="en-US" sz="2800" dirty="0">
                <a:sym typeface="Symbol" pitchFamily="18" charset="2"/>
              </a:rPr>
              <a:t>memory module</a:t>
            </a:r>
          </a:p>
          <a:p>
            <a:pPr marL="625475" lvl="1" indent="-2603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Using 512K  8 memory chips.</a:t>
            </a:r>
          </a:p>
        </p:txBody>
      </p:sp>
      <p:grpSp>
        <p:nvGrpSpPr>
          <p:cNvPr id="129" name="Group 101"/>
          <p:cNvGrpSpPr>
            <a:grpSpLocks/>
          </p:cNvGrpSpPr>
          <p:nvPr/>
        </p:nvGrpSpPr>
        <p:grpSpPr bwMode="auto">
          <a:xfrm>
            <a:off x="2133600" y="4191000"/>
            <a:ext cx="2819400" cy="1828800"/>
            <a:chOff x="672" y="2736"/>
            <a:chExt cx="1776" cy="1152"/>
          </a:xfrm>
        </p:grpSpPr>
        <p:grpSp>
          <p:nvGrpSpPr>
            <p:cNvPr id="130" name="Group 102"/>
            <p:cNvGrpSpPr>
              <a:grpSpLocks/>
            </p:cNvGrpSpPr>
            <p:nvPr/>
          </p:nvGrpSpPr>
          <p:grpSpPr bwMode="auto">
            <a:xfrm>
              <a:off x="718" y="2832"/>
              <a:ext cx="1693" cy="1010"/>
              <a:chOff x="718" y="2832"/>
              <a:chExt cx="1693" cy="1010"/>
            </a:xfrm>
          </p:grpSpPr>
          <p:sp>
            <p:nvSpPr>
              <p:cNvPr id="132" name="Freeform 103"/>
              <p:cNvSpPr>
                <a:spLocks/>
              </p:cNvSpPr>
              <p:nvPr/>
            </p:nvSpPr>
            <p:spPr bwMode="auto">
              <a:xfrm>
                <a:off x="1104" y="3294"/>
                <a:ext cx="193" cy="81"/>
              </a:xfrm>
              <a:custGeom>
                <a:avLst/>
                <a:gdLst>
                  <a:gd name="T0" fmla="*/ 0 w 24"/>
                  <a:gd name="T1" fmla="*/ 2268729 h 10"/>
                  <a:gd name="T2" fmla="*/ 3801529 w 24"/>
                  <a:gd name="T3" fmla="*/ 2268729 h 10"/>
                  <a:gd name="T4" fmla="*/ 3801529 w 24"/>
                  <a:gd name="T5" fmla="*/ 2824049 h 10"/>
                  <a:gd name="T6" fmla="*/ 6490638 w 24"/>
                  <a:gd name="T7" fmla="*/ 1429051 h 10"/>
                  <a:gd name="T8" fmla="*/ 3801529 w 24"/>
                  <a:gd name="T9" fmla="*/ 0 h 10"/>
                  <a:gd name="T10" fmla="*/ 3801529 w 24"/>
                  <a:gd name="T11" fmla="*/ 834883 h 10"/>
                  <a:gd name="T12" fmla="*/ 0 w 24"/>
                  <a:gd name="T13" fmla="*/ 83488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0"/>
                  <a:gd name="T23" fmla="*/ 24 w 2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0">
                    <a:moveTo>
                      <a:pt x="0" y="8"/>
                    </a:moveTo>
                    <a:lnTo>
                      <a:pt x="14" y="8"/>
                    </a:lnTo>
                    <a:lnTo>
                      <a:pt x="1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0" y="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104"/>
              <p:cNvSpPr>
                <a:spLocks noChangeArrowheads="1"/>
              </p:cNvSpPr>
              <p:nvPr/>
            </p:nvSpPr>
            <p:spPr bwMode="auto">
              <a:xfrm>
                <a:off x="1296" y="3072"/>
                <a:ext cx="330" cy="4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105"/>
              <p:cNvSpPr>
                <a:spLocks noChangeArrowheads="1"/>
              </p:cNvSpPr>
              <p:nvPr/>
            </p:nvSpPr>
            <p:spPr bwMode="auto">
              <a:xfrm>
                <a:off x="1246" y="3726"/>
                <a:ext cx="47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Chip select</a:t>
                </a:r>
                <a:endParaRPr lang="en-US" sz="1200"/>
              </a:p>
            </p:txBody>
          </p:sp>
          <p:sp>
            <p:nvSpPr>
              <p:cNvPr id="135" name="Rectangle 106"/>
              <p:cNvSpPr>
                <a:spLocks noChangeArrowheads="1"/>
              </p:cNvSpPr>
              <p:nvPr/>
            </p:nvSpPr>
            <p:spPr bwMode="auto">
              <a:xfrm>
                <a:off x="1056" y="2832"/>
                <a:ext cx="768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900">
                    <a:solidFill>
                      <a:srgbClr val="000000"/>
                    </a:solidFill>
                    <a:latin typeface="Nimbus Roman No9 L" charset="0"/>
                  </a:rPr>
                  <a:t> </a:t>
                </a:r>
                <a:r>
                  <a:rPr lang="en-US" sz="1400">
                    <a:solidFill>
                      <a:srgbClr val="000000"/>
                    </a:solidFill>
                  </a:rPr>
                  <a:t>512K x 8 memory chip</a:t>
                </a:r>
                <a:endParaRPr lang="en-US" sz="1400"/>
              </a:p>
            </p:txBody>
          </p:sp>
          <p:sp>
            <p:nvSpPr>
              <p:cNvPr id="136" name="Rectangle 107"/>
              <p:cNvSpPr>
                <a:spLocks noChangeArrowheads="1"/>
              </p:cNvSpPr>
              <p:nvPr/>
            </p:nvSpPr>
            <p:spPr bwMode="auto">
              <a:xfrm>
                <a:off x="718" y="3198"/>
                <a:ext cx="34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19-bit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address</a:t>
                </a:r>
                <a:endParaRPr lang="en-US" sz="1200"/>
              </a:p>
            </p:txBody>
          </p:sp>
          <p:sp>
            <p:nvSpPr>
              <p:cNvPr id="137" name="Freeform 108"/>
              <p:cNvSpPr>
                <a:spLocks/>
              </p:cNvSpPr>
              <p:nvPr/>
            </p:nvSpPr>
            <p:spPr bwMode="auto">
              <a:xfrm>
                <a:off x="1618" y="3273"/>
                <a:ext cx="121" cy="73"/>
              </a:xfrm>
              <a:custGeom>
                <a:avLst/>
                <a:gdLst>
                  <a:gd name="T0" fmla="*/ 4132602 w 15"/>
                  <a:gd name="T1" fmla="*/ 562441 h 9"/>
                  <a:gd name="T2" fmla="*/ 2493851 w 15"/>
                  <a:gd name="T3" fmla="*/ 562441 h 9"/>
                  <a:gd name="T4" fmla="*/ 2493851 w 15"/>
                  <a:gd name="T5" fmla="*/ 0 h 9"/>
                  <a:gd name="T6" fmla="*/ 0 w 15"/>
                  <a:gd name="T7" fmla="*/ 1125409 h 9"/>
                  <a:gd name="T8" fmla="*/ 2493851 w 15"/>
                  <a:gd name="T9" fmla="*/ 2562527 h 9"/>
                  <a:gd name="T10" fmla="*/ 2493851 w 15"/>
                  <a:gd name="T11" fmla="*/ 1718306 h 9"/>
                  <a:gd name="T12" fmla="*/ 4132602 w 15"/>
                  <a:gd name="T13" fmla="*/ 171830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15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5" y="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109"/>
              <p:cNvSpPr>
                <a:spLocks noChangeArrowheads="1"/>
              </p:cNvSpPr>
              <p:nvPr/>
            </p:nvSpPr>
            <p:spPr bwMode="auto">
              <a:xfrm>
                <a:off x="1906" y="3216"/>
                <a:ext cx="505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>
                    <a:solidFill>
                      <a:srgbClr val="000000"/>
                    </a:solidFill>
                  </a:rPr>
                  <a:t>8-bit data</a:t>
                </a:r>
              </a:p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input/output</a:t>
                </a:r>
                <a:endParaRPr lang="en-US" sz="1200"/>
              </a:p>
            </p:txBody>
          </p:sp>
          <p:sp>
            <p:nvSpPr>
              <p:cNvPr id="139" name="Freeform 110"/>
              <p:cNvSpPr>
                <a:spLocks/>
              </p:cNvSpPr>
              <p:nvPr/>
            </p:nvSpPr>
            <p:spPr bwMode="auto">
              <a:xfrm flipH="1">
                <a:off x="1719" y="3274"/>
                <a:ext cx="121" cy="70"/>
              </a:xfrm>
              <a:custGeom>
                <a:avLst/>
                <a:gdLst>
                  <a:gd name="T0" fmla="*/ 4132602 w 15"/>
                  <a:gd name="T1" fmla="*/ 453584 h 9"/>
                  <a:gd name="T2" fmla="*/ 2493851 w 15"/>
                  <a:gd name="T3" fmla="*/ 453584 h 9"/>
                  <a:gd name="T4" fmla="*/ 2493851 w 15"/>
                  <a:gd name="T5" fmla="*/ 0 h 9"/>
                  <a:gd name="T6" fmla="*/ 0 w 15"/>
                  <a:gd name="T7" fmla="*/ 881759 h 9"/>
                  <a:gd name="T8" fmla="*/ 2493851 w 15"/>
                  <a:gd name="T9" fmla="*/ 1990730 h 9"/>
                  <a:gd name="T10" fmla="*/ 2493851 w 15"/>
                  <a:gd name="T11" fmla="*/ 1339512 h 9"/>
                  <a:gd name="T12" fmla="*/ 4132602 w 15"/>
                  <a:gd name="T13" fmla="*/ 133951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15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5" y="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11"/>
              <p:cNvSpPr>
                <a:spLocks noChangeShapeType="1"/>
              </p:cNvSpPr>
              <p:nvPr/>
            </p:nvSpPr>
            <p:spPr bwMode="auto">
              <a:xfrm flipV="1">
                <a:off x="1440" y="3534"/>
                <a:ext cx="0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12"/>
            <p:cNvSpPr>
              <a:spLocks noChangeArrowheads="1"/>
            </p:cNvSpPr>
            <p:nvPr/>
          </p:nvSpPr>
          <p:spPr bwMode="auto">
            <a:xfrm>
              <a:off x="672" y="2736"/>
              <a:ext cx="1776" cy="115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113"/>
          <p:cNvGrpSpPr>
            <a:grpSpLocks/>
          </p:cNvGrpSpPr>
          <p:nvPr/>
        </p:nvGrpSpPr>
        <p:grpSpPr bwMode="auto">
          <a:xfrm>
            <a:off x="4800601" y="1219200"/>
            <a:ext cx="4759325" cy="3563938"/>
            <a:chOff x="2005" y="726"/>
            <a:chExt cx="2998" cy="2245"/>
          </a:xfrm>
        </p:grpSpPr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4504" y="1702"/>
              <a:ext cx="195" cy="89"/>
            </a:xfrm>
            <a:custGeom>
              <a:avLst/>
              <a:gdLst>
                <a:gd name="T0" fmla="*/ 13463868 w 21"/>
                <a:gd name="T1" fmla="*/ 0 h 11"/>
                <a:gd name="T2" fmla="*/ 13463868 w 21"/>
                <a:gd name="T3" fmla="*/ 3085266 h 11"/>
                <a:gd name="T4" fmla="*/ 0 w 21"/>
                <a:gd name="T5" fmla="*/ 3085266 h 11"/>
                <a:gd name="T6" fmla="*/ 0 60000 65536"/>
                <a:gd name="T7" fmla="*/ 0 60000 65536"/>
                <a:gd name="T8" fmla="*/ 0 60000 65536"/>
                <a:gd name="T9" fmla="*/ 0 w 21"/>
                <a:gd name="T10" fmla="*/ 0 h 11"/>
                <a:gd name="T11" fmla="*/ 21 w 2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1">
                  <a:moveTo>
                    <a:pt x="21" y="0"/>
                  </a:moveTo>
                  <a:lnTo>
                    <a:pt x="21" y="11"/>
                  </a:lnTo>
                  <a:lnTo>
                    <a:pt x="0" y="1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4504" y="2098"/>
              <a:ext cx="195" cy="88"/>
            </a:xfrm>
            <a:custGeom>
              <a:avLst/>
              <a:gdLst>
                <a:gd name="T0" fmla="*/ 13463868 w 21"/>
                <a:gd name="T1" fmla="*/ 0 h 11"/>
                <a:gd name="T2" fmla="*/ 13463868 w 21"/>
                <a:gd name="T3" fmla="*/ 2883584 h 11"/>
                <a:gd name="T4" fmla="*/ 0 w 21"/>
                <a:gd name="T5" fmla="*/ 2883584 h 11"/>
                <a:gd name="T6" fmla="*/ 0 60000 65536"/>
                <a:gd name="T7" fmla="*/ 0 60000 65536"/>
                <a:gd name="T8" fmla="*/ 0 60000 65536"/>
                <a:gd name="T9" fmla="*/ 0 w 21"/>
                <a:gd name="T10" fmla="*/ 0 h 11"/>
                <a:gd name="T11" fmla="*/ 21 w 2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1">
                  <a:moveTo>
                    <a:pt x="21" y="0"/>
                  </a:moveTo>
                  <a:lnTo>
                    <a:pt x="21" y="11"/>
                  </a:lnTo>
                  <a:lnTo>
                    <a:pt x="0" y="1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4505" y="1315"/>
              <a:ext cx="194" cy="84"/>
            </a:xfrm>
            <a:custGeom>
              <a:avLst/>
              <a:gdLst>
                <a:gd name="T0" fmla="*/ 13052015 w 21"/>
                <a:gd name="T1" fmla="*/ 0 h 10"/>
                <a:gd name="T2" fmla="*/ 13052015 w 21"/>
                <a:gd name="T3" fmla="*/ 3514736 h 10"/>
                <a:gd name="T4" fmla="*/ 0 w 21"/>
                <a:gd name="T5" fmla="*/ 3514736 h 10"/>
                <a:gd name="T6" fmla="*/ 0 60000 65536"/>
                <a:gd name="T7" fmla="*/ 0 60000 65536"/>
                <a:gd name="T8" fmla="*/ 0 60000 65536"/>
                <a:gd name="T9" fmla="*/ 0 w 21"/>
                <a:gd name="T10" fmla="*/ 0 h 10"/>
                <a:gd name="T11" fmla="*/ 21 w 2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0">
                  <a:moveTo>
                    <a:pt x="21" y="0"/>
                  </a:moveTo>
                  <a:lnTo>
                    <a:pt x="21" y="10"/>
                  </a:lnTo>
                  <a:lnTo>
                    <a:pt x="0" y="1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17"/>
            <p:cNvSpPr>
              <a:spLocks noChangeShapeType="1"/>
            </p:cNvSpPr>
            <p:nvPr/>
          </p:nvSpPr>
          <p:spPr bwMode="auto">
            <a:xfrm flipH="1">
              <a:off x="2715" y="2178"/>
              <a:ext cx="6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18"/>
            <p:cNvSpPr>
              <a:spLocks noChangeShapeType="1"/>
            </p:cNvSpPr>
            <p:nvPr/>
          </p:nvSpPr>
          <p:spPr bwMode="auto">
            <a:xfrm flipH="1">
              <a:off x="2715" y="1783"/>
              <a:ext cx="6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19"/>
            <p:cNvSpPr>
              <a:spLocks noChangeShapeType="1"/>
            </p:cNvSpPr>
            <p:nvPr/>
          </p:nvSpPr>
          <p:spPr bwMode="auto">
            <a:xfrm flipH="1">
              <a:off x="2675" y="1396"/>
              <a:ext cx="1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20"/>
            <p:cNvSpPr>
              <a:spLocks noChangeShapeType="1"/>
            </p:cNvSpPr>
            <p:nvPr/>
          </p:nvSpPr>
          <p:spPr bwMode="auto">
            <a:xfrm flipH="1">
              <a:off x="2823" y="2178"/>
              <a:ext cx="52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21"/>
            <p:cNvSpPr>
              <a:spLocks noChangeShapeType="1"/>
            </p:cNvSpPr>
            <p:nvPr/>
          </p:nvSpPr>
          <p:spPr bwMode="auto">
            <a:xfrm flipH="1">
              <a:off x="2852" y="1783"/>
              <a:ext cx="46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22"/>
            <p:cNvSpPr>
              <a:spLocks noChangeShapeType="1"/>
            </p:cNvSpPr>
            <p:nvPr/>
          </p:nvSpPr>
          <p:spPr bwMode="auto">
            <a:xfrm flipH="1">
              <a:off x="2852" y="1396"/>
              <a:ext cx="49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23"/>
            <p:cNvSpPr>
              <a:spLocks noChangeShapeType="1"/>
            </p:cNvSpPr>
            <p:nvPr/>
          </p:nvSpPr>
          <p:spPr bwMode="auto">
            <a:xfrm flipH="1">
              <a:off x="3388" y="2178"/>
              <a:ext cx="50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24"/>
            <p:cNvSpPr>
              <a:spLocks noChangeShapeType="1"/>
            </p:cNvSpPr>
            <p:nvPr/>
          </p:nvSpPr>
          <p:spPr bwMode="auto">
            <a:xfrm flipH="1">
              <a:off x="3401" y="1783"/>
              <a:ext cx="4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25"/>
            <p:cNvSpPr>
              <a:spLocks noChangeShapeType="1"/>
            </p:cNvSpPr>
            <p:nvPr/>
          </p:nvSpPr>
          <p:spPr bwMode="auto">
            <a:xfrm flipH="1" flipV="1">
              <a:off x="3376" y="1394"/>
              <a:ext cx="52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26"/>
            <p:cNvSpPr>
              <a:spLocks noChangeArrowheads="1"/>
            </p:cNvSpPr>
            <p:nvPr/>
          </p:nvSpPr>
          <p:spPr bwMode="auto">
            <a:xfrm>
              <a:off x="3393" y="822"/>
              <a:ext cx="87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19-bit internal chip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" name="Line 127"/>
            <p:cNvSpPr>
              <a:spLocks noChangeShapeType="1"/>
            </p:cNvSpPr>
            <p:nvPr/>
          </p:nvSpPr>
          <p:spPr bwMode="auto">
            <a:xfrm flipH="1">
              <a:off x="3263" y="2574"/>
              <a:ext cx="63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2594" y="2041"/>
              <a:ext cx="81" cy="533"/>
            </a:xfrm>
            <a:custGeom>
              <a:avLst/>
              <a:gdLst>
                <a:gd name="T0" fmla="*/ 0 w 10"/>
                <a:gd name="T1" fmla="*/ 0 h 66"/>
                <a:gd name="T2" fmla="*/ 2824049 w 10"/>
                <a:gd name="T3" fmla="*/ 0 h 66"/>
                <a:gd name="T4" fmla="*/ 2824049 w 10"/>
                <a:gd name="T5" fmla="*/ 18306450 h 66"/>
                <a:gd name="T6" fmla="*/ 0 60000 65536"/>
                <a:gd name="T7" fmla="*/ 0 60000 65536"/>
                <a:gd name="T8" fmla="*/ 0 60000 65536"/>
                <a:gd name="T9" fmla="*/ 0 w 10"/>
                <a:gd name="T10" fmla="*/ 0 h 66"/>
                <a:gd name="T11" fmla="*/ 10 w 10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6">
                  <a:moveTo>
                    <a:pt x="0" y="0"/>
                  </a:moveTo>
                  <a:lnTo>
                    <a:pt x="10" y="0"/>
                  </a:lnTo>
                  <a:lnTo>
                    <a:pt x="10" y="6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29"/>
            <p:cNvSpPr>
              <a:spLocks noChangeShapeType="1"/>
            </p:cNvSpPr>
            <p:nvPr/>
          </p:nvSpPr>
          <p:spPr bwMode="auto">
            <a:xfrm>
              <a:off x="3384" y="2356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30"/>
            <p:cNvSpPr>
              <a:spLocks noChangeShapeType="1"/>
            </p:cNvSpPr>
            <p:nvPr/>
          </p:nvSpPr>
          <p:spPr bwMode="auto">
            <a:xfrm>
              <a:off x="3384" y="2001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31"/>
            <p:cNvSpPr>
              <a:spLocks noChangeShapeType="1"/>
            </p:cNvSpPr>
            <p:nvPr/>
          </p:nvSpPr>
          <p:spPr bwMode="auto">
            <a:xfrm>
              <a:off x="3384" y="1969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32"/>
            <p:cNvSpPr>
              <a:spLocks noChangeShapeType="1"/>
            </p:cNvSpPr>
            <p:nvPr/>
          </p:nvSpPr>
          <p:spPr bwMode="auto">
            <a:xfrm>
              <a:off x="3384" y="1606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33"/>
            <p:cNvSpPr>
              <a:spLocks noChangeShapeType="1"/>
            </p:cNvSpPr>
            <p:nvPr/>
          </p:nvSpPr>
          <p:spPr bwMode="auto">
            <a:xfrm>
              <a:off x="3384" y="1210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2594" y="2001"/>
              <a:ext cx="121" cy="177"/>
            </a:xfrm>
            <a:custGeom>
              <a:avLst/>
              <a:gdLst>
                <a:gd name="T0" fmla="*/ 0 w 15"/>
                <a:gd name="T1" fmla="*/ 0 h 22"/>
                <a:gd name="T2" fmla="*/ 4132602 w 15"/>
                <a:gd name="T3" fmla="*/ 0 h 22"/>
                <a:gd name="T4" fmla="*/ 4132602 w 15"/>
                <a:gd name="T5" fmla="*/ 5966557 h 22"/>
                <a:gd name="T6" fmla="*/ 0 60000 65536"/>
                <a:gd name="T7" fmla="*/ 0 60000 65536"/>
                <a:gd name="T8" fmla="*/ 0 60000 65536"/>
                <a:gd name="T9" fmla="*/ 0 w 15"/>
                <a:gd name="T10" fmla="*/ 0 h 22"/>
                <a:gd name="T11" fmla="*/ 15 w 15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2">
                  <a:moveTo>
                    <a:pt x="0" y="0"/>
                  </a:moveTo>
                  <a:lnTo>
                    <a:pt x="15" y="0"/>
                  </a:lnTo>
                  <a:lnTo>
                    <a:pt x="15" y="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2594" y="1783"/>
              <a:ext cx="121" cy="186"/>
            </a:xfrm>
            <a:custGeom>
              <a:avLst/>
              <a:gdLst>
                <a:gd name="T0" fmla="*/ 0 w 15"/>
                <a:gd name="T1" fmla="*/ 6432761 h 23"/>
                <a:gd name="T2" fmla="*/ 4132602 w 15"/>
                <a:gd name="T3" fmla="*/ 6432761 h 23"/>
                <a:gd name="T4" fmla="*/ 4132602 w 15"/>
                <a:gd name="T5" fmla="*/ 0 h 23"/>
                <a:gd name="T6" fmla="*/ 0 60000 65536"/>
                <a:gd name="T7" fmla="*/ 0 60000 65536"/>
                <a:gd name="T8" fmla="*/ 0 60000 65536"/>
                <a:gd name="T9" fmla="*/ 0 w 15"/>
                <a:gd name="T10" fmla="*/ 0 h 23"/>
                <a:gd name="T11" fmla="*/ 15 w 15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3">
                  <a:moveTo>
                    <a:pt x="0" y="23"/>
                  </a:moveTo>
                  <a:lnTo>
                    <a:pt x="15" y="23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2594" y="1396"/>
              <a:ext cx="81" cy="532"/>
            </a:xfrm>
            <a:custGeom>
              <a:avLst/>
              <a:gdLst>
                <a:gd name="T0" fmla="*/ 0 w 10"/>
                <a:gd name="T1" fmla="*/ 18102025 h 66"/>
                <a:gd name="T2" fmla="*/ 2824049 w 10"/>
                <a:gd name="T3" fmla="*/ 18102025 h 66"/>
                <a:gd name="T4" fmla="*/ 2824049 w 10"/>
                <a:gd name="T5" fmla="*/ 0 h 66"/>
                <a:gd name="T6" fmla="*/ 0 60000 65536"/>
                <a:gd name="T7" fmla="*/ 0 60000 65536"/>
                <a:gd name="T8" fmla="*/ 0 60000 65536"/>
                <a:gd name="T9" fmla="*/ 0 w 10"/>
                <a:gd name="T10" fmla="*/ 0 h 66"/>
                <a:gd name="T11" fmla="*/ 10 w 10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6">
                  <a:moveTo>
                    <a:pt x="0" y="66"/>
                  </a:moveTo>
                  <a:lnTo>
                    <a:pt x="10" y="66"/>
                  </a:lnTo>
                  <a:lnTo>
                    <a:pt x="1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137"/>
            <p:cNvSpPr>
              <a:spLocks noChangeArrowheads="1"/>
            </p:cNvSpPr>
            <p:nvPr/>
          </p:nvSpPr>
          <p:spPr bwMode="auto">
            <a:xfrm>
              <a:off x="2433" y="1864"/>
              <a:ext cx="161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38"/>
            <p:cNvSpPr>
              <a:spLocks noChangeShapeType="1"/>
            </p:cNvSpPr>
            <p:nvPr/>
          </p:nvSpPr>
          <p:spPr bwMode="auto">
            <a:xfrm flipH="1">
              <a:off x="2675" y="2574"/>
              <a:ext cx="5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39"/>
            <p:cNvSpPr>
              <a:spLocks/>
            </p:cNvSpPr>
            <p:nvPr/>
          </p:nvSpPr>
          <p:spPr bwMode="auto">
            <a:xfrm>
              <a:off x="3344" y="960"/>
              <a:ext cx="549" cy="1"/>
            </a:xfrm>
            <a:custGeom>
              <a:avLst/>
              <a:gdLst>
                <a:gd name="T0" fmla="*/ 18830199 w 68"/>
                <a:gd name="T1" fmla="*/ 0 h 1"/>
                <a:gd name="T2" fmla="*/ 0 w 68"/>
                <a:gd name="T3" fmla="*/ 0 h 1"/>
                <a:gd name="T4" fmla="*/ 0 w 68"/>
                <a:gd name="T5" fmla="*/ 0 h 1"/>
                <a:gd name="T6" fmla="*/ 0 60000 65536"/>
                <a:gd name="T7" fmla="*/ 0 60000 65536"/>
                <a:gd name="T8" fmla="*/ 0 60000 65536"/>
                <a:gd name="T9" fmla="*/ 0 w 68"/>
                <a:gd name="T10" fmla="*/ 0 h 1"/>
                <a:gd name="T11" fmla="*/ 68 w 6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">
                  <a:moveTo>
                    <a:pt x="68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40"/>
            <p:cNvSpPr>
              <a:spLocks noChangeShapeType="1"/>
            </p:cNvSpPr>
            <p:nvPr/>
          </p:nvSpPr>
          <p:spPr bwMode="auto">
            <a:xfrm flipV="1">
              <a:off x="3578" y="1315"/>
              <a:ext cx="1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41"/>
            <p:cNvSpPr>
              <a:spLocks noChangeShapeType="1"/>
            </p:cNvSpPr>
            <p:nvPr/>
          </p:nvSpPr>
          <p:spPr bwMode="auto">
            <a:xfrm>
              <a:off x="3384" y="1178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42"/>
            <p:cNvSpPr>
              <a:spLocks noChangeShapeType="1"/>
            </p:cNvSpPr>
            <p:nvPr/>
          </p:nvSpPr>
          <p:spPr bwMode="auto">
            <a:xfrm flipV="1">
              <a:off x="3578" y="2106"/>
              <a:ext cx="1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43"/>
            <p:cNvSpPr>
              <a:spLocks noChangeShapeType="1"/>
            </p:cNvSpPr>
            <p:nvPr/>
          </p:nvSpPr>
          <p:spPr bwMode="auto">
            <a:xfrm flipV="1">
              <a:off x="3578" y="1710"/>
              <a:ext cx="1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44"/>
            <p:cNvSpPr>
              <a:spLocks noChangeShapeType="1"/>
            </p:cNvSpPr>
            <p:nvPr/>
          </p:nvSpPr>
          <p:spPr bwMode="auto">
            <a:xfrm>
              <a:off x="3384" y="1573"/>
              <a:ext cx="1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45"/>
            <p:cNvSpPr>
              <a:spLocks noChangeShapeType="1"/>
            </p:cNvSpPr>
            <p:nvPr/>
          </p:nvSpPr>
          <p:spPr bwMode="auto">
            <a:xfrm flipV="1">
              <a:off x="3578" y="2501"/>
              <a:ext cx="1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46"/>
            <p:cNvSpPr>
              <a:spLocks noChangeShapeType="1"/>
            </p:cNvSpPr>
            <p:nvPr/>
          </p:nvSpPr>
          <p:spPr bwMode="auto">
            <a:xfrm flipV="1">
              <a:off x="3384" y="2001"/>
              <a:ext cx="1" cy="3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47"/>
            <p:cNvSpPr>
              <a:spLocks noChangeShapeType="1"/>
            </p:cNvSpPr>
            <p:nvPr/>
          </p:nvSpPr>
          <p:spPr bwMode="auto">
            <a:xfrm flipV="1">
              <a:off x="3384" y="1606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48"/>
            <p:cNvSpPr>
              <a:spLocks noChangeShapeType="1"/>
            </p:cNvSpPr>
            <p:nvPr/>
          </p:nvSpPr>
          <p:spPr bwMode="auto">
            <a:xfrm flipV="1">
              <a:off x="3384" y="1210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49"/>
            <p:cNvSpPr>
              <a:spLocks noChangeShapeType="1"/>
            </p:cNvSpPr>
            <p:nvPr/>
          </p:nvSpPr>
          <p:spPr bwMode="auto">
            <a:xfrm>
              <a:off x="3344" y="2396"/>
              <a:ext cx="15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50"/>
            <p:cNvSpPr>
              <a:spLocks noChangeShapeType="1"/>
            </p:cNvSpPr>
            <p:nvPr/>
          </p:nvSpPr>
          <p:spPr bwMode="auto">
            <a:xfrm>
              <a:off x="3344" y="1000"/>
              <a:ext cx="1" cy="1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51"/>
            <p:cNvSpPr>
              <a:spLocks noChangeShapeType="1"/>
            </p:cNvSpPr>
            <p:nvPr/>
          </p:nvSpPr>
          <p:spPr bwMode="auto">
            <a:xfrm>
              <a:off x="3384" y="1000"/>
              <a:ext cx="1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52"/>
            <p:cNvSpPr>
              <a:spLocks noChangeShapeType="1"/>
            </p:cNvSpPr>
            <p:nvPr/>
          </p:nvSpPr>
          <p:spPr bwMode="auto">
            <a:xfrm flipV="1">
              <a:off x="3029" y="1315"/>
              <a:ext cx="1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53"/>
            <p:cNvSpPr>
              <a:spLocks noChangeShapeType="1"/>
            </p:cNvSpPr>
            <p:nvPr/>
          </p:nvSpPr>
          <p:spPr bwMode="auto">
            <a:xfrm flipV="1">
              <a:off x="3029" y="2106"/>
              <a:ext cx="1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54"/>
            <p:cNvSpPr>
              <a:spLocks noChangeShapeType="1"/>
            </p:cNvSpPr>
            <p:nvPr/>
          </p:nvSpPr>
          <p:spPr bwMode="auto">
            <a:xfrm>
              <a:off x="2828" y="1969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55"/>
            <p:cNvSpPr>
              <a:spLocks noChangeShapeType="1"/>
            </p:cNvSpPr>
            <p:nvPr/>
          </p:nvSpPr>
          <p:spPr bwMode="auto">
            <a:xfrm>
              <a:off x="2828" y="2001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56"/>
            <p:cNvSpPr>
              <a:spLocks noChangeShapeType="1"/>
            </p:cNvSpPr>
            <p:nvPr/>
          </p:nvSpPr>
          <p:spPr bwMode="auto">
            <a:xfrm flipV="1">
              <a:off x="3029" y="1710"/>
              <a:ext cx="1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57"/>
            <p:cNvSpPr>
              <a:spLocks noChangeShapeType="1"/>
            </p:cNvSpPr>
            <p:nvPr/>
          </p:nvSpPr>
          <p:spPr bwMode="auto">
            <a:xfrm>
              <a:off x="2828" y="1573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58"/>
            <p:cNvSpPr>
              <a:spLocks noChangeShapeType="1"/>
            </p:cNvSpPr>
            <p:nvPr/>
          </p:nvSpPr>
          <p:spPr bwMode="auto">
            <a:xfrm>
              <a:off x="2828" y="1606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59"/>
            <p:cNvSpPr>
              <a:spLocks noChangeShapeType="1"/>
            </p:cNvSpPr>
            <p:nvPr/>
          </p:nvSpPr>
          <p:spPr bwMode="auto">
            <a:xfrm>
              <a:off x="2828" y="2356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60"/>
            <p:cNvSpPr>
              <a:spLocks noChangeShapeType="1"/>
            </p:cNvSpPr>
            <p:nvPr/>
          </p:nvSpPr>
          <p:spPr bwMode="auto">
            <a:xfrm flipV="1">
              <a:off x="3029" y="2501"/>
              <a:ext cx="1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61"/>
            <p:cNvSpPr>
              <a:spLocks noChangeShapeType="1"/>
            </p:cNvSpPr>
            <p:nvPr/>
          </p:nvSpPr>
          <p:spPr bwMode="auto">
            <a:xfrm flipV="1">
              <a:off x="2828" y="2001"/>
              <a:ext cx="1" cy="3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62"/>
            <p:cNvSpPr>
              <a:spLocks noChangeShapeType="1"/>
            </p:cNvSpPr>
            <p:nvPr/>
          </p:nvSpPr>
          <p:spPr bwMode="auto">
            <a:xfrm flipV="1">
              <a:off x="2828" y="1606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63"/>
            <p:cNvSpPr>
              <a:spLocks noChangeShapeType="1"/>
            </p:cNvSpPr>
            <p:nvPr/>
          </p:nvSpPr>
          <p:spPr bwMode="auto">
            <a:xfrm>
              <a:off x="2787" y="2396"/>
              <a:ext cx="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64"/>
            <p:cNvSpPr>
              <a:spLocks noChangeShapeType="1"/>
            </p:cNvSpPr>
            <p:nvPr/>
          </p:nvSpPr>
          <p:spPr bwMode="auto">
            <a:xfrm>
              <a:off x="2787" y="1000"/>
              <a:ext cx="1" cy="1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65"/>
            <p:cNvSpPr>
              <a:spLocks noChangeShapeType="1"/>
            </p:cNvSpPr>
            <p:nvPr/>
          </p:nvSpPr>
          <p:spPr bwMode="auto">
            <a:xfrm>
              <a:off x="2828" y="1178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66"/>
            <p:cNvSpPr>
              <a:spLocks noChangeShapeType="1"/>
            </p:cNvSpPr>
            <p:nvPr/>
          </p:nvSpPr>
          <p:spPr bwMode="auto">
            <a:xfrm flipV="1">
              <a:off x="2828" y="1210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67"/>
            <p:cNvSpPr>
              <a:spLocks noChangeShapeType="1"/>
            </p:cNvSpPr>
            <p:nvPr/>
          </p:nvSpPr>
          <p:spPr bwMode="auto">
            <a:xfrm>
              <a:off x="2828" y="1210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68"/>
            <p:cNvSpPr>
              <a:spLocks noChangeShapeType="1"/>
            </p:cNvSpPr>
            <p:nvPr/>
          </p:nvSpPr>
          <p:spPr bwMode="auto">
            <a:xfrm flipH="1">
              <a:off x="2828" y="1000"/>
              <a:ext cx="5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69"/>
            <p:cNvSpPr>
              <a:spLocks noChangeShapeType="1"/>
            </p:cNvSpPr>
            <p:nvPr/>
          </p:nvSpPr>
          <p:spPr bwMode="auto">
            <a:xfrm>
              <a:off x="2828" y="1000"/>
              <a:ext cx="1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2352" y="1000"/>
              <a:ext cx="435" cy="113"/>
            </a:xfrm>
            <a:custGeom>
              <a:avLst/>
              <a:gdLst>
                <a:gd name="T0" fmla="*/ 0 w 54"/>
                <a:gd name="T1" fmla="*/ 3870702 h 14"/>
                <a:gd name="T2" fmla="*/ 5461570 w 54"/>
                <a:gd name="T3" fmla="*/ 3870702 h 14"/>
                <a:gd name="T4" fmla="*/ 5461570 w 54"/>
                <a:gd name="T5" fmla="*/ 0 h 14"/>
                <a:gd name="T6" fmla="*/ 14755393 w 5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4"/>
                <a:gd name="T14" fmla="*/ 54 w 5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4">
                  <a:moveTo>
                    <a:pt x="0" y="14"/>
                  </a:moveTo>
                  <a:lnTo>
                    <a:pt x="20" y="14"/>
                  </a:lnTo>
                  <a:lnTo>
                    <a:pt x="20" y="0"/>
                  </a:lnTo>
                  <a:lnTo>
                    <a:pt x="5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2352" y="960"/>
              <a:ext cx="992" cy="113"/>
            </a:xfrm>
            <a:custGeom>
              <a:avLst/>
              <a:gdLst>
                <a:gd name="T0" fmla="*/ 0 w 123"/>
                <a:gd name="T1" fmla="*/ 3870702 h 14"/>
                <a:gd name="T2" fmla="*/ 4129051 w 123"/>
                <a:gd name="T3" fmla="*/ 3870702 h 14"/>
                <a:gd name="T4" fmla="*/ 4129051 w 123"/>
                <a:gd name="T5" fmla="*/ 0 h 14"/>
                <a:gd name="T6" fmla="*/ 33850725 w 12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4"/>
                <a:gd name="T14" fmla="*/ 123 w 12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4">
                  <a:moveTo>
                    <a:pt x="0" y="14"/>
                  </a:moveTo>
                  <a:lnTo>
                    <a:pt x="15" y="14"/>
                  </a:lnTo>
                  <a:lnTo>
                    <a:pt x="15" y="0"/>
                  </a:lnTo>
                  <a:lnTo>
                    <a:pt x="12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72"/>
            <p:cNvSpPr>
              <a:spLocks noChangeShapeType="1"/>
            </p:cNvSpPr>
            <p:nvPr/>
          </p:nvSpPr>
          <p:spPr bwMode="auto">
            <a:xfrm>
              <a:off x="2118" y="1250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118" y="1372"/>
              <a:ext cx="315" cy="653"/>
            </a:xfrm>
            <a:custGeom>
              <a:avLst/>
              <a:gdLst>
                <a:gd name="T0" fmla="*/ 0 w 39"/>
                <a:gd name="T1" fmla="*/ 0 h 81"/>
                <a:gd name="T2" fmla="*/ 4157862 w 39"/>
                <a:gd name="T3" fmla="*/ 0 h 81"/>
                <a:gd name="T4" fmla="*/ 4157862 w 39"/>
                <a:gd name="T5" fmla="*/ 22234617 h 81"/>
                <a:gd name="T6" fmla="*/ 10827010 w 39"/>
                <a:gd name="T7" fmla="*/ 22234617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81"/>
                <a:gd name="T14" fmla="*/ 39 w 39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81">
                  <a:moveTo>
                    <a:pt x="0" y="0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9" y="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2118" y="1315"/>
              <a:ext cx="315" cy="629"/>
            </a:xfrm>
            <a:custGeom>
              <a:avLst/>
              <a:gdLst>
                <a:gd name="T0" fmla="*/ 0 w 39"/>
                <a:gd name="T1" fmla="*/ 0 h 78"/>
                <a:gd name="T2" fmla="*/ 6945749 w 39"/>
                <a:gd name="T3" fmla="*/ 0 h 78"/>
                <a:gd name="T4" fmla="*/ 6945749 w 39"/>
                <a:gd name="T5" fmla="*/ 21448755 h 78"/>
                <a:gd name="T6" fmla="*/ 10827010 w 39"/>
                <a:gd name="T7" fmla="*/ 21448755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8"/>
                <a:gd name="T14" fmla="*/ 39 w 39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8">
                  <a:moveTo>
                    <a:pt x="0" y="0"/>
                  </a:moveTo>
                  <a:lnTo>
                    <a:pt x="25" y="0"/>
                  </a:lnTo>
                  <a:lnTo>
                    <a:pt x="25" y="78"/>
                  </a:lnTo>
                  <a:lnTo>
                    <a:pt x="39" y="7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75"/>
            <p:cNvSpPr>
              <a:spLocks noChangeShapeType="1"/>
            </p:cNvSpPr>
            <p:nvPr/>
          </p:nvSpPr>
          <p:spPr bwMode="auto">
            <a:xfrm>
              <a:off x="2118" y="936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176"/>
            <p:cNvSpPr>
              <a:spLocks noChangeShapeType="1"/>
            </p:cNvSpPr>
            <p:nvPr/>
          </p:nvSpPr>
          <p:spPr bwMode="auto">
            <a:xfrm>
              <a:off x="2118" y="1194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177"/>
            <p:cNvSpPr>
              <a:spLocks noChangeShapeType="1"/>
            </p:cNvSpPr>
            <p:nvPr/>
          </p:nvSpPr>
          <p:spPr bwMode="auto">
            <a:xfrm>
              <a:off x="2118" y="1000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78"/>
            <p:cNvSpPr>
              <a:spLocks noChangeArrowheads="1"/>
            </p:cNvSpPr>
            <p:nvPr/>
          </p:nvSpPr>
          <p:spPr bwMode="auto">
            <a:xfrm>
              <a:off x="2063" y="2112"/>
              <a:ext cx="26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2-bit</a:t>
              </a:r>
            </a:p>
            <a:p>
              <a:pPr algn="ctr"/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decoder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7" name="Rectangle 179"/>
            <p:cNvSpPr>
              <a:spLocks noChangeArrowheads="1"/>
            </p:cNvSpPr>
            <p:nvPr/>
          </p:nvSpPr>
          <p:spPr bwMode="auto">
            <a:xfrm>
              <a:off x="2126" y="798"/>
              <a:ext cx="3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addresses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8" name="Rectangle 180"/>
            <p:cNvSpPr>
              <a:spLocks noChangeArrowheads="1"/>
            </p:cNvSpPr>
            <p:nvPr/>
          </p:nvSpPr>
          <p:spPr bwMode="auto">
            <a:xfrm>
              <a:off x="2182" y="726"/>
              <a:ext cx="18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21-bit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2166" y="1121"/>
              <a:ext cx="16" cy="17"/>
            </a:xfrm>
            <a:custGeom>
              <a:avLst/>
              <a:gdLst>
                <a:gd name="T0" fmla="*/ 8 w 16"/>
                <a:gd name="T1" fmla="*/ 8 h 17"/>
                <a:gd name="T2" fmla="*/ 0 w 16"/>
                <a:gd name="T3" fmla="*/ 8 h 17"/>
                <a:gd name="T4" fmla="*/ 0 w 16"/>
                <a:gd name="T5" fmla="*/ 17 h 17"/>
                <a:gd name="T6" fmla="*/ 8 w 16"/>
                <a:gd name="T7" fmla="*/ 17 h 17"/>
                <a:gd name="T8" fmla="*/ 16 w 16"/>
                <a:gd name="T9" fmla="*/ 17 h 17"/>
                <a:gd name="T10" fmla="*/ 16 w 16"/>
                <a:gd name="T11" fmla="*/ 8 h 17"/>
                <a:gd name="T12" fmla="*/ 16 w 16"/>
                <a:gd name="T13" fmla="*/ 0 h 17"/>
                <a:gd name="T14" fmla="*/ 8 w 16"/>
                <a:gd name="T15" fmla="*/ 0 h 17"/>
                <a:gd name="T16" fmla="*/ 0 w 16"/>
                <a:gd name="T17" fmla="*/ 0 h 17"/>
                <a:gd name="T18" fmla="*/ 0 w 16"/>
                <a:gd name="T19" fmla="*/ 8 h 17"/>
                <a:gd name="T20" fmla="*/ 8 w 16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7"/>
                <a:gd name="T35" fmla="*/ 16 w 1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7">
                  <a:moveTo>
                    <a:pt x="8" y="8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2174" y="1129"/>
              <a:ext cx="8" cy="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531441 h 1"/>
                <a:gd name="T4" fmla="*/ 262144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2166" y="1089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0 w 16"/>
                <a:gd name="T3" fmla="*/ 8 h 16"/>
                <a:gd name="T4" fmla="*/ 0 w 16"/>
                <a:gd name="T5" fmla="*/ 16 h 16"/>
                <a:gd name="T6" fmla="*/ 8 w 16"/>
                <a:gd name="T7" fmla="*/ 16 h 16"/>
                <a:gd name="T8" fmla="*/ 16 w 16"/>
                <a:gd name="T9" fmla="*/ 16 h 16"/>
                <a:gd name="T10" fmla="*/ 16 w 16"/>
                <a:gd name="T11" fmla="*/ 8 h 16"/>
                <a:gd name="T12" fmla="*/ 16 w 16"/>
                <a:gd name="T13" fmla="*/ 0 h 16"/>
                <a:gd name="T14" fmla="*/ 8 w 16"/>
                <a:gd name="T15" fmla="*/ 0 h 16"/>
                <a:gd name="T16" fmla="*/ 0 w 16"/>
                <a:gd name="T17" fmla="*/ 0 h 16"/>
                <a:gd name="T18" fmla="*/ 0 w 16"/>
                <a:gd name="T19" fmla="*/ 8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2174" y="1097"/>
              <a:ext cx="8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62144 h 1"/>
                <a:gd name="T4" fmla="*/ 262144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2166" y="1049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0 w 16"/>
                <a:gd name="T3" fmla="*/ 8 h 16"/>
                <a:gd name="T4" fmla="*/ 0 w 16"/>
                <a:gd name="T5" fmla="*/ 16 h 16"/>
                <a:gd name="T6" fmla="*/ 8 w 16"/>
                <a:gd name="T7" fmla="*/ 16 h 16"/>
                <a:gd name="T8" fmla="*/ 16 w 16"/>
                <a:gd name="T9" fmla="*/ 16 h 16"/>
                <a:gd name="T10" fmla="*/ 16 w 16"/>
                <a:gd name="T11" fmla="*/ 8 h 16"/>
                <a:gd name="T12" fmla="*/ 16 w 16"/>
                <a:gd name="T13" fmla="*/ 0 h 16"/>
                <a:gd name="T14" fmla="*/ 8 w 16"/>
                <a:gd name="T15" fmla="*/ 0 h 16"/>
                <a:gd name="T16" fmla="*/ 0 w 16"/>
                <a:gd name="T17" fmla="*/ 0 h 16"/>
                <a:gd name="T18" fmla="*/ 0 w 16"/>
                <a:gd name="T19" fmla="*/ 8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2174" y="1057"/>
              <a:ext cx="8" cy="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62144 h 1"/>
                <a:gd name="T4" fmla="*/ 262144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3021" y="1380"/>
              <a:ext cx="17" cy="16"/>
            </a:xfrm>
            <a:custGeom>
              <a:avLst/>
              <a:gdLst>
                <a:gd name="T0" fmla="*/ 8 w 17"/>
                <a:gd name="T1" fmla="*/ 8 h 16"/>
                <a:gd name="T2" fmla="*/ 8 w 17"/>
                <a:gd name="T3" fmla="*/ 0 h 16"/>
                <a:gd name="T4" fmla="*/ 0 w 17"/>
                <a:gd name="T5" fmla="*/ 0 h 16"/>
                <a:gd name="T6" fmla="*/ 0 w 17"/>
                <a:gd name="T7" fmla="*/ 8 h 16"/>
                <a:gd name="T8" fmla="*/ 0 w 17"/>
                <a:gd name="T9" fmla="*/ 16 h 16"/>
                <a:gd name="T10" fmla="*/ 8 w 17"/>
                <a:gd name="T11" fmla="*/ 16 h 16"/>
                <a:gd name="T12" fmla="*/ 17 w 17"/>
                <a:gd name="T13" fmla="*/ 16 h 16"/>
                <a:gd name="T14" fmla="*/ 17 w 17"/>
                <a:gd name="T15" fmla="*/ 8 h 16"/>
                <a:gd name="T16" fmla="*/ 17 w 17"/>
                <a:gd name="T17" fmla="*/ 0 h 16"/>
                <a:gd name="T18" fmla="*/ 8 w 17"/>
                <a:gd name="T19" fmla="*/ 0 h 16"/>
                <a:gd name="T20" fmla="*/ 8 w 17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6"/>
                <a:gd name="T35" fmla="*/ 17 w 1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3013" y="1380"/>
              <a:ext cx="25" cy="24"/>
            </a:xfrm>
            <a:custGeom>
              <a:avLst/>
              <a:gdLst>
                <a:gd name="T0" fmla="*/ 684583 w 3"/>
                <a:gd name="T1" fmla="*/ 0 h 3"/>
                <a:gd name="T2" fmla="*/ 322917 w 3"/>
                <a:gd name="T3" fmla="*/ 262144 h 3"/>
                <a:gd name="T4" fmla="*/ 0 w 3"/>
                <a:gd name="T5" fmla="*/ 524288 h 3"/>
                <a:gd name="T6" fmla="*/ 322917 w 3"/>
                <a:gd name="T7" fmla="*/ 524288 h 3"/>
                <a:gd name="T8" fmla="*/ 684583 w 3"/>
                <a:gd name="T9" fmla="*/ 786432 h 3"/>
                <a:gd name="T10" fmla="*/ 684583 w 3"/>
                <a:gd name="T11" fmla="*/ 524288 h 3"/>
                <a:gd name="T12" fmla="*/ 1002917 w 3"/>
                <a:gd name="T13" fmla="*/ 524288 h 3"/>
                <a:gd name="T14" fmla="*/ 684583 w 3"/>
                <a:gd name="T15" fmla="*/ 262144 h 3"/>
                <a:gd name="T16" fmla="*/ 684583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3021" y="1775"/>
              <a:ext cx="17" cy="16"/>
            </a:xfrm>
            <a:custGeom>
              <a:avLst/>
              <a:gdLst>
                <a:gd name="T0" fmla="*/ 8 w 17"/>
                <a:gd name="T1" fmla="*/ 8 h 16"/>
                <a:gd name="T2" fmla="*/ 8 w 17"/>
                <a:gd name="T3" fmla="*/ 0 h 16"/>
                <a:gd name="T4" fmla="*/ 0 w 17"/>
                <a:gd name="T5" fmla="*/ 0 h 16"/>
                <a:gd name="T6" fmla="*/ 0 w 17"/>
                <a:gd name="T7" fmla="*/ 8 h 16"/>
                <a:gd name="T8" fmla="*/ 0 w 17"/>
                <a:gd name="T9" fmla="*/ 16 h 16"/>
                <a:gd name="T10" fmla="*/ 8 w 17"/>
                <a:gd name="T11" fmla="*/ 16 h 16"/>
                <a:gd name="T12" fmla="*/ 17 w 17"/>
                <a:gd name="T13" fmla="*/ 16 h 16"/>
                <a:gd name="T14" fmla="*/ 17 w 17"/>
                <a:gd name="T15" fmla="*/ 8 h 16"/>
                <a:gd name="T16" fmla="*/ 17 w 17"/>
                <a:gd name="T17" fmla="*/ 0 h 16"/>
                <a:gd name="T18" fmla="*/ 8 w 17"/>
                <a:gd name="T19" fmla="*/ 0 h 16"/>
                <a:gd name="T20" fmla="*/ 8 w 17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6"/>
                <a:gd name="T35" fmla="*/ 17 w 1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3013" y="1775"/>
              <a:ext cx="25" cy="24"/>
            </a:xfrm>
            <a:custGeom>
              <a:avLst/>
              <a:gdLst>
                <a:gd name="T0" fmla="*/ 684583 w 3"/>
                <a:gd name="T1" fmla="*/ 0 h 3"/>
                <a:gd name="T2" fmla="*/ 322917 w 3"/>
                <a:gd name="T3" fmla="*/ 262144 h 3"/>
                <a:gd name="T4" fmla="*/ 0 w 3"/>
                <a:gd name="T5" fmla="*/ 524288 h 3"/>
                <a:gd name="T6" fmla="*/ 322917 w 3"/>
                <a:gd name="T7" fmla="*/ 524288 h 3"/>
                <a:gd name="T8" fmla="*/ 684583 w 3"/>
                <a:gd name="T9" fmla="*/ 786432 h 3"/>
                <a:gd name="T10" fmla="*/ 684583 w 3"/>
                <a:gd name="T11" fmla="*/ 524288 h 3"/>
                <a:gd name="T12" fmla="*/ 1002917 w 3"/>
                <a:gd name="T13" fmla="*/ 524288 h 3"/>
                <a:gd name="T14" fmla="*/ 684583 w 3"/>
                <a:gd name="T15" fmla="*/ 262144 h 3"/>
                <a:gd name="T16" fmla="*/ 684583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3021" y="2170"/>
              <a:ext cx="17" cy="16"/>
            </a:xfrm>
            <a:custGeom>
              <a:avLst/>
              <a:gdLst>
                <a:gd name="T0" fmla="*/ 8 w 17"/>
                <a:gd name="T1" fmla="*/ 8 h 16"/>
                <a:gd name="T2" fmla="*/ 8 w 17"/>
                <a:gd name="T3" fmla="*/ 0 h 16"/>
                <a:gd name="T4" fmla="*/ 0 w 17"/>
                <a:gd name="T5" fmla="*/ 0 h 16"/>
                <a:gd name="T6" fmla="*/ 0 w 17"/>
                <a:gd name="T7" fmla="*/ 8 h 16"/>
                <a:gd name="T8" fmla="*/ 0 w 17"/>
                <a:gd name="T9" fmla="*/ 16 h 16"/>
                <a:gd name="T10" fmla="*/ 8 w 17"/>
                <a:gd name="T11" fmla="*/ 16 h 16"/>
                <a:gd name="T12" fmla="*/ 17 w 17"/>
                <a:gd name="T13" fmla="*/ 16 h 16"/>
                <a:gd name="T14" fmla="*/ 17 w 17"/>
                <a:gd name="T15" fmla="*/ 8 h 16"/>
                <a:gd name="T16" fmla="*/ 17 w 17"/>
                <a:gd name="T17" fmla="*/ 0 h 16"/>
                <a:gd name="T18" fmla="*/ 8 w 17"/>
                <a:gd name="T19" fmla="*/ 0 h 16"/>
                <a:gd name="T20" fmla="*/ 8 w 17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6"/>
                <a:gd name="T35" fmla="*/ 17 w 1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3013" y="2170"/>
              <a:ext cx="25" cy="25"/>
            </a:xfrm>
            <a:custGeom>
              <a:avLst/>
              <a:gdLst>
                <a:gd name="T0" fmla="*/ 684583 w 3"/>
                <a:gd name="T1" fmla="*/ 0 h 3"/>
                <a:gd name="T2" fmla="*/ 322917 w 3"/>
                <a:gd name="T3" fmla="*/ 322917 h 3"/>
                <a:gd name="T4" fmla="*/ 0 w 3"/>
                <a:gd name="T5" fmla="*/ 684583 h 3"/>
                <a:gd name="T6" fmla="*/ 322917 w 3"/>
                <a:gd name="T7" fmla="*/ 684583 h 3"/>
                <a:gd name="T8" fmla="*/ 684583 w 3"/>
                <a:gd name="T9" fmla="*/ 1002917 h 3"/>
                <a:gd name="T10" fmla="*/ 684583 w 3"/>
                <a:gd name="T11" fmla="*/ 684583 h 3"/>
                <a:gd name="T12" fmla="*/ 1002917 w 3"/>
                <a:gd name="T13" fmla="*/ 684583 h 3"/>
                <a:gd name="T14" fmla="*/ 684583 w 3"/>
                <a:gd name="T15" fmla="*/ 322917 h 3"/>
                <a:gd name="T16" fmla="*/ 684583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3021" y="2566"/>
              <a:ext cx="17" cy="16"/>
            </a:xfrm>
            <a:custGeom>
              <a:avLst/>
              <a:gdLst>
                <a:gd name="T0" fmla="*/ 8 w 17"/>
                <a:gd name="T1" fmla="*/ 8 h 16"/>
                <a:gd name="T2" fmla="*/ 8 w 17"/>
                <a:gd name="T3" fmla="*/ 0 h 16"/>
                <a:gd name="T4" fmla="*/ 0 w 17"/>
                <a:gd name="T5" fmla="*/ 0 h 16"/>
                <a:gd name="T6" fmla="*/ 0 w 17"/>
                <a:gd name="T7" fmla="*/ 8 h 16"/>
                <a:gd name="T8" fmla="*/ 0 w 17"/>
                <a:gd name="T9" fmla="*/ 16 h 16"/>
                <a:gd name="T10" fmla="*/ 8 w 17"/>
                <a:gd name="T11" fmla="*/ 16 h 16"/>
                <a:gd name="T12" fmla="*/ 17 w 17"/>
                <a:gd name="T13" fmla="*/ 16 h 16"/>
                <a:gd name="T14" fmla="*/ 17 w 17"/>
                <a:gd name="T15" fmla="*/ 8 h 16"/>
                <a:gd name="T16" fmla="*/ 17 w 17"/>
                <a:gd name="T17" fmla="*/ 0 h 16"/>
                <a:gd name="T18" fmla="*/ 8 w 17"/>
                <a:gd name="T19" fmla="*/ 0 h 16"/>
                <a:gd name="T20" fmla="*/ 8 w 17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6"/>
                <a:gd name="T35" fmla="*/ 17 w 1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3013" y="2566"/>
              <a:ext cx="25" cy="24"/>
            </a:xfrm>
            <a:custGeom>
              <a:avLst/>
              <a:gdLst>
                <a:gd name="T0" fmla="*/ 684583 w 3"/>
                <a:gd name="T1" fmla="*/ 0 h 3"/>
                <a:gd name="T2" fmla="*/ 322917 w 3"/>
                <a:gd name="T3" fmla="*/ 262144 h 3"/>
                <a:gd name="T4" fmla="*/ 0 w 3"/>
                <a:gd name="T5" fmla="*/ 524288 h 3"/>
                <a:gd name="T6" fmla="*/ 322917 w 3"/>
                <a:gd name="T7" fmla="*/ 524288 h 3"/>
                <a:gd name="T8" fmla="*/ 684583 w 3"/>
                <a:gd name="T9" fmla="*/ 786432 h 3"/>
                <a:gd name="T10" fmla="*/ 684583 w 3"/>
                <a:gd name="T11" fmla="*/ 524288 h 3"/>
                <a:gd name="T12" fmla="*/ 1002917 w 3"/>
                <a:gd name="T13" fmla="*/ 524288 h 3"/>
                <a:gd name="T14" fmla="*/ 684583 w 3"/>
                <a:gd name="T15" fmla="*/ 262144 h 3"/>
                <a:gd name="T16" fmla="*/ 684583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3570" y="2566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3570" y="2566"/>
              <a:ext cx="24" cy="24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262144 h 3"/>
                <a:gd name="T4" fmla="*/ 0 w 3"/>
                <a:gd name="T5" fmla="*/ 524288 h 3"/>
                <a:gd name="T6" fmla="*/ 262144 w 3"/>
                <a:gd name="T7" fmla="*/ 524288 h 3"/>
                <a:gd name="T8" fmla="*/ 524288 w 3"/>
                <a:gd name="T9" fmla="*/ 786432 h 3"/>
                <a:gd name="T10" fmla="*/ 524288 w 3"/>
                <a:gd name="T11" fmla="*/ 524288 h 3"/>
                <a:gd name="T12" fmla="*/ 786432 w 3"/>
                <a:gd name="T13" fmla="*/ 524288 h 3"/>
                <a:gd name="T14" fmla="*/ 524288 w 3"/>
                <a:gd name="T15" fmla="*/ 262144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3570" y="2170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3570" y="2170"/>
              <a:ext cx="24" cy="25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322917 h 3"/>
                <a:gd name="T4" fmla="*/ 0 w 3"/>
                <a:gd name="T5" fmla="*/ 684583 h 3"/>
                <a:gd name="T6" fmla="*/ 262144 w 3"/>
                <a:gd name="T7" fmla="*/ 684583 h 3"/>
                <a:gd name="T8" fmla="*/ 524288 w 3"/>
                <a:gd name="T9" fmla="*/ 1002917 h 3"/>
                <a:gd name="T10" fmla="*/ 524288 w 3"/>
                <a:gd name="T11" fmla="*/ 684583 h 3"/>
                <a:gd name="T12" fmla="*/ 786432 w 3"/>
                <a:gd name="T13" fmla="*/ 684583 h 3"/>
                <a:gd name="T14" fmla="*/ 524288 w 3"/>
                <a:gd name="T15" fmla="*/ 322917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3570" y="1775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3562" y="1775"/>
              <a:ext cx="24" cy="24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262144 h 3"/>
                <a:gd name="T4" fmla="*/ 0 w 3"/>
                <a:gd name="T5" fmla="*/ 524288 h 3"/>
                <a:gd name="T6" fmla="*/ 262144 w 3"/>
                <a:gd name="T7" fmla="*/ 524288 h 3"/>
                <a:gd name="T8" fmla="*/ 524288 w 3"/>
                <a:gd name="T9" fmla="*/ 786432 h 3"/>
                <a:gd name="T10" fmla="*/ 524288 w 3"/>
                <a:gd name="T11" fmla="*/ 524288 h 3"/>
                <a:gd name="T12" fmla="*/ 786432 w 3"/>
                <a:gd name="T13" fmla="*/ 524288 h 3"/>
                <a:gd name="T14" fmla="*/ 524288 w 3"/>
                <a:gd name="T15" fmla="*/ 262144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3570" y="1380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3570" y="1380"/>
              <a:ext cx="24" cy="24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262144 h 3"/>
                <a:gd name="T4" fmla="*/ 0 w 3"/>
                <a:gd name="T5" fmla="*/ 524288 h 3"/>
                <a:gd name="T6" fmla="*/ 262144 w 3"/>
                <a:gd name="T7" fmla="*/ 524288 h 3"/>
                <a:gd name="T8" fmla="*/ 524288 w 3"/>
                <a:gd name="T9" fmla="*/ 786432 h 3"/>
                <a:gd name="T10" fmla="*/ 524288 w 3"/>
                <a:gd name="T11" fmla="*/ 524288 h 3"/>
                <a:gd name="T12" fmla="*/ 786432 w 3"/>
                <a:gd name="T13" fmla="*/ 524288 h 3"/>
                <a:gd name="T14" fmla="*/ 524288 w 3"/>
                <a:gd name="T15" fmla="*/ 262144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203"/>
            <p:cNvSpPr>
              <a:spLocks noChangeArrowheads="1"/>
            </p:cNvSpPr>
            <p:nvPr/>
          </p:nvSpPr>
          <p:spPr bwMode="auto">
            <a:xfrm>
              <a:off x="3497" y="1073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204"/>
            <p:cNvSpPr>
              <a:spLocks noChangeArrowheads="1"/>
            </p:cNvSpPr>
            <p:nvPr/>
          </p:nvSpPr>
          <p:spPr bwMode="auto">
            <a:xfrm>
              <a:off x="3497" y="1864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205"/>
            <p:cNvSpPr>
              <a:spLocks noChangeArrowheads="1"/>
            </p:cNvSpPr>
            <p:nvPr/>
          </p:nvSpPr>
          <p:spPr bwMode="auto">
            <a:xfrm>
              <a:off x="3497" y="1468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206"/>
            <p:cNvSpPr>
              <a:spLocks noChangeArrowheads="1"/>
            </p:cNvSpPr>
            <p:nvPr/>
          </p:nvSpPr>
          <p:spPr bwMode="auto">
            <a:xfrm>
              <a:off x="3497" y="2259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207"/>
            <p:cNvSpPr>
              <a:spLocks noChangeArrowheads="1"/>
            </p:cNvSpPr>
            <p:nvPr/>
          </p:nvSpPr>
          <p:spPr bwMode="auto">
            <a:xfrm>
              <a:off x="2949" y="1864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208"/>
            <p:cNvSpPr>
              <a:spLocks noChangeArrowheads="1"/>
            </p:cNvSpPr>
            <p:nvPr/>
          </p:nvSpPr>
          <p:spPr bwMode="auto">
            <a:xfrm>
              <a:off x="2949" y="1468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209"/>
            <p:cNvSpPr>
              <a:spLocks noChangeArrowheads="1"/>
            </p:cNvSpPr>
            <p:nvPr/>
          </p:nvSpPr>
          <p:spPr bwMode="auto">
            <a:xfrm>
              <a:off x="2949" y="2259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210"/>
            <p:cNvSpPr>
              <a:spLocks noChangeArrowheads="1"/>
            </p:cNvSpPr>
            <p:nvPr/>
          </p:nvSpPr>
          <p:spPr bwMode="auto">
            <a:xfrm>
              <a:off x="2949" y="1073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211"/>
            <p:cNvSpPr>
              <a:spLocks noChangeArrowheads="1"/>
            </p:cNvSpPr>
            <p:nvPr/>
          </p:nvSpPr>
          <p:spPr bwMode="auto">
            <a:xfrm>
              <a:off x="2005" y="871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0" name="Rectangle 212"/>
            <p:cNvSpPr>
              <a:spLocks noChangeArrowheads="1"/>
            </p:cNvSpPr>
            <p:nvPr/>
          </p:nvSpPr>
          <p:spPr bwMode="auto">
            <a:xfrm>
              <a:off x="2061" y="920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1" name="Rectangle 213"/>
            <p:cNvSpPr>
              <a:spLocks noChangeArrowheads="1"/>
            </p:cNvSpPr>
            <p:nvPr/>
          </p:nvSpPr>
          <p:spPr bwMode="auto">
            <a:xfrm>
              <a:off x="2005" y="952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2" name="Rectangle 214"/>
            <p:cNvSpPr>
              <a:spLocks noChangeArrowheads="1"/>
            </p:cNvSpPr>
            <p:nvPr/>
          </p:nvSpPr>
          <p:spPr bwMode="auto">
            <a:xfrm>
              <a:off x="2061" y="993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3" name="Rectangle 215"/>
            <p:cNvSpPr>
              <a:spLocks noChangeArrowheads="1"/>
            </p:cNvSpPr>
            <p:nvPr/>
          </p:nvSpPr>
          <p:spPr bwMode="auto">
            <a:xfrm>
              <a:off x="2005" y="1242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4" name="Rectangle 216"/>
            <p:cNvSpPr>
              <a:spLocks noChangeArrowheads="1"/>
            </p:cNvSpPr>
            <p:nvPr/>
          </p:nvSpPr>
          <p:spPr bwMode="auto">
            <a:xfrm>
              <a:off x="2053" y="1291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19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" name="Freeform 217"/>
            <p:cNvSpPr>
              <a:spLocks/>
            </p:cNvSpPr>
            <p:nvPr/>
          </p:nvSpPr>
          <p:spPr bwMode="auto">
            <a:xfrm>
              <a:off x="2868" y="2469"/>
              <a:ext cx="24" cy="24"/>
            </a:xfrm>
            <a:custGeom>
              <a:avLst/>
              <a:gdLst>
                <a:gd name="T0" fmla="*/ 262144 w 3"/>
                <a:gd name="T1" fmla="*/ 786432 h 3"/>
                <a:gd name="T2" fmla="*/ 786432 w 3"/>
                <a:gd name="T3" fmla="*/ 0 h 3"/>
                <a:gd name="T4" fmla="*/ 0 w 3"/>
                <a:gd name="T5" fmla="*/ 524288 h 3"/>
                <a:gd name="T6" fmla="*/ 262144 w 3"/>
                <a:gd name="T7" fmla="*/ 78643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18"/>
            <p:cNvSpPr>
              <a:spLocks/>
            </p:cNvSpPr>
            <p:nvPr/>
          </p:nvSpPr>
          <p:spPr bwMode="auto">
            <a:xfrm>
              <a:off x="2868" y="2469"/>
              <a:ext cx="24" cy="24"/>
            </a:xfrm>
            <a:custGeom>
              <a:avLst/>
              <a:gdLst>
                <a:gd name="T0" fmla="*/ 8 w 24"/>
                <a:gd name="T1" fmla="*/ 24 h 24"/>
                <a:gd name="T2" fmla="*/ 24 w 24"/>
                <a:gd name="T3" fmla="*/ 0 h 24"/>
                <a:gd name="T4" fmla="*/ 0 w 24"/>
                <a:gd name="T5" fmla="*/ 16 h 24"/>
                <a:gd name="T6" fmla="*/ 8 w 24"/>
                <a:gd name="T7" fmla="*/ 24 h 24"/>
                <a:gd name="T8" fmla="*/ 8 w 2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8" y="24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19"/>
            <p:cNvSpPr>
              <a:spLocks noChangeShapeType="1"/>
            </p:cNvSpPr>
            <p:nvPr/>
          </p:nvSpPr>
          <p:spPr bwMode="auto">
            <a:xfrm flipH="1">
              <a:off x="2683" y="2493"/>
              <a:ext cx="193" cy="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220"/>
            <p:cNvSpPr>
              <a:spLocks noChangeArrowheads="1"/>
            </p:cNvSpPr>
            <p:nvPr/>
          </p:nvSpPr>
          <p:spPr bwMode="auto">
            <a:xfrm>
              <a:off x="2398" y="2784"/>
              <a:ext cx="4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 512k X 8</a:t>
              </a:r>
            </a:p>
            <a:p>
              <a:pPr algn="ctr"/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memory chip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9" name="Freeform 221"/>
            <p:cNvSpPr>
              <a:spLocks/>
            </p:cNvSpPr>
            <p:nvPr/>
          </p:nvSpPr>
          <p:spPr bwMode="auto">
            <a:xfrm>
              <a:off x="2279" y="936"/>
              <a:ext cx="49" cy="161"/>
            </a:xfrm>
            <a:custGeom>
              <a:avLst/>
              <a:gdLst>
                <a:gd name="T0" fmla="*/ 0 w 6"/>
                <a:gd name="T1" fmla="*/ 0 h 20"/>
                <a:gd name="T2" fmla="*/ 289255 w 6"/>
                <a:gd name="T3" fmla="*/ 268669 h 20"/>
                <a:gd name="T4" fmla="*/ 289255 w 6"/>
                <a:gd name="T5" fmla="*/ 268669 h 20"/>
                <a:gd name="T6" fmla="*/ 582773 w 6"/>
                <a:gd name="T7" fmla="*/ 541491 h 20"/>
                <a:gd name="T8" fmla="*/ 582773 w 6"/>
                <a:gd name="T9" fmla="*/ 810675 h 20"/>
                <a:gd name="T10" fmla="*/ 582773 w 6"/>
                <a:gd name="T11" fmla="*/ 810675 h 20"/>
                <a:gd name="T12" fmla="*/ 582773 w 6"/>
                <a:gd name="T13" fmla="*/ 1620779 h 20"/>
                <a:gd name="T14" fmla="*/ 582773 w 6"/>
                <a:gd name="T15" fmla="*/ 2738167 h 20"/>
                <a:gd name="T16" fmla="*/ 582773 w 6"/>
                <a:gd name="T17" fmla="*/ 3548327 h 20"/>
                <a:gd name="T18" fmla="*/ 582773 w 6"/>
                <a:gd name="T19" fmla="*/ 4359003 h 20"/>
                <a:gd name="T20" fmla="*/ 582773 w 6"/>
                <a:gd name="T21" fmla="*/ 4631825 h 20"/>
                <a:gd name="T22" fmla="*/ 582773 w 6"/>
                <a:gd name="T23" fmla="*/ 4631825 h 20"/>
                <a:gd name="T24" fmla="*/ 582773 w 6"/>
                <a:gd name="T25" fmla="*/ 4900494 h 20"/>
                <a:gd name="T26" fmla="*/ 872028 w 6"/>
                <a:gd name="T27" fmla="*/ 4900494 h 20"/>
                <a:gd name="T28" fmla="*/ 1779410 w 6"/>
                <a:gd name="T29" fmla="*/ 544250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0"/>
                <a:gd name="T47" fmla="*/ 6 w 6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0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6" y="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2"/>
            <p:cNvSpPr>
              <a:spLocks/>
            </p:cNvSpPr>
            <p:nvPr/>
          </p:nvSpPr>
          <p:spPr bwMode="auto">
            <a:xfrm>
              <a:off x="2279" y="1097"/>
              <a:ext cx="49" cy="162"/>
            </a:xfrm>
            <a:custGeom>
              <a:avLst/>
              <a:gdLst>
                <a:gd name="T0" fmla="*/ 0 w 6"/>
                <a:gd name="T1" fmla="*/ 5647644 h 20"/>
                <a:gd name="T2" fmla="*/ 289255 w 6"/>
                <a:gd name="T3" fmla="*/ 5368081 h 20"/>
                <a:gd name="T4" fmla="*/ 289255 w 6"/>
                <a:gd name="T5" fmla="*/ 5092251 h 20"/>
                <a:gd name="T6" fmla="*/ 582773 w 6"/>
                <a:gd name="T7" fmla="*/ 4812753 h 20"/>
                <a:gd name="T8" fmla="*/ 582773 w 6"/>
                <a:gd name="T9" fmla="*/ 4812753 h 20"/>
                <a:gd name="T10" fmla="*/ 582773 w 6"/>
                <a:gd name="T11" fmla="*/ 4532671 h 20"/>
                <a:gd name="T12" fmla="*/ 582773 w 6"/>
                <a:gd name="T13" fmla="*/ 3658940 h 20"/>
                <a:gd name="T14" fmla="*/ 582773 w 6"/>
                <a:gd name="T15" fmla="*/ 2824049 h 20"/>
                <a:gd name="T16" fmla="*/ 582773 w 6"/>
                <a:gd name="T17" fmla="*/ 1709140 h 20"/>
                <a:gd name="T18" fmla="*/ 582773 w 6"/>
                <a:gd name="T19" fmla="*/ 834883 h 20"/>
                <a:gd name="T20" fmla="*/ 582773 w 6"/>
                <a:gd name="T21" fmla="*/ 834883 h 20"/>
                <a:gd name="T22" fmla="*/ 582773 w 6"/>
                <a:gd name="T23" fmla="*/ 559589 h 20"/>
                <a:gd name="T24" fmla="*/ 582773 w 6"/>
                <a:gd name="T25" fmla="*/ 280090 h 20"/>
                <a:gd name="T26" fmla="*/ 872028 w 6"/>
                <a:gd name="T27" fmla="*/ 280090 h 20"/>
                <a:gd name="T28" fmla="*/ 1779410 w 6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0"/>
                <a:gd name="T47" fmla="*/ 6 w 6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0">
                  <a:moveTo>
                    <a:pt x="0" y="20"/>
                  </a:move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23"/>
            <p:cNvSpPr>
              <a:spLocks/>
            </p:cNvSpPr>
            <p:nvPr/>
          </p:nvSpPr>
          <p:spPr bwMode="auto">
            <a:xfrm>
              <a:off x="3659" y="1154"/>
              <a:ext cx="137" cy="72"/>
            </a:xfrm>
            <a:custGeom>
              <a:avLst/>
              <a:gdLst>
                <a:gd name="T0" fmla="*/ 4656469 w 17"/>
                <a:gd name="T1" fmla="*/ 786432 h 9"/>
                <a:gd name="T2" fmla="*/ 2176229 w 17"/>
                <a:gd name="T3" fmla="*/ 786432 h 9"/>
                <a:gd name="T4" fmla="*/ 2176229 w 17"/>
                <a:gd name="T5" fmla="*/ 0 h 9"/>
                <a:gd name="T6" fmla="*/ 0 w 17"/>
                <a:gd name="T7" fmla="*/ 1310720 h 9"/>
                <a:gd name="T8" fmla="*/ 2176229 w 17"/>
                <a:gd name="T9" fmla="*/ 2359296 h 9"/>
                <a:gd name="T10" fmla="*/ 2176229 w 17"/>
                <a:gd name="T11" fmla="*/ 1835008 h 9"/>
                <a:gd name="T12" fmla="*/ 4656469 w 17"/>
                <a:gd name="T13" fmla="*/ 183500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8" y="9"/>
                  </a:lnTo>
                  <a:lnTo>
                    <a:pt x="8" y="7"/>
                  </a:lnTo>
                  <a:lnTo>
                    <a:pt x="17" y="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24"/>
            <p:cNvSpPr>
              <a:spLocks/>
            </p:cNvSpPr>
            <p:nvPr/>
          </p:nvSpPr>
          <p:spPr bwMode="auto">
            <a:xfrm>
              <a:off x="3659" y="1557"/>
              <a:ext cx="137" cy="65"/>
            </a:xfrm>
            <a:custGeom>
              <a:avLst/>
              <a:gdLst>
                <a:gd name="T0" fmla="*/ 4656469 w 17"/>
                <a:gd name="T1" fmla="*/ 566410 h 8"/>
                <a:gd name="T2" fmla="*/ 2176229 w 17"/>
                <a:gd name="T3" fmla="*/ 566410 h 8"/>
                <a:gd name="T4" fmla="*/ 2176229 w 17"/>
                <a:gd name="T5" fmla="*/ 0 h 8"/>
                <a:gd name="T6" fmla="*/ 0 w 17"/>
                <a:gd name="T7" fmla="*/ 1167684 h 8"/>
                <a:gd name="T8" fmla="*/ 2176229 w 17"/>
                <a:gd name="T9" fmla="*/ 2301041 h 8"/>
                <a:gd name="T10" fmla="*/ 2176229 w 17"/>
                <a:gd name="T11" fmla="*/ 1734622 h 8"/>
                <a:gd name="T12" fmla="*/ 4656469 w 17"/>
                <a:gd name="T13" fmla="*/ 173462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8" y="8"/>
                  </a:lnTo>
                  <a:lnTo>
                    <a:pt x="8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25"/>
            <p:cNvSpPr>
              <a:spLocks/>
            </p:cNvSpPr>
            <p:nvPr/>
          </p:nvSpPr>
          <p:spPr bwMode="auto">
            <a:xfrm>
              <a:off x="3659" y="1952"/>
              <a:ext cx="137" cy="73"/>
            </a:xfrm>
            <a:custGeom>
              <a:avLst/>
              <a:gdLst>
                <a:gd name="T0" fmla="*/ 4656469 w 17"/>
                <a:gd name="T1" fmla="*/ 562441 h 9"/>
                <a:gd name="T2" fmla="*/ 2176229 w 17"/>
                <a:gd name="T3" fmla="*/ 562441 h 9"/>
                <a:gd name="T4" fmla="*/ 2176229 w 17"/>
                <a:gd name="T5" fmla="*/ 0 h 9"/>
                <a:gd name="T6" fmla="*/ 0 w 17"/>
                <a:gd name="T7" fmla="*/ 1125409 h 9"/>
                <a:gd name="T8" fmla="*/ 2176229 w 17"/>
                <a:gd name="T9" fmla="*/ 2562527 h 9"/>
                <a:gd name="T10" fmla="*/ 2176229 w 17"/>
                <a:gd name="T11" fmla="*/ 1718306 h 9"/>
                <a:gd name="T12" fmla="*/ 4656469 w 17"/>
                <a:gd name="T13" fmla="*/ 171830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26"/>
            <p:cNvSpPr>
              <a:spLocks/>
            </p:cNvSpPr>
            <p:nvPr/>
          </p:nvSpPr>
          <p:spPr bwMode="auto">
            <a:xfrm>
              <a:off x="3659" y="2348"/>
              <a:ext cx="137" cy="64"/>
            </a:xfrm>
            <a:custGeom>
              <a:avLst/>
              <a:gdLst>
                <a:gd name="T0" fmla="*/ 4656469 w 17"/>
                <a:gd name="T1" fmla="*/ 524288 h 8"/>
                <a:gd name="T2" fmla="*/ 2176229 w 17"/>
                <a:gd name="T3" fmla="*/ 524288 h 8"/>
                <a:gd name="T4" fmla="*/ 2176229 w 17"/>
                <a:gd name="T5" fmla="*/ 0 h 8"/>
                <a:gd name="T6" fmla="*/ 0 w 17"/>
                <a:gd name="T7" fmla="*/ 1048576 h 8"/>
                <a:gd name="T8" fmla="*/ 2176229 w 17"/>
                <a:gd name="T9" fmla="*/ 2097152 h 8"/>
                <a:gd name="T10" fmla="*/ 2176229 w 17"/>
                <a:gd name="T11" fmla="*/ 1572864 h 8"/>
                <a:gd name="T12" fmla="*/ 4656469 w 17"/>
                <a:gd name="T13" fmla="*/ 157286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8" y="8"/>
                  </a:lnTo>
                  <a:lnTo>
                    <a:pt x="8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27"/>
            <p:cNvSpPr>
              <a:spLocks noChangeShapeType="1"/>
            </p:cNvSpPr>
            <p:nvPr/>
          </p:nvSpPr>
          <p:spPr bwMode="auto">
            <a:xfrm flipV="1">
              <a:off x="3796" y="1210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28"/>
            <p:cNvSpPr>
              <a:spLocks noChangeShapeType="1"/>
            </p:cNvSpPr>
            <p:nvPr/>
          </p:nvSpPr>
          <p:spPr bwMode="auto">
            <a:xfrm flipV="1">
              <a:off x="3796" y="1606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29"/>
            <p:cNvSpPr>
              <a:spLocks noChangeShapeType="1"/>
            </p:cNvSpPr>
            <p:nvPr/>
          </p:nvSpPr>
          <p:spPr bwMode="auto">
            <a:xfrm flipV="1">
              <a:off x="3796" y="2001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30"/>
            <p:cNvSpPr>
              <a:spLocks/>
            </p:cNvSpPr>
            <p:nvPr/>
          </p:nvSpPr>
          <p:spPr bwMode="auto">
            <a:xfrm>
              <a:off x="3783" y="2673"/>
              <a:ext cx="69" cy="137"/>
            </a:xfrm>
            <a:custGeom>
              <a:avLst/>
              <a:gdLst>
                <a:gd name="T0" fmla="*/ 397455 w 9"/>
                <a:gd name="T1" fmla="*/ 0 h 17"/>
                <a:gd name="T2" fmla="*/ 397455 w 9"/>
                <a:gd name="T3" fmla="*/ 2176229 h 17"/>
                <a:gd name="T4" fmla="*/ 0 w 9"/>
                <a:gd name="T5" fmla="*/ 2176229 h 17"/>
                <a:gd name="T6" fmla="*/ 822419 w 9"/>
                <a:gd name="T7" fmla="*/ 4656469 h 17"/>
                <a:gd name="T8" fmla="*/ 1827756 w 9"/>
                <a:gd name="T9" fmla="*/ 2176229 h 17"/>
                <a:gd name="T10" fmla="*/ 1430301 w 9"/>
                <a:gd name="T11" fmla="*/ 2176229 h 17"/>
                <a:gd name="T12" fmla="*/ 1430301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2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4" y="17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31"/>
            <p:cNvSpPr>
              <a:spLocks noChangeShapeType="1"/>
            </p:cNvSpPr>
            <p:nvPr/>
          </p:nvSpPr>
          <p:spPr bwMode="auto">
            <a:xfrm flipV="1">
              <a:off x="3796" y="2396"/>
              <a:ext cx="1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32"/>
            <p:cNvSpPr>
              <a:spLocks noChangeShapeType="1"/>
            </p:cNvSpPr>
            <p:nvPr/>
          </p:nvSpPr>
          <p:spPr bwMode="auto">
            <a:xfrm flipV="1">
              <a:off x="3836" y="1178"/>
              <a:ext cx="1" cy="15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33"/>
            <p:cNvSpPr>
              <a:spLocks noChangeShapeType="1"/>
            </p:cNvSpPr>
            <p:nvPr/>
          </p:nvSpPr>
          <p:spPr bwMode="auto">
            <a:xfrm flipH="1">
              <a:off x="3788" y="1175"/>
              <a:ext cx="4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34"/>
            <p:cNvSpPr>
              <a:spLocks/>
            </p:cNvSpPr>
            <p:nvPr/>
          </p:nvSpPr>
          <p:spPr bwMode="auto">
            <a:xfrm>
              <a:off x="3102" y="1154"/>
              <a:ext cx="137" cy="72"/>
            </a:xfrm>
            <a:custGeom>
              <a:avLst/>
              <a:gdLst>
                <a:gd name="T0" fmla="*/ 4656469 w 17"/>
                <a:gd name="T1" fmla="*/ 786432 h 9"/>
                <a:gd name="T2" fmla="*/ 2480304 w 17"/>
                <a:gd name="T3" fmla="*/ 786432 h 9"/>
                <a:gd name="T4" fmla="*/ 2480304 w 17"/>
                <a:gd name="T5" fmla="*/ 0 h 9"/>
                <a:gd name="T6" fmla="*/ 0 w 17"/>
                <a:gd name="T7" fmla="*/ 1310720 h 9"/>
                <a:gd name="T8" fmla="*/ 2480304 w 17"/>
                <a:gd name="T9" fmla="*/ 2359296 h 9"/>
                <a:gd name="T10" fmla="*/ 2480304 w 17"/>
                <a:gd name="T11" fmla="*/ 1835008 h 9"/>
                <a:gd name="T12" fmla="*/ 4656469 w 17"/>
                <a:gd name="T13" fmla="*/ 183500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3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0" y="5"/>
                  </a:lnTo>
                  <a:lnTo>
                    <a:pt x="9" y="9"/>
                  </a:lnTo>
                  <a:lnTo>
                    <a:pt x="9" y="7"/>
                  </a:lnTo>
                  <a:lnTo>
                    <a:pt x="17" y="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35"/>
            <p:cNvSpPr>
              <a:spLocks/>
            </p:cNvSpPr>
            <p:nvPr/>
          </p:nvSpPr>
          <p:spPr bwMode="auto">
            <a:xfrm>
              <a:off x="3102" y="1557"/>
              <a:ext cx="137" cy="65"/>
            </a:xfrm>
            <a:custGeom>
              <a:avLst/>
              <a:gdLst>
                <a:gd name="T0" fmla="*/ 4656469 w 17"/>
                <a:gd name="T1" fmla="*/ 566410 h 8"/>
                <a:gd name="T2" fmla="*/ 2480304 w 17"/>
                <a:gd name="T3" fmla="*/ 566410 h 8"/>
                <a:gd name="T4" fmla="*/ 2480304 w 17"/>
                <a:gd name="T5" fmla="*/ 0 h 8"/>
                <a:gd name="T6" fmla="*/ 0 w 17"/>
                <a:gd name="T7" fmla="*/ 1167684 h 8"/>
                <a:gd name="T8" fmla="*/ 2480304 w 17"/>
                <a:gd name="T9" fmla="*/ 2301041 h 8"/>
                <a:gd name="T10" fmla="*/ 2480304 w 17"/>
                <a:gd name="T11" fmla="*/ 1734622 h 8"/>
                <a:gd name="T12" fmla="*/ 4656469 w 17"/>
                <a:gd name="T13" fmla="*/ 173462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36"/>
            <p:cNvSpPr>
              <a:spLocks/>
            </p:cNvSpPr>
            <p:nvPr/>
          </p:nvSpPr>
          <p:spPr bwMode="auto">
            <a:xfrm>
              <a:off x="3102" y="1952"/>
              <a:ext cx="137" cy="73"/>
            </a:xfrm>
            <a:custGeom>
              <a:avLst/>
              <a:gdLst>
                <a:gd name="T0" fmla="*/ 4656469 w 17"/>
                <a:gd name="T1" fmla="*/ 562441 h 9"/>
                <a:gd name="T2" fmla="*/ 2480304 w 17"/>
                <a:gd name="T3" fmla="*/ 562441 h 9"/>
                <a:gd name="T4" fmla="*/ 2480304 w 17"/>
                <a:gd name="T5" fmla="*/ 0 h 9"/>
                <a:gd name="T6" fmla="*/ 0 w 17"/>
                <a:gd name="T7" fmla="*/ 1125409 h 9"/>
                <a:gd name="T8" fmla="*/ 2480304 w 17"/>
                <a:gd name="T9" fmla="*/ 2562527 h 9"/>
                <a:gd name="T10" fmla="*/ 2480304 w 17"/>
                <a:gd name="T11" fmla="*/ 1718306 h 9"/>
                <a:gd name="T12" fmla="*/ 4656469 w 17"/>
                <a:gd name="T13" fmla="*/ 171830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37"/>
            <p:cNvSpPr>
              <a:spLocks/>
            </p:cNvSpPr>
            <p:nvPr/>
          </p:nvSpPr>
          <p:spPr bwMode="auto">
            <a:xfrm>
              <a:off x="3102" y="2348"/>
              <a:ext cx="137" cy="64"/>
            </a:xfrm>
            <a:custGeom>
              <a:avLst/>
              <a:gdLst>
                <a:gd name="T0" fmla="*/ 4656469 w 17"/>
                <a:gd name="T1" fmla="*/ 524288 h 8"/>
                <a:gd name="T2" fmla="*/ 2480304 w 17"/>
                <a:gd name="T3" fmla="*/ 524288 h 8"/>
                <a:gd name="T4" fmla="*/ 2480304 w 17"/>
                <a:gd name="T5" fmla="*/ 0 h 8"/>
                <a:gd name="T6" fmla="*/ 0 w 17"/>
                <a:gd name="T7" fmla="*/ 1048576 h 8"/>
                <a:gd name="T8" fmla="*/ 2480304 w 17"/>
                <a:gd name="T9" fmla="*/ 2097152 h 8"/>
                <a:gd name="T10" fmla="*/ 2480304 w 17"/>
                <a:gd name="T11" fmla="*/ 1572864 h 8"/>
                <a:gd name="T12" fmla="*/ 4656469 w 17"/>
                <a:gd name="T13" fmla="*/ 157286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38"/>
            <p:cNvSpPr>
              <a:spLocks noChangeShapeType="1"/>
            </p:cNvSpPr>
            <p:nvPr/>
          </p:nvSpPr>
          <p:spPr bwMode="auto">
            <a:xfrm flipV="1">
              <a:off x="3239" y="1210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39"/>
            <p:cNvSpPr>
              <a:spLocks noChangeShapeType="1"/>
            </p:cNvSpPr>
            <p:nvPr/>
          </p:nvSpPr>
          <p:spPr bwMode="auto">
            <a:xfrm flipV="1">
              <a:off x="3239" y="1606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40"/>
            <p:cNvSpPr>
              <a:spLocks noChangeShapeType="1"/>
            </p:cNvSpPr>
            <p:nvPr/>
          </p:nvSpPr>
          <p:spPr bwMode="auto">
            <a:xfrm flipV="1">
              <a:off x="3239" y="2001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41"/>
            <p:cNvSpPr>
              <a:spLocks/>
            </p:cNvSpPr>
            <p:nvPr/>
          </p:nvSpPr>
          <p:spPr bwMode="auto">
            <a:xfrm>
              <a:off x="3226" y="2673"/>
              <a:ext cx="69" cy="137"/>
            </a:xfrm>
            <a:custGeom>
              <a:avLst/>
              <a:gdLst>
                <a:gd name="T0" fmla="*/ 397455 w 9"/>
                <a:gd name="T1" fmla="*/ 0 h 17"/>
                <a:gd name="T2" fmla="*/ 397455 w 9"/>
                <a:gd name="T3" fmla="*/ 2176229 h 17"/>
                <a:gd name="T4" fmla="*/ 0 w 9"/>
                <a:gd name="T5" fmla="*/ 2176229 h 17"/>
                <a:gd name="T6" fmla="*/ 822419 w 9"/>
                <a:gd name="T7" fmla="*/ 4656469 h 17"/>
                <a:gd name="T8" fmla="*/ 1827756 w 9"/>
                <a:gd name="T9" fmla="*/ 2176229 h 17"/>
                <a:gd name="T10" fmla="*/ 1430301 w 9"/>
                <a:gd name="T11" fmla="*/ 2176229 h 17"/>
                <a:gd name="T12" fmla="*/ 1430301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2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4" y="17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42"/>
            <p:cNvSpPr>
              <a:spLocks noChangeShapeType="1"/>
            </p:cNvSpPr>
            <p:nvPr/>
          </p:nvSpPr>
          <p:spPr bwMode="auto">
            <a:xfrm flipV="1">
              <a:off x="3239" y="2396"/>
              <a:ext cx="1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43"/>
            <p:cNvSpPr>
              <a:spLocks noChangeShapeType="1"/>
            </p:cNvSpPr>
            <p:nvPr/>
          </p:nvSpPr>
          <p:spPr bwMode="auto">
            <a:xfrm flipV="1">
              <a:off x="3280" y="1178"/>
              <a:ext cx="1" cy="15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44"/>
            <p:cNvSpPr>
              <a:spLocks noChangeShapeType="1"/>
            </p:cNvSpPr>
            <p:nvPr/>
          </p:nvSpPr>
          <p:spPr bwMode="auto">
            <a:xfrm flipH="1">
              <a:off x="3231" y="1175"/>
              <a:ext cx="4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45"/>
            <p:cNvSpPr>
              <a:spLocks noChangeShapeType="1"/>
            </p:cNvSpPr>
            <p:nvPr/>
          </p:nvSpPr>
          <p:spPr bwMode="auto">
            <a:xfrm flipH="1">
              <a:off x="3950" y="2180"/>
              <a:ext cx="51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46"/>
            <p:cNvSpPr>
              <a:spLocks noChangeShapeType="1"/>
            </p:cNvSpPr>
            <p:nvPr/>
          </p:nvSpPr>
          <p:spPr bwMode="auto">
            <a:xfrm flipH="1">
              <a:off x="3973" y="1791"/>
              <a:ext cx="49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247"/>
            <p:cNvSpPr>
              <a:spLocks noChangeShapeType="1"/>
            </p:cNvSpPr>
            <p:nvPr/>
          </p:nvSpPr>
          <p:spPr bwMode="auto">
            <a:xfrm flipH="1">
              <a:off x="3957" y="1396"/>
              <a:ext cx="50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248"/>
            <p:cNvSpPr>
              <a:spLocks noChangeShapeType="1"/>
            </p:cNvSpPr>
            <p:nvPr/>
          </p:nvSpPr>
          <p:spPr bwMode="auto">
            <a:xfrm flipH="1">
              <a:off x="3885" y="2574"/>
              <a:ext cx="81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249"/>
            <p:cNvSpPr>
              <a:spLocks noChangeShapeType="1"/>
            </p:cNvSpPr>
            <p:nvPr/>
          </p:nvSpPr>
          <p:spPr bwMode="auto">
            <a:xfrm>
              <a:off x="4506" y="2364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250"/>
            <p:cNvSpPr>
              <a:spLocks noChangeShapeType="1"/>
            </p:cNvSpPr>
            <p:nvPr/>
          </p:nvSpPr>
          <p:spPr bwMode="auto">
            <a:xfrm>
              <a:off x="4506" y="2001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251"/>
            <p:cNvSpPr>
              <a:spLocks noChangeShapeType="1"/>
            </p:cNvSpPr>
            <p:nvPr/>
          </p:nvSpPr>
          <p:spPr bwMode="auto">
            <a:xfrm>
              <a:off x="4506" y="1969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52"/>
            <p:cNvSpPr>
              <a:spLocks noChangeShapeType="1"/>
            </p:cNvSpPr>
            <p:nvPr/>
          </p:nvSpPr>
          <p:spPr bwMode="auto">
            <a:xfrm>
              <a:off x="4506" y="1614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53"/>
            <p:cNvSpPr>
              <a:spLocks noChangeShapeType="1"/>
            </p:cNvSpPr>
            <p:nvPr/>
          </p:nvSpPr>
          <p:spPr bwMode="auto">
            <a:xfrm>
              <a:off x="4506" y="1218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54"/>
            <p:cNvSpPr>
              <a:spLocks noChangeShapeType="1"/>
            </p:cNvSpPr>
            <p:nvPr/>
          </p:nvSpPr>
          <p:spPr bwMode="auto">
            <a:xfrm>
              <a:off x="4506" y="1178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55"/>
            <p:cNvSpPr>
              <a:spLocks noChangeShapeType="1"/>
            </p:cNvSpPr>
            <p:nvPr/>
          </p:nvSpPr>
          <p:spPr bwMode="auto">
            <a:xfrm>
              <a:off x="4506" y="1573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56"/>
            <p:cNvSpPr>
              <a:spLocks noChangeShapeType="1"/>
            </p:cNvSpPr>
            <p:nvPr/>
          </p:nvSpPr>
          <p:spPr bwMode="auto">
            <a:xfrm flipV="1">
              <a:off x="4699" y="2501"/>
              <a:ext cx="1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57"/>
            <p:cNvSpPr>
              <a:spLocks noChangeShapeType="1"/>
            </p:cNvSpPr>
            <p:nvPr/>
          </p:nvSpPr>
          <p:spPr bwMode="auto">
            <a:xfrm flipV="1">
              <a:off x="4506" y="2001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258"/>
            <p:cNvSpPr>
              <a:spLocks noChangeShapeType="1"/>
            </p:cNvSpPr>
            <p:nvPr/>
          </p:nvSpPr>
          <p:spPr bwMode="auto">
            <a:xfrm flipV="1">
              <a:off x="4506" y="1614"/>
              <a:ext cx="1" cy="3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59"/>
            <p:cNvSpPr>
              <a:spLocks noChangeShapeType="1"/>
            </p:cNvSpPr>
            <p:nvPr/>
          </p:nvSpPr>
          <p:spPr bwMode="auto">
            <a:xfrm flipV="1">
              <a:off x="4506" y="1218"/>
              <a:ext cx="1" cy="3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60"/>
            <p:cNvSpPr>
              <a:spLocks noChangeShapeType="1"/>
            </p:cNvSpPr>
            <p:nvPr/>
          </p:nvSpPr>
          <p:spPr bwMode="auto">
            <a:xfrm>
              <a:off x="4465" y="2396"/>
              <a:ext cx="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261"/>
            <p:cNvSpPr>
              <a:spLocks noChangeShapeType="1"/>
            </p:cNvSpPr>
            <p:nvPr/>
          </p:nvSpPr>
          <p:spPr bwMode="auto">
            <a:xfrm>
              <a:off x="4465" y="1000"/>
              <a:ext cx="1" cy="1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262"/>
            <p:cNvSpPr>
              <a:spLocks noChangeShapeType="1"/>
            </p:cNvSpPr>
            <p:nvPr/>
          </p:nvSpPr>
          <p:spPr bwMode="auto">
            <a:xfrm>
              <a:off x="4506" y="1000"/>
              <a:ext cx="1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63"/>
            <p:cNvSpPr>
              <a:spLocks noChangeShapeType="1"/>
            </p:cNvSpPr>
            <p:nvPr/>
          </p:nvSpPr>
          <p:spPr bwMode="auto">
            <a:xfrm flipV="1">
              <a:off x="4151" y="1315"/>
              <a:ext cx="1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264"/>
            <p:cNvSpPr>
              <a:spLocks noChangeShapeType="1"/>
            </p:cNvSpPr>
            <p:nvPr/>
          </p:nvSpPr>
          <p:spPr bwMode="auto">
            <a:xfrm flipV="1">
              <a:off x="4151" y="2106"/>
              <a:ext cx="1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265"/>
            <p:cNvSpPr>
              <a:spLocks noChangeShapeType="1"/>
            </p:cNvSpPr>
            <p:nvPr/>
          </p:nvSpPr>
          <p:spPr bwMode="auto">
            <a:xfrm>
              <a:off x="3949" y="1969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266"/>
            <p:cNvSpPr>
              <a:spLocks noChangeShapeType="1"/>
            </p:cNvSpPr>
            <p:nvPr/>
          </p:nvSpPr>
          <p:spPr bwMode="auto">
            <a:xfrm>
              <a:off x="3949" y="2001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267"/>
            <p:cNvSpPr>
              <a:spLocks noChangeShapeType="1"/>
            </p:cNvSpPr>
            <p:nvPr/>
          </p:nvSpPr>
          <p:spPr bwMode="auto">
            <a:xfrm flipV="1">
              <a:off x="4151" y="1710"/>
              <a:ext cx="1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268"/>
            <p:cNvSpPr>
              <a:spLocks noChangeShapeType="1"/>
            </p:cNvSpPr>
            <p:nvPr/>
          </p:nvSpPr>
          <p:spPr bwMode="auto">
            <a:xfrm>
              <a:off x="3949" y="1573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269"/>
            <p:cNvSpPr>
              <a:spLocks noChangeShapeType="1"/>
            </p:cNvSpPr>
            <p:nvPr/>
          </p:nvSpPr>
          <p:spPr bwMode="auto">
            <a:xfrm>
              <a:off x="3949" y="1614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270"/>
            <p:cNvSpPr>
              <a:spLocks noChangeShapeType="1"/>
            </p:cNvSpPr>
            <p:nvPr/>
          </p:nvSpPr>
          <p:spPr bwMode="auto">
            <a:xfrm>
              <a:off x="3949" y="2364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271"/>
            <p:cNvSpPr>
              <a:spLocks noChangeShapeType="1"/>
            </p:cNvSpPr>
            <p:nvPr/>
          </p:nvSpPr>
          <p:spPr bwMode="auto">
            <a:xfrm flipV="1">
              <a:off x="4151" y="2501"/>
              <a:ext cx="1" cy="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272"/>
            <p:cNvSpPr>
              <a:spLocks noChangeShapeType="1"/>
            </p:cNvSpPr>
            <p:nvPr/>
          </p:nvSpPr>
          <p:spPr bwMode="auto">
            <a:xfrm flipV="1">
              <a:off x="3949" y="2001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273"/>
            <p:cNvSpPr>
              <a:spLocks noChangeShapeType="1"/>
            </p:cNvSpPr>
            <p:nvPr/>
          </p:nvSpPr>
          <p:spPr bwMode="auto">
            <a:xfrm flipV="1">
              <a:off x="3949" y="1614"/>
              <a:ext cx="1" cy="3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274"/>
            <p:cNvSpPr>
              <a:spLocks noChangeShapeType="1"/>
            </p:cNvSpPr>
            <p:nvPr/>
          </p:nvSpPr>
          <p:spPr bwMode="auto">
            <a:xfrm>
              <a:off x="3909" y="2396"/>
              <a:ext cx="16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275"/>
            <p:cNvSpPr>
              <a:spLocks noChangeShapeType="1"/>
            </p:cNvSpPr>
            <p:nvPr/>
          </p:nvSpPr>
          <p:spPr bwMode="auto">
            <a:xfrm>
              <a:off x="3909" y="1000"/>
              <a:ext cx="1" cy="1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276"/>
            <p:cNvSpPr>
              <a:spLocks noChangeShapeType="1"/>
            </p:cNvSpPr>
            <p:nvPr/>
          </p:nvSpPr>
          <p:spPr bwMode="auto">
            <a:xfrm>
              <a:off x="3949" y="1178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277"/>
            <p:cNvSpPr>
              <a:spLocks noChangeShapeType="1"/>
            </p:cNvSpPr>
            <p:nvPr/>
          </p:nvSpPr>
          <p:spPr bwMode="auto">
            <a:xfrm flipV="1">
              <a:off x="3949" y="1218"/>
              <a:ext cx="1" cy="3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278"/>
            <p:cNvSpPr>
              <a:spLocks noChangeShapeType="1"/>
            </p:cNvSpPr>
            <p:nvPr/>
          </p:nvSpPr>
          <p:spPr bwMode="auto">
            <a:xfrm>
              <a:off x="3949" y="1218"/>
              <a:ext cx="12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279"/>
            <p:cNvSpPr>
              <a:spLocks noChangeShapeType="1"/>
            </p:cNvSpPr>
            <p:nvPr/>
          </p:nvSpPr>
          <p:spPr bwMode="auto">
            <a:xfrm flipH="1">
              <a:off x="3949" y="1000"/>
              <a:ext cx="5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280"/>
            <p:cNvSpPr>
              <a:spLocks noChangeShapeType="1"/>
            </p:cNvSpPr>
            <p:nvPr/>
          </p:nvSpPr>
          <p:spPr bwMode="auto">
            <a:xfrm>
              <a:off x="3949" y="1000"/>
              <a:ext cx="1" cy="1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81"/>
            <p:cNvSpPr>
              <a:spLocks/>
            </p:cNvSpPr>
            <p:nvPr/>
          </p:nvSpPr>
          <p:spPr bwMode="auto">
            <a:xfrm>
              <a:off x="4143" y="1380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82"/>
            <p:cNvSpPr>
              <a:spLocks/>
            </p:cNvSpPr>
            <p:nvPr/>
          </p:nvSpPr>
          <p:spPr bwMode="auto">
            <a:xfrm>
              <a:off x="4135" y="1380"/>
              <a:ext cx="24" cy="24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262144 h 3"/>
                <a:gd name="T4" fmla="*/ 0 w 3"/>
                <a:gd name="T5" fmla="*/ 524288 h 3"/>
                <a:gd name="T6" fmla="*/ 262144 w 3"/>
                <a:gd name="T7" fmla="*/ 524288 h 3"/>
                <a:gd name="T8" fmla="*/ 524288 w 3"/>
                <a:gd name="T9" fmla="*/ 786432 h 3"/>
                <a:gd name="T10" fmla="*/ 524288 w 3"/>
                <a:gd name="T11" fmla="*/ 524288 h 3"/>
                <a:gd name="T12" fmla="*/ 786432 w 3"/>
                <a:gd name="T13" fmla="*/ 524288 h 3"/>
                <a:gd name="T14" fmla="*/ 524288 w 3"/>
                <a:gd name="T15" fmla="*/ 262144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83"/>
            <p:cNvSpPr>
              <a:spLocks/>
            </p:cNvSpPr>
            <p:nvPr/>
          </p:nvSpPr>
          <p:spPr bwMode="auto">
            <a:xfrm>
              <a:off x="4143" y="1775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84"/>
            <p:cNvSpPr>
              <a:spLocks/>
            </p:cNvSpPr>
            <p:nvPr/>
          </p:nvSpPr>
          <p:spPr bwMode="auto">
            <a:xfrm>
              <a:off x="4135" y="1775"/>
              <a:ext cx="24" cy="24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262144 h 3"/>
                <a:gd name="T4" fmla="*/ 0 w 3"/>
                <a:gd name="T5" fmla="*/ 524288 h 3"/>
                <a:gd name="T6" fmla="*/ 262144 w 3"/>
                <a:gd name="T7" fmla="*/ 524288 h 3"/>
                <a:gd name="T8" fmla="*/ 524288 w 3"/>
                <a:gd name="T9" fmla="*/ 786432 h 3"/>
                <a:gd name="T10" fmla="*/ 524288 w 3"/>
                <a:gd name="T11" fmla="*/ 524288 h 3"/>
                <a:gd name="T12" fmla="*/ 786432 w 3"/>
                <a:gd name="T13" fmla="*/ 524288 h 3"/>
                <a:gd name="T14" fmla="*/ 524288 w 3"/>
                <a:gd name="T15" fmla="*/ 262144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85"/>
            <p:cNvSpPr>
              <a:spLocks/>
            </p:cNvSpPr>
            <p:nvPr/>
          </p:nvSpPr>
          <p:spPr bwMode="auto">
            <a:xfrm>
              <a:off x="4143" y="2170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86"/>
            <p:cNvSpPr>
              <a:spLocks/>
            </p:cNvSpPr>
            <p:nvPr/>
          </p:nvSpPr>
          <p:spPr bwMode="auto">
            <a:xfrm>
              <a:off x="4135" y="2170"/>
              <a:ext cx="24" cy="25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322917 h 3"/>
                <a:gd name="T4" fmla="*/ 0 w 3"/>
                <a:gd name="T5" fmla="*/ 684583 h 3"/>
                <a:gd name="T6" fmla="*/ 262144 w 3"/>
                <a:gd name="T7" fmla="*/ 684583 h 3"/>
                <a:gd name="T8" fmla="*/ 524288 w 3"/>
                <a:gd name="T9" fmla="*/ 1002917 h 3"/>
                <a:gd name="T10" fmla="*/ 524288 w 3"/>
                <a:gd name="T11" fmla="*/ 684583 h 3"/>
                <a:gd name="T12" fmla="*/ 786432 w 3"/>
                <a:gd name="T13" fmla="*/ 684583 h 3"/>
                <a:gd name="T14" fmla="*/ 524288 w 3"/>
                <a:gd name="T15" fmla="*/ 322917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87"/>
            <p:cNvSpPr>
              <a:spLocks/>
            </p:cNvSpPr>
            <p:nvPr/>
          </p:nvSpPr>
          <p:spPr bwMode="auto">
            <a:xfrm>
              <a:off x="4143" y="2566"/>
              <a:ext cx="16" cy="16"/>
            </a:xfrm>
            <a:custGeom>
              <a:avLst/>
              <a:gdLst>
                <a:gd name="T0" fmla="*/ 8 w 16"/>
                <a:gd name="T1" fmla="*/ 8 h 16"/>
                <a:gd name="T2" fmla="*/ 8 w 16"/>
                <a:gd name="T3" fmla="*/ 0 h 16"/>
                <a:gd name="T4" fmla="*/ 0 w 16"/>
                <a:gd name="T5" fmla="*/ 0 h 16"/>
                <a:gd name="T6" fmla="*/ 0 w 16"/>
                <a:gd name="T7" fmla="*/ 8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16 h 16"/>
                <a:gd name="T14" fmla="*/ 16 w 16"/>
                <a:gd name="T15" fmla="*/ 8 h 16"/>
                <a:gd name="T16" fmla="*/ 16 w 16"/>
                <a:gd name="T17" fmla="*/ 0 h 16"/>
                <a:gd name="T18" fmla="*/ 8 w 16"/>
                <a:gd name="T19" fmla="*/ 0 h 16"/>
                <a:gd name="T20" fmla="*/ 8 w 1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6"/>
                <a:gd name="T35" fmla="*/ 16 w 1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6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8"/>
            <p:cNvSpPr>
              <a:spLocks/>
            </p:cNvSpPr>
            <p:nvPr/>
          </p:nvSpPr>
          <p:spPr bwMode="auto">
            <a:xfrm>
              <a:off x="4135" y="2566"/>
              <a:ext cx="24" cy="24"/>
            </a:xfrm>
            <a:custGeom>
              <a:avLst/>
              <a:gdLst>
                <a:gd name="T0" fmla="*/ 524288 w 3"/>
                <a:gd name="T1" fmla="*/ 0 h 3"/>
                <a:gd name="T2" fmla="*/ 262144 w 3"/>
                <a:gd name="T3" fmla="*/ 262144 h 3"/>
                <a:gd name="T4" fmla="*/ 0 w 3"/>
                <a:gd name="T5" fmla="*/ 524288 h 3"/>
                <a:gd name="T6" fmla="*/ 262144 w 3"/>
                <a:gd name="T7" fmla="*/ 524288 h 3"/>
                <a:gd name="T8" fmla="*/ 524288 w 3"/>
                <a:gd name="T9" fmla="*/ 786432 h 3"/>
                <a:gd name="T10" fmla="*/ 524288 w 3"/>
                <a:gd name="T11" fmla="*/ 524288 h 3"/>
                <a:gd name="T12" fmla="*/ 786432 w 3"/>
                <a:gd name="T13" fmla="*/ 524288 h 3"/>
                <a:gd name="T14" fmla="*/ 524288 w 3"/>
                <a:gd name="T15" fmla="*/ 262144 h 3"/>
                <a:gd name="T16" fmla="*/ 524288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Rectangle 289"/>
            <p:cNvSpPr>
              <a:spLocks noChangeArrowheads="1"/>
            </p:cNvSpPr>
            <p:nvPr/>
          </p:nvSpPr>
          <p:spPr bwMode="auto">
            <a:xfrm>
              <a:off x="4627" y="1073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290"/>
            <p:cNvSpPr>
              <a:spLocks noChangeArrowheads="1"/>
            </p:cNvSpPr>
            <p:nvPr/>
          </p:nvSpPr>
          <p:spPr bwMode="auto">
            <a:xfrm>
              <a:off x="4627" y="1864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Rectangle 291"/>
            <p:cNvSpPr>
              <a:spLocks noChangeArrowheads="1"/>
            </p:cNvSpPr>
            <p:nvPr/>
          </p:nvSpPr>
          <p:spPr bwMode="auto">
            <a:xfrm>
              <a:off x="4627" y="1468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292"/>
            <p:cNvSpPr>
              <a:spLocks noChangeArrowheads="1"/>
            </p:cNvSpPr>
            <p:nvPr/>
          </p:nvSpPr>
          <p:spPr bwMode="auto">
            <a:xfrm>
              <a:off x="4627" y="2259"/>
              <a:ext cx="153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293"/>
            <p:cNvSpPr>
              <a:spLocks noChangeArrowheads="1"/>
            </p:cNvSpPr>
            <p:nvPr/>
          </p:nvSpPr>
          <p:spPr bwMode="auto">
            <a:xfrm>
              <a:off x="4070" y="1864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294"/>
            <p:cNvSpPr>
              <a:spLocks noChangeArrowheads="1"/>
            </p:cNvSpPr>
            <p:nvPr/>
          </p:nvSpPr>
          <p:spPr bwMode="auto">
            <a:xfrm>
              <a:off x="4070" y="1468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295"/>
            <p:cNvSpPr>
              <a:spLocks noChangeArrowheads="1"/>
            </p:cNvSpPr>
            <p:nvPr/>
          </p:nvSpPr>
          <p:spPr bwMode="auto">
            <a:xfrm>
              <a:off x="4070" y="2259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Rectangle 296"/>
            <p:cNvSpPr>
              <a:spLocks noChangeArrowheads="1"/>
            </p:cNvSpPr>
            <p:nvPr/>
          </p:nvSpPr>
          <p:spPr bwMode="auto">
            <a:xfrm>
              <a:off x="4070" y="1073"/>
              <a:ext cx="162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297"/>
            <p:cNvSpPr>
              <a:spLocks/>
            </p:cNvSpPr>
            <p:nvPr/>
          </p:nvSpPr>
          <p:spPr bwMode="auto">
            <a:xfrm>
              <a:off x="4780" y="1162"/>
              <a:ext cx="137" cy="64"/>
            </a:xfrm>
            <a:custGeom>
              <a:avLst/>
              <a:gdLst>
                <a:gd name="T0" fmla="*/ 4656469 w 17"/>
                <a:gd name="T1" fmla="*/ 524288 h 8"/>
                <a:gd name="T2" fmla="*/ 2480304 w 17"/>
                <a:gd name="T3" fmla="*/ 524288 h 8"/>
                <a:gd name="T4" fmla="*/ 2480304 w 17"/>
                <a:gd name="T5" fmla="*/ 0 h 8"/>
                <a:gd name="T6" fmla="*/ 0 w 17"/>
                <a:gd name="T7" fmla="*/ 1048576 h 8"/>
                <a:gd name="T8" fmla="*/ 2480304 w 17"/>
                <a:gd name="T9" fmla="*/ 2097152 h 8"/>
                <a:gd name="T10" fmla="*/ 2480304 w 17"/>
                <a:gd name="T11" fmla="*/ 1572864 h 8"/>
                <a:gd name="T12" fmla="*/ 4656469 w 17"/>
                <a:gd name="T13" fmla="*/ 157286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298"/>
            <p:cNvSpPr>
              <a:spLocks/>
            </p:cNvSpPr>
            <p:nvPr/>
          </p:nvSpPr>
          <p:spPr bwMode="auto">
            <a:xfrm>
              <a:off x="4780" y="1557"/>
              <a:ext cx="137" cy="65"/>
            </a:xfrm>
            <a:custGeom>
              <a:avLst/>
              <a:gdLst>
                <a:gd name="T0" fmla="*/ 4656469 w 17"/>
                <a:gd name="T1" fmla="*/ 566410 h 8"/>
                <a:gd name="T2" fmla="*/ 2480304 w 17"/>
                <a:gd name="T3" fmla="*/ 566410 h 8"/>
                <a:gd name="T4" fmla="*/ 2480304 w 17"/>
                <a:gd name="T5" fmla="*/ 0 h 8"/>
                <a:gd name="T6" fmla="*/ 0 w 17"/>
                <a:gd name="T7" fmla="*/ 1167684 h 8"/>
                <a:gd name="T8" fmla="*/ 2480304 w 17"/>
                <a:gd name="T9" fmla="*/ 2301041 h 8"/>
                <a:gd name="T10" fmla="*/ 2480304 w 17"/>
                <a:gd name="T11" fmla="*/ 1734622 h 8"/>
                <a:gd name="T12" fmla="*/ 4656469 w 17"/>
                <a:gd name="T13" fmla="*/ 173462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299"/>
            <p:cNvSpPr>
              <a:spLocks/>
            </p:cNvSpPr>
            <p:nvPr/>
          </p:nvSpPr>
          <p:spPr bwMode="auto">
            <a:xfrm>
              <a:off x="4780" y="1952"/>
              <a:ext cx="137" cy="73"/>
            </a:xfrm>
            <a:custGeom>
              <a:avLst/>
              <a:gdLst>
                <a:gd name="T0" fmla="*/ 4656469 w 17"/>
                <a:gd name="T1" fmla="*/ 562441 h 9"/>
                <a:gd name="T2" fmla="*/ 2480304 w 17"/>
                <a:gd name="T3" fmla="*/ 562441 h 9"/>
                <a:gd name="T4" fmla="*/ 2480304 w 17"/>
                <a:gd name="T5" fmla="*/ 0 h 9"/>
                <a:gd name="T6" fmla="*/ 0 w 17"/>
                <a:gd name="T7" fmla="*/ 1125409 h 9"/>
                <a:gd name="T8" fmla="*/ 2480304 w 17"/>
                <a:gd name="T9" fmla="*/ 2562527 h 9"/>
                <a:gd name="T10" fmla="*/ 2480304 w 17"/>
                <a:gd name="T11" fmla="*/ 1718306 h 9"/>
                <a:gd name="T12" fmla="*/ 4656469 w 17"/>
                <a:gd name="T13" fmla="*/ 171830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00"/>
            <p:cNvSpPr>
              <a:spLocks/>
            </p:cNvSpPr>
            <p:nvPr/>
          </p:nvSpPr>
          <p:spPr bwMode="auto">
            <a:xfrm>
              <a:off x="4780" y="2348"/>
              <a:ext cx="137" cy="72"/>
            </a:xfrm>
            <a:custGeom>
              <a:avLst/>
              <a:gdLst>
                <a:gd name="T0" fmla="*/ 4656469 w 17"/>
                <a:gd name="T1" fmla="*/ 524288 h 9"/>
                <a:gd name="T2" fmla="*/ 2480304 w 17"/>
                <a:gd name="T3" fmla="*/ 524288 h 9"/>
                <a:gd name="T4" fmla="*/ 2480304 w 17"/>
                <a:gd name="T5" fmla="*/ 0 h 9"/>
                <a:gd name="T6" fmla="*/ 0 w 17"/>
                <a:gd name="T7" fmla="*/ 1048576 h 9"/>
                <a:gd name="T8" fmla="*/ 2480304 w 17"/>
                <a:gd name="T9" fmla="*/ 2359296 h 9"/>
                <a:gd name="T10" fmla="*/ 2480304 w 17"/>
                <a:gd name="T11" fmla="*/ 1572864 h 9"/>
                <a:gd name="T12" fmla="*/ 4656469 w 17"/>
                <a:gd name="T13" fmla="*/ 157286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301"/>
            <p:cNvSpPr>
              <a:spLocks noChangeShapeType="1"/>
            </p:cNvSpPr>
            <p:nvPr/>
          </p:nvSpPr>
          <p:spPr bwMode="auto">
            <a:xfrm flipV="1">
              <a:off x="4917" y="1210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302"/>
            <p:cNvSpPr>
              <a:spLocks noChangeShapeType="1"/>
            </p:cNvSpPr>
            <p:nvPr/>
          </p:nvSpPr>
          <p:spPr bwMode="auto">
            <a:xfrm flipV="1">
              <a:off x="4917" y="1606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303"/>
            <p:cNvSpPr>
              <a:spLocks noChangeShapeType="1"/>
            </p:cNvSpPr>
            <p:nvPr/>
          </p:nvSpPr>
          <p:spPr bwMode="auto">
            <a:xfrm flipV="1">
              <a:off x="4917" y="2001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04"/>
            <p:cNvSpPr>
              <a:spLocks/>
            </p:cNvSpPr>
            <p:nvPr/>
          </p:nvSpPr>
          <p:spPr bwMode="auto">
            <a:xfrm>
              <a:off x="4901" y="2673"/>
              <a:ext cx="76" cy="137"/>
            </a:xfrm>
            <a:custGeom>
              <a:avLst/>
              <a:gdLst>
                <a:gd name="T0" fmla="*/ 732201 w 9"/>
                <a:gd name="T1" fmla="*/ 0 h 17"/>
                <a:gd name="T2" fmla="*/ 732201 w 9"/>
                <a:gd name="T3" fmla="*/ 2176229 h 17"/>
                <a:gd name="T4" fmla="*/ 0 w 9"/>
                <a:gd name="T5" fmla="*/ 2176229 h 17"/>
                <a:gd name="T6" fmla="*/ 1459614 w 9"/>
                <a:gd name="T7" fmla="*/ 4656469 h 17"/>
                <a:gd name="T8" fmla="*/ 3264293 w 9"/>
                <a:gd name="T9" fmla="*/ 2176229 h 17"/>
                <a:gd name="T10" fmla="*/ 2532100 w 9"/>
                <a:gd name="T11" fmla="*/ 2176229 h 17"/>
                <a:gd name="T12" fmla="*/ 2532100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2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4" y="17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305"/>
            <p:cNvSpPr>
              <a:spLocks noChangeShapeType="1"/>
            </p:cNvSpPr>
            <p:nvPr/>
          </p:nvSpPr>
          <p:spPr bwMode="auto">
            <a:xfrm flipV="1">
              <a:off x="4917" y="2396"/>
              <a:ext cx="1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306"/>
            <p:cNvSpPr>
              <a:spLocks noChangeShapeType="1"/>
            </p:cNvSpPr>
            <p:nvPr/>
          </p:nvSpPr>
          <p:spPr bwMode="auto">
            <a:xfrm flipV="1">
              <a:off x="4958" y="1178"/>
              <a:ext cx="1" cy="1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307"/>
            <p:cNvSpPr>
              <a:spLocks noChangeShapeType="1"/>
            </p:cNvSpPr>
            <p:nvPr/>
          </p:nvSpPr>
          <p:spPr bwMode="auto">
            <a:xfrm flipH="1">
              <a:off x="4912" y="1175"/>
              <a:ext cx="4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08"/>
            <p:cNvSpPr>
              <a:spLocks/>
            </p:cNvSpPr>
            <p:nvPr/>
          </p:nvSpPr>
          <p:spPr bwMode="auto">
            <a:xfrm>
              <a:off x="4223" y="1162"/>
              <a:ext cx="138" cy="64"/>
            </a:xfrm>
            <a:custGeom>
              <a:avLst/>
              <a:gdLst>
                <a:gd name="T0" fmla="*/ 4863534 w 17"/>
                <a:gd name="T1" fmla="*/ 524288 h 8"/>
                <a:gd name="T2" fmla="*/ 2575088 w 17"/>
                <a:gd name="T3" fmla="*/ 524288 h 8"/>
                <a:gd name="T4" fmla="*/ 2575088 w 17"/>
                <a:gd name="T5" fmla="*/ 0 h 8"/>
                <a:gd name="T6" fmla="*/ 0 w 17"/>
                <a:gd name="T7" fmla="*/ 1048576 h 8"/>
                <a:gd name="T8" fmla="*/ 2575088 w 17"/>
                <a:gd name="T9" fmla="*/ 2097152 h 8"/>
                <a:gd name="T10" fmla="*/ 2575088 w 17"/>
                <a:gd name="T11" fmla="*/ 1572864 h 8"/>
                <a:gd name="T12" fmla="*/ 4863534 w 17"/>
                <a:gd name="T13" fmla="*/ 157286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09"/>
            <p:cNvSpPr>
              <a:spLocks/>
            </p:cNvSpPr>
            <p:nvPr/>
          </p:nvSpPr>
          <p:spPr bwMode="auto">
            <a:xfrm>
              <a:off x="4223" y="1557"/>
              <a:ext cx="138" cy="65"/>
            </a:xfrm>
            <a:custGeom>
              <a:avLst/>
              <a:gdLst>
                <a:gd name="T0" fmla="*/ 4863534 w 17"/>
                <a:gd name="T1" fmla="*/ 566410 h 8"/>
                <a:gd name="T2" fmla="*/ 2575088 w 17"/>
                <a:gd name="T3" fmla="*/ 566410 h 8"/>
                <a:gd name="T4" fmla="*/ 2575088 w 17"/>
                <a:gd name="T5" fmla="*/ 0 h 8"/>
                <a:gd name="T6" fmla="*/ 0 w 17"/>
                <a:gd name="T7" fmla="*/ 1167684 h 8"/>
                <a:gd name="T8" fmla="*/ 2575088 w 17"/>
                <a:gd name="T9" fmla="*/ 2301041 h 8"/>
                <a:gd name="T10" fmla="*/ 2575088 w 17"/>
                <a:gd name="T11" fmla="*/ 1734622 h 8"/>
                <a:gd name="T12" fmla="*/ 4863534 w 17"/>
                <a:gd name="T13" fmla="*/ 173462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10"/>
            <p:cNvSpPr>
              <a:spLocks/>
            </p:cNvSpPr>
            <p:nvPr/>
          </p:nvSpPr>
          <p:spPr bwMode="auto">
            <a:xfrm>
              <a:off x="4223" y="1952"/>
              <a:ext cx="138" cy="73"/>
            </a:xfrm>
            <a:custGeom>
              <a:avLst/>
              <a:gdLst>
                <a:gd name="T0" fmla="*/ 4863534 w 17"/>
                <a:gd name="T1" fmla="*/ 562441 h 9"/>
                <a:gd name="T2" fmla="*/ 2575088 w 17"/>
                <a:gd name="T3" fmla="*/ 562441 h 9"/>
                <a:gd name="T4" fmla="*/ 2575088 w 17"/>
                <a:gd name="T5" fmla="*/ 0 h 9"/>
                <a:gd name="T6" fmla="*/ 0 w 17"/>
                <a:gd name="T7" fmla="*/ 1125409 h 9"/>
                <a:gd name="T8" fmla="*/ 2575088 w 17"/>
                <a:gd name="T9" fmla="*/ 2562527 h 9"/>
                <a:gd name="T10" fmla="*/ 2575088 w 17"/>
                <a:gd name="T11" fmla="*/ 1718306 h 9"/>
                <a:gd name="T12" fmla="*/ 4863534 w 17"/>
                <a:gd name="T13" fmla="*/ 171830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11"/>
            <p:cNvSpPr>
              <a:spLocks/>
            </p:cNvSpPr>
            <p:nvPr/>
          </p:nvSpPr>
          <p:spPr bwMode="auto">
            <a:xfrm>
              <a:off x="4223" y="2348"/>
              <a:ext cx="138" cy="72"/>
            </a:xfrm>
            <a:custGeom>
              <a:avLst/>
              <a:gdLst>
                <a:gd name="T0" fmla="*/ 4863534 w 17"/>
                <a:gd name="T1" fmla="*/ 524288 h 9"/>
                <a:gd name="T2" fmla="*/ 2575088 w 17"/>
                <a:gd name="T3" fmla="*/ 524288 h 9"/>
                <a:gd name="T4" fmla="*/ 2575088 w 17"/>
                <a:gd name="T5" fmla="*/ 0 h 9"/>
                <a:gd name="T6" fmla="*/ 0 w 17"/>
                <a:gd name="T7" fmla="*/ 1048576 h 9"/>
                <a:gd name="T8" fmla="*/ 2575088 w 17"/>
                <a:gd name="T9" fmla="*/ 2359296 h 9"/>
                <a:gd name="T10" fmla="*/ 2575088 w 17"/>
                <a:gd name="T11" fmla="*/ 1572864 h 9"/>
                <a:gd name="T12" fmla="*/ 4863534 w 17"/>
                <a:gd name="T13" fmla="*/ 157286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"/>
                <a:gd name="T23" fmla="*/ 17 w 1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">
                  <a:moveTo>
                    <a:pt x="17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9"/>
                  </a:lnTo>
                  <a:lnTo>
                    <a:pt x="9" y="6"/>
                  </a:lnTo>
                  <a:lnTo>
                    <a:pt x="17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312"/>
            <p:cNvSpPr>
              <a:spLocks noChangeShapeType="1"/>
            </p:cNvSpPr>
            <p:nvPr/>
          </p:nvSpPr>
          <p:spPr bwMode="auto">
            <a:xfrm flipV="1">
              <a:off x="4361" y="1210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313"/>
            <p:cNvSpPr>
              <a:spLocks noChangeShapeType="1"/>
            </p:cNvSpPr>
            <p:nvPr/>
          </p:nvSpPr>
          <p:spPr bwMode="auto">
            <a:xfrm flipV="1">
              <a:off x="4361" y="1606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314"/>
            <p:cNvSpPr>
              <a:spLocks noChangeShapeType="1"/>
            </p:cNvSpPr>
            <p:nvPr/>
          </p:nvSpPr>
          <p:spPr bwMode="auto">
            <a:xfrm flipV="1">
              <a:off x="4361" y="2001"/>
              <a:ext cx="1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15"/>
            <p:cNvSpPr>
              <a:spLocks/>
            </p:cNvSpPr>
            <p:nvPr/>
          </p:nvSpPr>
          <p:spPr bwMode="auto">
            <a:xfrm>
              <a:off x="4343" y="2673"/>
              <a:ext cx="77" cy="137"/>
            </a:xfrm>
            <a:custGeom>
              <a:avLst/>
              <a:gdLst>
                <a:gd name="T0" fmla="*/ 777135 w 9"/>
                <a:gd name="T1" fmla="*/ 0 h 17"/>
                <a:gd name="T2" fmla="*/ 777135 w 9"/>
                <a:gd name="T3" fmla="*/ 2176229 h 17"/>
                <a:gd name="T4" fmla="*/ 0 w 9"/>
                <a:gd name="T5" fmla="*/ 2176229 h 17"/>
                <a:gd name="T6" fmla="*/ 1971431 w 9"/>
                <a:gd name="T7" fmla="*/ 4656469 h 17"/>
                <a:gd name="T8" fmla="*/ 3530758 w 9"/>
                <a:gd name="T9" fmla="*/ 2176229 h 17"/>
                <a:gd name="T10" fmla="*/ 2748566 w 9"/>
                <a:gd name="T11" fmla="*/ 2176229 h 17"/>
                <a:gd name="T12" fmla="*/ 2748566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2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5" y="17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316"/>
            <p:cNvSpPr>
              <a:spLocks noChangeShapeType="1"/>
            </p:cNvSpPr>
            <p:nvPr/>
          </p:nvSpPr>
          <p:spPr bwMode="auto">
            <a:xfrm flipV="1">
              <a:off x="4361" y="2396"/>
              <a:ext cx="1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317"/>
            <p:cNvSpPr>
              <a:spLocks noChangeShapeType="1"/>
            </p:cNvSpPr>
            <p:nvPr/>
          </p:nvSpPr>
          <p:spPr bwMode="auto">
            <a:xfrm flipV="1">
              <a:off x="4401" y="1178"/>
              <a:ext cx="1" cy="1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318"/>
            <p:cNvSpPr>
              <a:spLocks noChangeShapeType="1"/>
            </p:cNvSpPr>
            <p:nvPr/>
          </p:nvSpPr>
          <p:spPr bwMode="auto">
            <a:xfrm flipH="1">
              <a:off x="4353" y="1175"/>
              <a:ext cx="4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319"/>
            <p:cNvSpPr>
              <a:spLocks noChangeShapeType="1"/>
            </p:cNvSpPr>
            <p:nvPr/>
          </p:nvSpPr>
          <p:spPr bwMode="auto">
            <a:xfrm flipH="1">
              <a:off x="3381" y="998"/>
              <a:ext cx="53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20"/>
            <p:cNvSpPr>
              <a:spLocks/>
            </p:cNvSpPr>
            <p:nvPr/>
          </p:nvSpPr>
          <p:spPr bwMode="auto">
            <a:xfrm>
              <a:off x="3885" y="960"/>
              <a:ext cx="621" cy="40"/>
            </a:xfrm>
            <a:custGeom>
              <a:avLst/>
              <a:gdLst>
                <a:gd name="T0" fmla="*/ 21186842 w 77"/>
                <a:gd name="T1" fmla="*/ 1310720 h 5"/>
                <a:gd name="T2" fmla="*/ 21186842 w 77"/>
                <a:gd name="T3" fmla="*/ 0 h 5"/>
                <a:gd name="T4" fmla="*/ 0 w 77"/>
                <a:gd name="T5" fmla="*/ 0 h 5"/>
                <a:gd name="T6" fmla="*/ 0 60000 65536"/>
                <a:gd name="T7" fmla="*/ 0 60000 65536"/>
                <a:gd name="T8" fmla="*/ 0 60000 65536"/>
                <a:gd name="T9" fmla="*/ 0 w 77"/>
                <a:gd name="T10" fmla="*/ 0 h 5"/>
                <a:gd name="T11" fmla="*/ 77 w 7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5">
                  <a:moveTo>
                    <a:pt x="77" y="5"/>
                  </a:moveTo>
                  <a:lnTo>
                    <a:pt x="7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Rectangle 321"/>
            <p:cNvSpPr>
              <a:spLocks noChangeArrowheads="1"/>
            </p:cNvSpPr>
            <p:nvPr/>
          </p:nvSpPr>
          <p:spPr bwMode="auto">
            <a:xfrm>
              <a:off x="2005" y="1331"/>
              <a:ext cx="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0" name="Rectangle 322"/>
            <p:cNvSpPr>
              <a:spLocks noChangeArrowheads="1"/>
            </p:cNvSpPr>
            <p:nvPr/>
          </p:nvSpPr>
          <p:spPr bwMode="auto">
            <a:xfrm>
              <a:off x="2053" y="1372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1" name="Rectangle 323"/>
            <p:cNvSpPr>
              <a:spLocks noChangeArrowheads="1"/>
            </p:cNvSpPr>
            <p:nvPr/>
          </p:nvSpPr>
          <p:spPr bwMode="auto">
            <a:xfrm>
              <a:off x="3199" y="2864"/>
              <a:ext cx="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2" name="Rectangle 324"/>
            <p:cNvSpPr>
              <a:spLocks noChangeArrowheads="1"/>
            </p:cNvSpPr>
            <p:nvPr/>
          </p:nvSpPr>
          <p:spPr bwMode="auto">
            <a:xfrm>
              <a:off x="3247" y="2913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31-24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3" name="Rectangle 325"/>
            <p:cNvSpPr>
              <a:spLocks noChangeArrowheads="1"/>
            </p:cNvSpPr>
            <p:nvPr/>
          </p:nvSpPr>
          <p:spPr bwMode="auto">
            <a:xfrm>
              <a:off x="4885" y="2864"/>
              <a:ext cx="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4" name="Rectangle 326"/>
            <p:cNvSpPr>
              <a:spLocks noChangeArrowheads="1"/>
            </p:cNvSpPr>
            <p:nvPr/>
          </p:nvSpPr>
          <p:spPr bwMode="auto">
            <a:xfrm>
              <a:off x="4933" y="2913"/>
              <a:ext cx="7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7-0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5" name="Rectangle 327"/>
            <p:cNvSpPr>
              <a:spLocks noChangeArrowheads="1"/>
            </p:cNvSpPr>
            <p:nvPr/>
          </p:nvSpPr>
          <p:spPr bwMode="auto">
            <a:xfrm>
              <a:off x="3756" y="2864"/>
              <a:ext cx="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6" name="Rectangle 328"/>
            <p:cNvSpPr>
              <a:spLocks noChangeArrowheads="1"/>
            </p:cNvSpPr>
            <p:nvPr/>
          </p:nvSpPr>
          <p:spPr bwMode="auto">
            <a:xfrm>
              <a:off x="3804" y="2913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23-16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7" name="Rectangle 329"/>
            <p:cNvSpPr>
              <a:spLocks noChangeArrowheads="1"/>
            </p:cNvSpPr>
            <p:nvPr/>
          </p:nvSpPr>
          <p:spPr bwMode="auto">
            <a:xfrm>
              <a:off x="4336" y="2864"/>
              <a:ext cx="5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Nimbus Roman No9 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" name="Rectangle 330"/>
            <p:cNvSpPr>
              <a:spLocks noChangeArrowheads="1"/>
            </p:cNvSpPr>
            <p:nvPr/>
          </p:nvSpPr>
          <p:spPr bwMode="auto">
            <a:xfrm>
              <a:off x="4393" y="2913"/>
              <a:ext cx="9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Nimbus Roman No9 L" charset="0"/>
                </a:rPr>
                <a:t>15-8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" name="Line 331"/>
            <p:cNvSpPr>
              <a:spLocks noChangeShapeType="1"/>
            </p:cNvSpPr>
            <p:nvPr/>
          </p:nvSpPr>
          <p:spPr bwMode="auto">
            <a:xfrm flipV="1">
              <a:off x="2496" y="211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332"/>
            <p:cNvSpPr>
              <a:spLocks noChangeShapeType="1"/>
            </p:cNvSpPr>
            <p:nvPr/>
          </p:nvSpPr>
          <p:spPr bwMode="auto">
            <a:xfrm>
              <a:off x="2352" y="2208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1" name="Group 333"/>
          <p:cNvGrpSpPr>
            <a:grpSpLocks/>
          </p:cNvGrpSpPr>
          <p:nvPr/>
        </p:nvGrpSpPr>
        <p:grpSpPr bwMode="auto">
          <a:xfrm>
            <a:off x="5348288" y="1600200"/>
            <a:ext cx="3606800" cy="2274888"/>
            <a:chOff x="2508" y="1054"/>
            <a:chExt cx="2272" cy="1433"/>
          </a:xfrm>
        </p:grpSpPr>
        <p:sp>
          <p:nvSpPr>
            <p:cNvPr id="362" name="Rectangle 334"/>
            <p:cNvSpPr>
              <a:spLocks noChangeArrowheads="1"/>
            </p:cNvSpPr>
            <p:nvPr/>
          </p:nvSpPr>
          <p:spPr bwMode="auto">
            <a:xfrm>
              <a:off x="2508" y="1167"/>
              <a:ext cx="153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Rectangle 335"/>
            <p:cNvSpPr>
              <a:spLocks noChangeArrowheads="1"/>
            </p:cNvSpPr>
            <p:nvPr/>
          </p:nvSpPr>
          <p:spPr bwMode="auto">
            <a:xfrm rot="5400000">
              <a:off x="2577" y="1111"/>
              <a:ext cx="147" cy="36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" name="Rectangle 336"/>
            <p:cNvSpPr>
              <a:spLocks noChangeArrowheads="1"/>
            </p:cNvSpPr>
            <p:nvPr/>
          </p:nvSpPr>
          <p:spPr bwMode="auto">
            <a:xfrm>
              <a:off x="2647" y="1054"/>
              <a:ext cx="2013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Rectangle 337"/>
            <p:cNvSpPr>
              <a:spLocks noChangeArrowheads="1"/>
            </p:cNvSpPr>
            <p:nvPr/>
          </p:nvSpPr>
          <p:spPr bwMode="auto">
            <a:xfrm rot="5400000">
              <a:off x="2257" y="1759"/>
              <a:ext cx="1416" cy="36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Rectangle 338"/>
            <p:cNvSpPr>
              <a:spLocks noChangeArrowheads="1"/>
            </p:cNvSpPr>
            <p:nvPr/>
          </p:nvSpPr>
          <p:spPr bwMode="auto">
            <a:xfrm rot="5400000">
              <a:off x="2811" y="1759"/>
              <a:ext cx="1416" cy="36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Rectangle 339"/>
            <p:cNvSpPr>
              <a:spLocks noChangeArrowheads="1"/>
            </p:cNvSpPr>
            <p:nvPr/>
          </p:nvSpPr>
          <p:spPr bwMode="auto">
            <a:xfrm rot="5400000">
              <a:off x="3380" y="1759"/>
              <a:ext cx="1416" cy="36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Rectangle 340"/>
            <p:cNvSpPr>
              <a:spLocks noChangeArrowheads="1"/>
            </p:cNvSpPr>
            <p:nvPr/>
          </p:nvSpPr>
          <p:spPr bwMode="auto">
            <a:xfrm rot="5400000">
              <a:off x="3935" y="1759"/>
              <a:ext cx="1416" cy="36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Rectangle 341"/>
            <p:cNvSpPr>
              <a:spLocks noChangeArrowheads="1"/>
            </p:cNvSpPr>
            <p:nvPr/>
          </p:nvSpPr>
          <p:spPr bwMode="auto">
            <a:xfrm>
              <a:off x="2975" y="1274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Rectangle 342"/>
            <p:cNvSpPr>
              <a:spLocks noChangeArrowheads="1"/>
            </p:cNvSpPr>
            <p:nvPr/>
          </p:nvSpPr>
          <p:spPr bwMode="auto">
            <a:xfrm>
              <a:off x="2975" y="1666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Rectangle 343"/>
            <p:cNvSpPr>
              <a:spLocks noChangeArrowheads="1"/>
            </p:cNvSpPr>
            <p:nvPr/>
          </p:nvSpPr>
          <p:spPr bwMode="auto">
            <a:xfrm>
              <a:off x="2975" y="2062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Rectangle 344"/>
            <p:cNvSpPr>
              <a:spLocks noChangeArrowheads="1"/>
            </p:cNvSpPr>
            <p:nvPr/>
          </p:nvSpPr>
          <p:spPr bwMode="auto">
            <a:xfrm>
              <a:off x="2975" y="2452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" name="Rectangle 345"/>
            <p:cNvSpPr>
              <a:spLocks noChangeArrowheads="1"/>
            </p:cNvSpPr>
            <p:nvPr/>
          </p:nvSpPr>
          <p:spPr bwMode="auto">
            <a:xfrm>
              <a:off x="3523" y="1273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Rectangle 346"/>
            <p:cNvSpPr>
              <a:spLocks noChangeArrowheads="1"/>
            </p:cNvSpPr>
            <p:nvPr/>
          </p:nvSpPr>
          <p:spPr bwMode="auto">
            <a:xfrm>
              <a:off x="3523" y="1665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Rectangle 347"/>
            <p:cNvSpPr>
              <a:spLocks noChangeArrowheads="1"/>
            </p:cNvSpPr>
            <p:nvPr/>
          </p:nvSpPr>
          <p:spPr bwMode="auto">
            <a:xfrm>
              <a:off x="3523" y="2061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Rectangle 348"/>
            <p:cNvSpPr>
              <a:spLocks noChangeArrowheads="1"/>
            </p:cNvSpPr>
            <p:nvPr/>
          </p:nvSpPr>
          <p:spPr bwMode="auto">
            <a:xfrm>
              <a:off x="3523" y="2451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Rectangle 349"/>
            <p:cNvSpPr>
              <a:spLocks noChangeArrowheads="1"/>
            </p:cNvSpPr>
            <p:nvPr/>
          </p:nvSpPr>
          <p:spPr bwMode="auto">
            <a:xfrm>
              <a:off x="4096" y="1273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Rectangle 350"/>
            <p:cNvSpPr>
              <a:spLocks noChangeArrowheads="1"/>
            </p:cNvSpPr>
            <p:nvPr/>
          </p:nvSpPr>
          <p:spPr bwMode="auto">
            <a:xfrm>
              <a:off x="4096" y="1668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Rectangle 351"/>
            <p:cNvSpPr>
              <a:spLocks noChangeArrowheads="1"/>
            </p:cNvSpPr>
            <p:nvPr/>
          </p:nvSpPr>
          <p:spPr bwMode="auto">
            <a:xfrm>
              <a:off x="4096" y="2064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Rectangle 352"/>
            <p:cNvSpPr>
              <a:spLocks noChangeArrowheads="1"/>
            </p:cNvSpPr>
            <p:nvPr/>
          </p:nvSpPr>
          <p:spPr bwMode="auto">
            <a:xfrm>
              <a:off x="4096" y="2454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Rectangle 353"/>
            <p:cNvSpPr>
              <a:spLocks noChangeArrowheads="1"/>
            </p:cNvSpPr>
            <p:nvPr/>
          </p:nvSpPr>
          <p:spPr bwMode="auto">
            <a:xfrm>
              <a:off x="4654" y="1273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Rectangle 354"/>
            <p:cNvSpPr>
              <a:spLocks noChangeArrowheads="1"/>
            </p:cNvSpPr>
            <p:nvPr/>
          </p:nvSpPr>
          <p:spPr bwMode="auto">
            <a:xfrm>
              <a:off x="4654" y="1668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Rectangle 355"/>
            <p:cNvSpPr>
              <a:spLocks noChangeArrowheads="1"/>
            </p:cNvSpPr>
            <p:nvPr/>
          </p:nvSpPr>
          <p:spPr bwMode="auto">
            <a:xfrm>
              <a:off x="4654" y="2064"/>
              <a:ext cx="126" cy="27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Rectangle 356"/>
            <p:cNvSpPr>
              <a:spLocks noChangeArrowheads="1"/>
            </p:cNvSpPr>
            <p:nvPr/>
          </p:nvSpPr>
          <p:spPr bwMode="auto">
            <a:xfrm>
              <a:off x="4654" y="2454"/>
              <a:ext cx="126" cy="33"/>
            </a:xfrm>
            <a:prstGeom prst="rect">
              <a:avLst/>
            </a:prstGeom>
            <a:solidFill>
              <a:srgbClr val="3333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57"/>
          <p:cNvGrpSpPr>
            <a:grpSpLocks/>
          </p:cNvGrpSpPr>
          <p:nvPr/>
        </p:nvGrpSpPr>
        <p:grpSpPr bwMode="auto">
          <a:xfrm>
            <a:off x="6553200" y="1905001"/>
            <a:ext cx="2947988" cy="2614613"/>
            <a:chOff x="3264" y="1251"/>
            <a:chExt cx="1857" cy="1647"/>
          </a:xfrm>
        </p:grpSpPr>
        <p:sp>
          <p:nvSpPr>
            <p:cNvPr id="386" name="Rectangle 358"/>
            <p:cNvSpPr>
              <a:spLocks noChangeArrowheads="1"/>
            </p:cNvSpPr>
            <p:nvPr/>
          </p:nvSpPr>
          <p:spPr bwMode="auto">
            <a:xfrm>
              <a:off x="3312" y="1271"/>
              <a:ext cx="116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AutoShape 359"/>
            <p:cNvSpPr>
              <a:spLocks noChangeArrowheads="1"/>
            </p:cNvSpPr>
            <p:nvPr/>
          </p:nvSpPr>
          <p:spPr bwMode="auto">
            <a:xfrm rot="-5400000">
              <a:off x="3267" y="1248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Rectangle 360"/>
            <p:cNvSpPr>
              <a:spLocks noChangeArrowheads="1"/>
            </p:cNvSpPr>
            <p:nvPr/>
          </p:nvSpPr>
          <p:spPr bwMode="auto">
            <a:xfrm>
              <a:off x="3314" y="1669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AutoShape 361"/>
            <p:cNvSpPr>
              <a:spLocks noChangeArrowheads="1"/>
            </p:cNvSpPr>
            <p:nvPr/>
          </p:nvSpPr>
          <p:spPr bwMode="auto">
            <a:xfrm rot="-5400000">
              <a:off x="3269" y="1646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Rectangle 362"/>
            <p:cNvSpPr>
              <a:spLocks noChangeArrowheads="1"/>
            </p:cNvSpPr>
            <p:nvPr/>
          </p:nvSpPr>
          <p:spPr bwMode="auto">
            <a:xfrm>
              <a:off x="3313" y="2061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AutoShape 363"/>
            <p:cNvSpPr>
              <a:spLocks noChangeArrowheads="1"/>
            </p:cNvSpPr>
            <p:nvPr/>
          </p:nvSpPr>
          <p:spPr bwMode="auto">
            <a:xfrm rot="-5400000">
              <a:off x="3268" y="2044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Rectangle 364"/>
            <p:cNvSpPr>
              <a:spLocks noChangeArrowheads="1"/>
            </p:cNvSpPr>
            <p:nvPr/>
          </p:nvSpPr>
          <p:spPr bwMode="auto">
            <a:xfrm>
              <a:off x="3315" y="2456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AutoShape 365"/>
            <p:cNvSpPr>
              <a:spLocks noChangeArrowheads="1"/>
            </p:cNvSpPr>
            <p:nvPr/>
          </p:nvSpPr>
          <p:spPr bwMode="auto">
            <a:xfrm rot="-5400000">
              <a:off x="3270" y="2439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Rectangle 366"/>
            <p:cNvSpPr>
              <a:spLocks noChangeArrowheads="1"/>
            </p:cNvSpPr>
            <p:nvPr/>
          </p:nvSpPr>
          <p:spPr bwMode="auto">
            <a:xfrm rot="5400000">
              <a:off x="2630" y="2041"/>
              <a:ext cx="1572" cy="33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AutoShape 367"/>
            <p:cNvSpPr>
              <a:spLocks noChangeArrowheads="1"/>
            </p:cNvSpPr>
            <p:nvPr/>
          </p:nvSpPr>
          <p:spPr bwMode="auto">
            <a:xfrm rot="10800000">
              <a:off x="3383" y="2831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Rectangle 368"/>
            <p:cNvSpPr>
              <a:spLocks noChangeArrowheads="1"/>
            </p:cNvSpPr>
            <p:nvPr/>
          </p:nvSpPr>
          <p:spPr bwMode="auto">
            <a:xfrm rot="5400000">
              <a:off x="3190" y="2040"/>
              <a:ext cx="1572" cy="33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AutoShape 369"/>
            <p:cNvSpPr>
              <a:spLocks noChangeArrowheads="1"/>
            </p:cNvSpPr>
            <p:nvPr/>
          </p:nvSpPr>
          <p:spPr bwMode="auto">
            <a:xfrm rot="10800000">
              <a:off x="3943" y="2830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Rectangle 370"/>
            <p:cNvSpPr>
              <a:spLocks noChangeArrowheads="1"/>
            </p:cNvSpPr>
            <p:nvPr/>
          </p:nvSpPr>
          <p:spPr bwMode="auto">
            <a:xfrm rot="5400000">
              <a:off x="3754" y="2043"/>
              <a:ext cx="1572" cy="33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AutoShape 371"/>
            <p:cNvSpPr>
              <a:spLocks noChangeArrowheads="1"/>
            </p:cNvSpPr>
            <p:nvPr/>
          </p:nvSpPr>
          <p:spPr bwMode="auto">
            <a:xfrm rot="10800000">
              <a:off x="4507" y="2833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Rectangle 372"/>
            <p:cNvSpPr>
              <a:spLocks noChangeArrowheads="1"/>
            </p:cNvSpPr>
            <p:nvPr/>
          </p:nvSpPr>
          <p:spPr bwMode="auto">
            <a:xfrm rot="5400000">
              <a:off x="4309" y="2040"/>
              <a:ext cx="1572" cy="33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AutoShape 373"/>
            <p:cNvSpPr>
              <a:spLocks noChangeArrowheads="1"/>
            </p:cNvSpPr>
            <p:nvPr/>
          </p:nvSpPr>
          <p:spPr bwMode="auto">
            <a:xfrm rot="10800000">
              <a:off x="5062" y="2830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Rectangle 374"/>
            <p:cNvSpPr>
              <a:spLocks noChangeArrowheads="1"/>
            </p:cNvSpPr>
            <p:nvPr/>
          </p:nvSpPr>
          <p:spPr bwMode="auto">
            <a:xfrm>
              <a:off x="3863" y="1273"/>
              <a:ext cx="116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AutoShape 375"/>
            <p:cNvSpPr>
              <a:spLocks noChangeArrowheads="1"/>
            </p:cNvSpPr>
            <p:nvPr/>
          </p:nvSpPr>
          <p:spPr bwMode="auto">
            <a:xfrm rot="-5400000">
              <a:off x="3818" y="1250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Rectangle 376"/>
            <p:cNvSpPr>
              <a:spLocks noChangeArrowheads="1"/>
            </p:cNvSpPr>
            <p:nvPr/>
          </p:nvSpPr>
          <p:spPr bwMode="auto">
            <a:xfrm>
              <a:off x="3865" y="1665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AutoShape 377"/>
            <p:cNvSpPr>
              <a:spLocks noChangeArrowheads="1"/>
            </p:cNvSpPr>
            <p:nvPr/>
          </p:nvSpPr>
          <p:spPr bwMode="auto">
            <a:xfrm rot="-5400000">
              <a:off x="3820" y="1648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Rectangle 378"/>
            <p:cNvSpPr>
              <a:spLocks noChangeArrowheads="1"/>
            </p:cNvSpPr>
            <p:nvPr/>
          </p:nvSpPr>
          <p:spPr bwMode="auto">
            <a:xfrm>
              <a:off x="3864" y="2063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AutoShape 379"/>
            <p:cNvSpPr>
              <a:spLocks noChangeArrowheads="1"/>
            </p:cNvSpPr>
            <p:nvPr/>
          </p:nvSpPr>
          <p:spPr bwMode="auto">
            <a:xfrm rot="-5400000">
              <a:off x="3819" y="2046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Rectangle 380"/>
            <p:cNvSpPr>
              <a:spLocks noChangeArrowheads="1"/>
            </p:cNvSpPr>
            <p:nvPr/>
          </p:nvSpPr>
          <p:spPr bwMode="auto">
            <a:xfrm>
              <a:off x="3866" y="2458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AutoShape 381"/>
            <p:cNvSpPr>
              <a:spLocks noChangeArrowheads="1"/>
            </p:cNvSpPr>
            <p:nvPr/>
          </p:nvSpPr>
          <p:spPr bwMode="auto">
            <a:xfrm rot="-5400000">
              <a:off x="3821" y="2441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Rectangle 382"/>
            <p:cNvSpPr>
              <a:spLocks noChangeArrowheads="1"/>
            </p:cNvSpPr>
            <p:nvPr/>
          </p:nvSpPr>
          <p:spPr bwMode="auto">
            <a:xfrm>
              <a:off x="4433" y="1273"/>
              <a:ext cx="116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AutoShape 383"/>
            <p:cNvSpPr>
              <a:spLocks noChangeArrowheads="1"/>
            </p:cNvSpPr>
            <p:nvPr/>
          </p:nvSpPr>
          <p:spPr bwMode="auto">
            <a:xfrm rot="-5400000">
              <a:off x="4388" y="1250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Rectangle 384"/>
            <p:cNvSpPr>
              <a:spLocks noChangeArrowheads="1"/>
            </p:cNvSpPr>
            <p:nvPr/>
          </p:nvSpPr>
          <p:spPr bwMode="auto">
            <a:xfrm>
              <a:off x="4435" y="1668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AutoShape 385"/>
            <p:cNvSpPr>
              <a:spLocks noChangeArrowheads="1"/>
            </p:cNvSpPr>
            <p:nvPr/>
          </p:nvSpPr>
          <p:spPr bwMode="auto">
            <a:xfrm rot="-5400000">
              <a:off x="4390" y="1648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Rectangle 386"/>
            <p:cNvSpPr>
              <a:spLocks noChangeArrowheads="1"/>
            </p:cNvSpPr>
            <p:nvPr/>
          </p:nvSpPr>
          <p:spPr bwMode="auto">
            <a:xfrm>
              <a:off x="4434" y="2063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AutoShape 387"/>
            <p:cNvSpPr>
              <a:spLocks noChangeArrowheads="1"/>
            </p:cNvSpPr>
            <p:nvPr/>
          </p:nvSpPr>
          <p:spPr bwMode="auto">
            <a:xfrm rot="-5400000">
              <a:off x="4389" y="2046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Rectangle 388"/>
            <p:cNvSpPr>
              <a:spLocks noChangeArrowheads="1"/>
            </p:cNvSpPr>
            <p:nvPr/>
          </p:nvSpPr>
          <p:spPr bwMode="auto">
            <a:xfrm>
              <a:off x="4436" y="2458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AutoShape 389"/>
            <p:cNvSpPr>
              <a:spLocks noChangeArrowheads="1"/>
            </p:cNvSpPr>
            <p:nvPr/>
          </p:nvSpPr>
          <p:spPr bwMode="auto">
            <a:xfrm rot="-5400000">
              <a:off x="4391" y="2441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Rectangle 390"/>
            <p:cNvSpPr>
              <a:spLocks noChangeArrowheads="1"/>
            </p:cNvSpPr>
            <p:nvPr/>
          </p:nvSpPr>
          <p:spPr bwMode="auto">
            <a:xfrm>
              <a:off x="4988" y="1273"/>
              <a:ext cx="116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AutoShape 391"/>
            <p:cNvSpPr>
              <a:spLocks noChangeArrowheads="1"/>
            </p:cNvSpPr>
            <p:nvPr/>
          </p:nvSpPr>
          <p:spPr bwMode="auto">
            <a:xfrm rot="-5400000">
              <a:off x="4943" y="1250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Rectangle 392"/>
            <p:cNvSpPr>
              <a:spLocks noChangeArrowheads="1"/>
            </p:cNvSpPr>
            <p:nvPr/>
          </p:nvSpPr>
          <p:spPr bwMode="auto">
            <a:xfrm>
              <a:off x="4990" y="1668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AutoShape 393"/>
            <p:cNvSpPr>
              <a:spLocks noChangeArrowheads="1"/>
            </p:cNvSpPr>
            <p:nvPr/>
          </p:nvSpPr>
          <p:spPr bwMode="auto">
            <a:xfrm rot="-5400000">
              <a:off x="4945" y="1648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Rectangle 394"/>
            <p:cNvSpPr>
              <a:spLocks noChangeArrowheads="1"/>
            </p:cNvSpPr>
            <p:nvPr/>
          </p:nvSpPr>
          <p:spPr bwMode="auto">
            <a:xfrm>
              <a:off x="4989" y="2063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AutoShape 395"/>
            <p:cNvSpPr>
              <a:spLocks noChangeArrowheads="1"/>
            </p:cNvSpPr>
            <p:nvPr/>
          </p:nvSpPr>
          <p:spPr bwMode="auto">
            <a:xfrm rot="-5400000">
              <a:off x="4944" y="2046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Rectangle 396"/>
            <p:cNvSpPr>
              <a:spLocks noChangeArrowheads="1"/>
            </p:cNvSpPr>
            <p:nvPr/>
          </p:nvSpPr>
          <p:spPr bwMode="auto">
            <a:xfrm>
              <a:off x="4991" y="2458"/>
              <a:ext cx="119" cy="27"/>
            </a:xfrm>
            <a:prstGeom prst="rect">
              <a:avLst/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AutoShape 397"/>
            <p:cNvSpPr>
              <a:spLocks noChangeArrowheads="1"/>
            </p:cNvSpPr>
            <p:nvPr/>
          </p:nvSpPr>
          <p:spPr bwMode="auto">
            <a:xfrm rot="-5400000">
              <a:off x="4946" y="2441"/>
              <a:ext cx="59" cy="65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45563" y="772772"/>
            <a:ext cx="290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Read/write control line not included in this diagram.</a:t>
            </a:r>
          </a:p>
        </p:txBody>
      </p:sp>
      <p:sp>
        <p:nvSpPr>
          <p:cNvPr id="426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27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428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0419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8646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3.1 </a:t>
            </a:r>
            <a:r>
              <a:rPr lang="en-GB" sz="3600" i="1" dirty="0">
                <a:solidFill>
                  <a:srgbClr val="0000FF"/>
                </a:solidFill>
              </a:rPr>
              <a:t>S-R</a:t>
            </a:r>
            <a:r>
              <a:rPr lang="en-GB" sz="3600" dirty="0">
                <a:solidFill>
                  <a:srgbClr val="0000FF"/>
                </a:solidFill>
              </a:rPr>
              <a:t> Latch (2/3)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981200" y="1371601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CC"/>
                </a:solidFill>
              </a:rPr>
              <a:t>Active-high input </a:t>
            </a:r>
            <a:r>
              <a:rPr lang="en-US" i="1" dirty="0">
                <a:solidFill>
                  <a:srgbClr val="0000CC"/>
                </a:solidFill>
              </a:rPr>
              <a:t>S-R</a:t>
            </a:r>
            <a:r>
              <a:rPr lang="en-US" dirty="0">
                <a:solidFill>
                  <a:srgbClr val="0000CC"/>
                </a:solidFill>
              </a:rPr>
              <a:t> latch</a:t>
            </a:r>
            <a:r>
              <a:rPr lang="en-US" dirty="0"/>
              <a:t>:</a:t>
            </a:r>
          </a:p>
        </p:txBody>
      </p:sp>
      <p:grpSp>
        <p:nvGrpSpPr>
          <p:cNvPr id="41" name="Group 80"/>
          <p:cNvGrpSpPr>
            <a:grpSpLocks/>
          </p:cNvGrpSpPr>
          <p:nvPr/>
        </p:nvGrpSpPr>
        <p:grpSpPr bwMode="auto">
          <a:xfrm>
            <a:off x="3124201" y="2209801"/>
            <a:ext cx="2403475" cy="1368425"/>
            <a:chOff x="1266" y="1192"/>
            <a:chExt cx="1514" cy="862"/>
          </a:xfrm>
        </p:grpSpPr>
        <p:grpSp>
          <p:nvGrpSpPr>
            <p:cNvPr id="42" name="Group 81"/>
            <p:cNvGrpSpPr>
              <a:grpSpLocks/>
            </p:cNvGrpSpPr>
            <p:nvPr/>
          </p:nvGrpSpPr>
          <p:grpSpPr bwMode="auto">
            <a:xfrm>
              <a:off x="1784" y="1743"/>
              <a:ext cx="384" cy="240"/>
              <a:chOff x="1632" y="1584"/>
              <a:chExt cx="301" cy="192"/>
            </a:xfrm>
          </p:grpSpPr>
          <p:grpSp>
            <p:nvGrpSpPr>
              <p:cNvPr id="69" name="Group 82"/>
              <p:cNvGrpSpPr>
                <a:grpSpLocks/>
              </p:cNvGrpSpPr>
              <p:nvPr/>
            </p:nvGrpSpPr>
            <p:grpSpPr bwMode="auto">
              <a:xfrm>
                <a:off x="1632" y="1584"/>
                <a:ext cx="240" cy="192"/>
                <a:chOff x="6768" y="11808"/>
                <a:chExt cx="1008" cy="792"/>
              </a:xfrm>
            </p:grpSpPr>
            <p:sp>
              <p:nvSpPr>
                <p:cNvPr id="71" name="Freeform 83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5 w 288"/>
                    <a:gd name="T3" fmla="*/ 257 h 864"/>
                    <a:gd name="T4" fmla="*/ 0 w 288"/>
                    <a:gd name="T5" fmla="*/ 513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84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85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86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87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Oval 88"/>
              <p:cNvSpPr>
                <a:spLocks noChangeArrowheads="1"/>
              </p:cNvSpPr>
              <p:nvPr/>
            </p:nvSpPr>
            <p:spPr bwMode="auto">
              <a:xfrm>
                <a:off x="1872" y="1646"/>
                <a:ext cx="61" cy="6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Line 89"/>
            <p:cNvSpPr>
              <a:spLocks noChangeShapeType="1"/>
            </p:cNvSpPr>
            <p:nvPr/>
          </p:nvSpPr>
          <p:spPr bwMode="auto">
            <a:xfrm>
              <a:off x="1467" y="1311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90"/>
            <p:cNvSpPr>
              <a:spLocks noChangeShapeType="1"/>
            </p:cNvSpPr>
            <p:nvPr/>
          </p:nvSpPr>
          <p:spPr bwMode="auto">
            <a:xfrm>
              <a:off x="1467" y="1935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91"/>
            <p:cNvSpPr>
              <a:spLocks noChangeShapeType="1"/>
            </p:cNvSpPr>
            <p:nvPr/>
          </p:nvSpPr>
          <p:spPr bwMode="auto">
            <a:xfrm>
              <a:off x="1659" y="1455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92"/>
            <p:cNvSpPr>
              <a:spLocks noChangeShapeType="1"/>
            </p:cNvSpPr>
            <p:nvPr/>
          </p:nvSpPr>
          <p:spPr bwMode="auto">
            <a:xfrm>
              <a:off x="1659" y="1791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93"/>
            <p:cNvSpPr>
              <a:spLocks noChangeShapeType="1"/>
            </p:cNvSpPr>
            <p:nvPr/>
          </p:nvSpPr>
          <p:spPr bwMode="auto">
            <a:xfrm rot="5400000">
              <a:off x="1611" y="150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94"/>
            <p:cNvSpPr>
              <a:spLocks noChangeShapeType="1"/>
            </p:cNvSpPr>
            <p:nvPr/>
          </p:nvSpPr>
          <p:spPr bwMode="auto">
            <a:xfrm rot="5400000">
              <a:off x="1611" y="174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5"/>
            <p:cNvSpPr>
              <a:spLocks noChangeShapeType="1"/>
            </p:cNvSpPr>
            <p:nvPr/>
          </p:nvSpPr>
          <p:spPr bwMode="auto">
            <a:xfrm>
              <a:off x="2158" y="13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96"/>
            <p:cNvSpPr>
              <a:spLocks noChangeShapeType="1"/>
            </p:cNvSpPr>
            <p:nvPr/>
          </p:nvSpPr>
          <p:spPr bwMode="auto">
            <a:xfrm>
              <a:off x="2178" y="1865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97"/>
            <p:cNvSpPr>
              <a:spLocks noChangeShapeType="1"/>
            </p:cNvSpPr>
            <p:nvPr/>
          </p:nvSpPr>
          <p:spPr bwMode="auto">
            <a:xfrm rot="5400000">
              <a:off x="2213" y="1800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98"/>
            <p:cNvSpPr>
              <a:spLocks noChangeShapeType="1"/>
            </p:cNvSpPr>
            <p:nvPr/>
          </p:nvSpPr>
          <p:spPr bwMode="auto">
            <a:xfrm rot="5400000">
              <a:off x="2225" y="1455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99"/>
            <p:cNvGrpSpPr>
              <a:grpSpLocks/>
            </p:cNvGrpSpPr>
            <p:nvPr/>
          </p:nvGrpSpPr>
          <p:grpSpPr bwMode="auto">
            <a:xfrm>
              <a:off x="1769" y="1263"/>
              <a:ext cx="384" cy="240"/>
              <a:chOff x="1632" y="1584"/>
              <a:chExt cx="301" cy="192"/>
            </a:xfrm>
          </p:grpSpPr>
          <p:grpSp>
            <p:nvGrpSpPr>
              <p:cNvPr id="62" name="Group 100"/>
              <p:cNvGrpSpPr>
                <a:grpSpLocks/>
              </p:cNvGrpSpPr>
              <p:nvPr/>
            </p:nvGrpSpPr>
            <p:grpSpPr bwMode="auto">
              <a:xfrm>
                <a:off x="1632" y="1584"/>
                <a:ext cx="240" cy="192"/>
                <a:chOff x="6768" y="11808"/>
                <a:chExt cx="1008" cy="792"/>
              </a:xfrm>
            </p:grpSpPr>
            <p:sp>
              <p:nvSpPr>
                <p:cNvPr id="64" name="Freeform 101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5 w 288"/>
                    <a:gd name="T3" fmla="*/ 257 h 864"/>
                    <a:gd name="T4" fmla="*/ 0 w 288"/>
                    <a:gd name="T5" fmla="*/ 513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03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04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05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Oval 106"/>
              <p:cNvSpPr>
                <a:spLocks noChangeArrowheads="1"/>
              </p:cNvSpPr>
              <p:nvPr/>
            </p:nvSpPr>
            <p:spPr bwMode="auto">
              <a:xfrm>
                <a:off x="1872" y="1646"/>
                <a:ext cx="61" cy="6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Line 107"/>
            <p:cNvSpPr>
              <a:spLocks noChangeShapeType="1"/>
            </p:cNvSpPr>
            <p:nvPr/>
          </p:nvSpPr>
          <p:spPr bwMode="auto">
            <a:xfrm>
              <a:off x="1654" y="1548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08"/>
            <p:cNvSpPr>
              <a:spLocks noChangeShapeType="1"/>
            </p:cNvSpPr>
            <p:nvPr/>
          </p:nvSpPr>
          <p:spPr bwMode="auto">
            <a:xfrm flipH="1">
              <a:off x="1655" y="1521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09"/>
            <p:cNvSpPr>
              <a:spLocks noChangeArrowheads="1"/>
            </p:cNvSpPr>
            <p:nvPr/>
          </p:nvSpPr>
          <p:spPr bwMode="auto">
            <a:xfrm>
              <a:off x="2255" y="1843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10"/>
            <p:cNvSpPr>
              <a:spLocks noChangeArrowheads="1"/>
            </p:cNvSpPr>
            <p:nvPr/>
          </p:nvSpPr>
          <p:spPr bwMode="auto">
            <a:xfrm>
              <a:off x="2258" y="1360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11"/>
            <p:cNvSpPr txBox="1">
              <a:spLocks noChangeArrowheads="1"/>
            </p:cNvSpPr>
            <p:nvPr/>
          </p:nvSpPr>
          <p:spPr bwMode="auto">
            <a:xfrm>
              <a:off x="1266" y="1192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R</a:t>
              </a:r>
              <a:endParaRPr lang="en-GB"/>
            </a:p>
          </p:txBody>
        </p:sp>
        <p:sp>
          <p:nvSpPr>
            <p:cNvPr id="59" name="Text Box 112"/>
            <p:cNvSpPr txBox="1">
              <a:spLocks noChangeArrowheads="1"/>
            </p:cNvSpPr>
            <p:nvPr/>
          </p:nvSpPr>
          <p:spPr bwMode="auto">
            <a:xfrm>
              <a:off x="1275" y="1823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S</a:t>
              </a:r>
              <a:endParaRPr lang="en-GB"/>
            </a:p>
          </p:txBody>
        </p:sp>
        <p:sp>
          <p:nvSpPr>
            <p:cNvPr id="60" name="Text Box 113"/>
            <p:cNvSpPr txBox="1">
              <a:spLocks noChangeArrowheads="1"/>
            </p:cNvSpPr>
            <p:nvPr/>
          </p:nvSpPr>
          <p:spPr bwMode="auto">
            <a:xfrm>
              <a:off x="2513" y="1268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</a:t>
              </a:r>
              <a:endParaRPr lang="en-GB"/>
            </a:p>
          </p:txBody>
        </p:sp>
        <p:sp>
          <p:nvSpPr>
            <p:cNvPr id="61" name="Text Box 114"/>
            <p:cNvSpPr txBox="1">
              <a:spLocks noChangeArrowheads="1"/>
            </p:cNvSpPr>
            <p:nvPr/>
          </p:nvSpPr>
          <p:spPr bwMode="auto">
            <a:xfrm>
              <a:off x="2500" y="1740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Q'</a:t>
              </a:r>
              <a:endParaRPr lang="en-GB"/>
            </a:p>
          </p:txBody>
        </p:sp>
      </p:grpSp>
      <p:grpSp>
        <p:nvGrpSpPr>
          <p:cNvPr id="76" name="Group 115"/>
          <p:cNvGrpSpPr>
            <a:grpSpLocks/>
          </p:cNvGrpSpPr>
          <p:nvPr/>
        </p:nvGrpSpPr>
        <p:grpSpPr bwMode="auto">
          <a:xfrm>
            <a:off x="6553200" y="2209800"/>
            <a:ext cx="3557588" cy="1741488"/>
            <a:chOff x="3210" y="1166"/>
            <a:chExt cx="2241" cy="1097"/>
          </a:xfrm>
        </p:grpSpPr>
        <p:graphicFrame>
          <p:nvGraphicFramePr>
            <p:cNvPr id="77" name="Object 116"/>
            <p:cNvGraphicFramePr>
              <a:graphicFrameLocks noChangeAspect="1"/>
            </p:cNvGraphicFramePr>
            <p:nvPr/>
          </p:nvGraphicFramePr>
          <p:xfrm>
            <a:off x="3210" y="1171"/>
            <a:ext cx="2241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Document" r:id="rId4" imgW="3559680" imgH="1743120" progId="Word.Document.8">
                    <p:embed/>
                  </p:oleObj>
                </mc:Choice>
                <mc:Fallback>
                  <p:oleObj name="Document" r:id="rId4" imgW="3559680" imgH="1743120" progId="Word.Document.8">
                    <p:embed/>
                    <p:pic>
                      <p:nvPicPr>
                        <p:cNvPr id="77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0" y="1171"/>
                          <a:ext cx="2241" cy="10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Line 117"/>
            <p:cNvSpPr>
              <a:spLocks noChangeShapeType="1"/>
            </p:cNvSpPr>
            <p:nvPr/>
          </p:nvSpPr>
          <p:spPr bwMode="auto">
            <a:xfrm>
              <a:off x="3303" y="1323"/>
              <a:ext cx="9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18"/>
            <p:cNvSpPr>
              <a:spLocks noChangeShapeType="1"/>
            </p:cNvSpPr>
            <p:nvPr/>
          </p:nvSpPr>
          <p:spPr bwMode="auto">
            <a:xfrm rot="5400000">
              <a:off x="3312" y="1658"/>
              <a:ext cx="9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" name="Group 123"/>
          <p:cNvGrpSpPr>
            <a:grpSpLocks/>
          </p:cNvGrpSpPr>
          <p:nvPr/>
        </p:nvGrpSpPr>
        <p:grpSpPr bwMode="auto">
          <a:xfrm>
            <a:off x="5410200" y="2286001"/>
            <a:ext cx="381000" cy="1204913"/>
            <a:chOff x="2976" y="1248"/>
            <a:chExt cx="240" cy="759"/>
          </a:xfrm>
        </p:grpSpPr>
        <p:sp>
          <p:nvSpPr>
            <p:cNvPr id="81" name="Text Box 124"/>
            <p:cNvSpPr txBox="1">
              <a:spLocks noChangeArrowheads="1"/>
            </p:cNvSpPr>
            <p:nvPr/>
          </p:nvSpPr>
          <p:spPr bwMode="auto">
            <a:xfrm>
              <a:off x="2976" y="12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82" name="Text Box 125"/>
            <p:cNvSpPr txBox="1">
              <a:spLocks noChangeArrowheads="1"/>
            </p:cNvSpPr>
            <p:nvPr/>
          </p:nvSpPr>
          <p:spPr bwMode="auto">
            <a:xfrm>
              <a:off x="2976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0000CC"/>
                  </a:solidFill>
                </a:rPr>
                <a:t>0</a:t>
              </a:r>
            </a:p>
          </p:txBody>
        </p:sp>
      </p:grpSp>
      <p:grpSp>
        <p:nvGrpSpPr>
          <p:cNvPr id="83" name="Group 169"/>
          <p:cNvGrpSpPr>
            <a:grpSpLocks/>
          </p:cNvGrpSpPr>
          <p:nvPr/>
        </p:nvGrpSpPr>
        <p:grpSpPr bwMode="auto">
          <a:xfrm>
            <a:off x="2895600" y="2209801"/>
            <a:ext cx="3733800" cy="1357313"/>
            <a:chOff x="897" y="1392"/>
            <a:chExt cx="2352" cy="855"/>
          </a:xfrm>
        </p:grpSpPr>
        <p:grpSp>
          <p:nvGrpSpPr>
            <p:cNvPr id="84" name="Group 120"/>
            <p:cNvGrpSpPr>
              <a:grpSpLocks/>
            </p:cNvGrpSpPr>
            <p:nvPr/>
          </p:nvGrpSpPr>
          <p:grpSpPr bwMode="auto">
            <a:xfrm>
              <a:off x="897" y="1392"/>
              <a:ext cx="240" cy="855"/>
              <a:chOff x="1344" y="1200"/>
              <a:chExt cx="240" cy="855"/>
            </a:xfrm>
          </p:grpSpPr>
          <p:sp>
            <p:nvSpPr>
              <p:cNvPr id="86" name="Text Box 121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0000CC"/>
                    </a:solidFill>
                  </a:rPr>
                  <a:t>0</a:t>
                </a:r>
              </a:p>
            </p:txBody>
          </p:sp>
          <p:sp>
            <p:nvSpPr>
              <p:cNvPr id="87" name="Text Box 122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0000CC"/>
                    </a:solidFill>
                  </a:rPr>
                  <a:t>1</a:t>
                </a:r>
              </a:p>
            </p:txBody>
          </p:sp>
        </p:grpSp>
        <p:sp>
          <p:nvSpPr>
            <p:cNvPr id="85" name="AutoShape 126"/>
            <p:cNvSpPr>
              <a:spLocks noChangeArrowheads="1"/>
            </p:cNvSpPr>
            <p:nvPr/>
          </p:nvSpPr>
          <p:spPr bwMode="auto">
            <a:xfrm>
              <a:off x="3057" y="1584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131"/>
          <p:cNvGrpSpPr>
            <a:grpSpLocks/>
          </p:cNvGrpSpPr>
          <p:nvPr/>
        </p:nvGrpSpPr>
        <p:grpSpPr bwMode="auto">
          <a:xfrm>
            <a:off x="5562600" y="2286001"/>
            <a:ext cx="381000" cy="1204913"/>
            <a:chOff x="2976" y="1248"/>
            <a:chExt cx="240" cy="759"/>
          </a:xfrm>
        </p:grpSpPr>
        <p:sp>
          <p:nvSpPr>
            <p:cNvPr id="89" name="Text Box 132"/>
            <p:cNvSpPr txBox="1">
              <a:spLocks noChangeArrowheads="1"/>
            </p:cNvSpPr>
            <p:nvPr/>
          </p:nvSpPr>
          <p:spPr bwMode="auto">
            <a:xfrm>
              <a:off x="2976" y="12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1</a:t>
              </a:r>
              <a:endParaRPr lang="en-GB" b="1">
                <a:solidFill>
                  <a:srgbClr val="0000CC"/>
                </a:solidFill>
              </a:endParaRPr>
            </a:p>
          </p:txBody>
        </p:sp>
        <p:sp>
          <p:nvSpPr>
            <p:cNvPr id="90" name="Text Box 133"/>
            <p:cNvSpPr txBox="1">
              <a:spLocks noChangeArrowheads="1"/>
            </p:cNvSpPr>
            <p:nvPr/>
          </p:nvSpPr>
          <p:spPr bwMode="auto">
            <a:xfrm>
              <a:off x="2976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0</a:t>
              </a:r>
              <a:endParaRPr lang="en-GB" b="1">
                <a:solidFill>
                  <a:srgbClr val="0000CC"/>
                </a:solidFill>
              </a:endParaRPr>
            </a:p>
          </p:txBody>
        </p:sp>
      </p:grpSp>
      <p:grpSp>
        <p:nvGrpSpPr>
          <p:cNvPr id="91" name="Group 170"/>
          <p:cNvGrpSpPr>
            <a:grpSpLocks/>
          </p:cNvGrpSpPr>
          <p:nvPr/>
        </p:nvGrpSpPr>
        <p:grpSpPr bwMode="auto">
          <a:xfrm>
            <a:off x="2743200" y="2209801"/>
            <a:ext cx="3886200" cy="1357313"/>
            <a:chOff x="2880" y="192"/>
            <a:chExt cx="2448" cy="855"/>
          </a:xfrm>
        </p:grpSpPr>
        <p:grpSp>
          <p:nvGrpSpPr>
            <p:cNvPr id="92" name="Group 128"/>
            <p:cNvGrpSpPr>
              <a:grpSpLocks/>
            </p:cNvGrpSpPr>
            <p:nvPr/>
          </p:nvGrpSpPr>
          <p:grpSpPr bwMode="auto">
            <a:xfrm>
              <a:off x="2880" y="192"/>
              <a:ext cx="240" cy="855"/>
              <a:chOff x="1344" y="1200"/>
              <a:chExt cx="240" cy="855"/>
            </a:xfrm>
          </p:grpSpPr>
          <p:sp>
            <p:nvSpPr>
              <p:cNvPr id="94" name="Text Box 129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0</a:t>
                </a:r>
                <a:endParaRPr lang="en-GB" b="1">
                  <a:solidFill>
                    <a:srgbClr val="0000CC"/>
                  </a:solidFill>
                </a:endParaRPr>
              </a:p>
            </p:txBody>
          </p:sp>
          <p:sp>
            <p:nvSpPr>
              <p:cNvPr id="95" name="Text Box 130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FF0000"/>
                    </a:solidFill>
                  </a:rPr>
                  <a:t>0</a:t>
                </a:r>
                <a:endParaRPr lang="en-GB" b="1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93" name="AutoShape 134"/>
            <p:cNvSpPr>
              <a:spLocks noChangeArrowheads="1"/>
            </p:cNvSpPr>
            <p:nvPr/>
          </p:nvSpPr>
          <p:spPr bwMode="auto">
            <a:xfrm>
              <a:off x="5136" y="528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139"/>
          <p:cNvGrpSpPr>
            <a:grpSpLocks/>
          </p:cNvGrpSpPr>
          <p:nvPr/>
        </p:nvGrpSpPr>
        <p:grpSpPr bwMode="auto">
          <a:xfrm>
            <a:off x="5715000" y="2286001"/>
            <a:ext cx="381000" cy="1204913"/>
            <a:chOff x="2976" y="1248"/>
            <a:chExt cx="240" cy="759"/>
          </a:xfrm>
        </p:grpSpPr>
        <p:sp>
          <p:nvSpPr>
            <p:cNvPr id="97" name="Text Box 140"/>
            <p:cNvSpPr txBox="1">
              <a:spLocks noChangeArrowheads="1"/>
            </p:cNvSpPr>
            <p:nvPr/>
          </p:nvSpPr>
          <p:spPr bwMode="auto">
            <a:xfrm>
              <a:off x="2976" y="12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98" name="Text Box 141"/>
            <p:cNvSpPr txBox="1">
              <a:spLocks noChangeArrowheads="1"/>
            </p:cNvSpPr>
            <p:nvPr/>
          </p:nvSpPr>
          <p:spPr bwMode="auto">
            <a:xfrm>
              <a:off x="2976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hlink"/>
                  </a:solidFill>
                </a:rPr>
                <a:t>1</a:t>
              </a:r>
            </a:p>
          </p:txBody>
        </p:sp>
      </p:grpSp>
      <p:grpSp>
        <p:nvGrpSpPr>
          <p:cNvPr id="99" name="Group 171"/>
          <p:cNvGrpSpPr>
            <a:grpSpLocks/>
          </p:cNvGrpSpPr>
          <p:nvPr/>
        </p:nvGrpSpPr>
        <p:grpSpPr bwMode="auto">
          <a:xfrm>
            <a:off x="2590800" y="2209801"/>
            <a:ext cx="4038600" cy="1357313"/>
            <a:chOff x="2928" y="384"/>
            <a:chExt cx="2544" cy="855"/>
          </a:xfrm>
        </p:grpSpPr>
        <p:grpSp>
          <p:nvGrpSpPr>
            <p:cNvPr id="100" name="Group 136"/>
            <p:cNvGrpSpPr>
              <a:grpSpLocks/>
            </p:cNvGrpSpPr>
            <p:nvPr/>
          </p:nvGrpSpPr>
          <p:grpSpPr bwMode="auto">
            <a:xfrm>
              <a:off x="2928" y="384"/>
              <a:ext cx="240" cy="855"/>
              <a:chOff x="1344" y="1200"/>
              <a:chExt cx="240" cy="855"/>
            </a:xfrm>
          </p:grpSpPr>
          <p:sp>
            <p:nvSpPr>
              <p:cNvPr id="102" name="Text Box 137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chemeClr val="hlink"/>
                    </a:solidFill>
                  </a:rPr>
                  <a:t>1</a:t>
                </a:r>
              </a:p>
            </p:txBody>
          </p:sp>
          <p:sp>
            <p:nvSpPr>
              <p:cNvPr id="103" name="Text Box 138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chemeClr val="hlink"/>
                    </a:solidFill>
                  </a:rPr>
                  <a:t>0</a:t>
                </a:r>
              </a:p>
            </p:txBody>
          </p:sp>
        </p:grpSp>
        <p:sp>
          <p:nvSpPr>
            <p:cNvPr id="101" name="AutoShape 142"/>
            <p:cNvSpPr>
              <a:spLocks noChangeArrowheads="1"/>
            </p:cNvSpPr>
            <p:nvPr/>
          </p:nvSpPr>
          <p:spPr bwMode="auto">
            <a:xfrm>
              <a:off x="5280" y="864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Group 147"/>
          <p:cNvGrpSpPr>
            <a:grpSpLocks/>
          </p:cNvGrpSpPr>
          <p:nvPr/>
        </p:nvGrpSpPr>
        <p:grpSpPr bwMode="auto">
          <a:xfrm>
            <a:off x="5867400" y="2286001"/>
            <a:ext cx="381000" cy="1204913"/>
            <a:chOff x="2976" y="1248"/>
            <a:chExt cx="240" cy="759"/>
          </a:xfrm>
        </p:grpSpPr>
        <p:sp>
          <p:nvSpPr>
            <p:cNvPr id="105" name="Text Box 148"/>
            <p:cNvSpPr txBox="1">
              <a:spLocks noChangeArrowheads="1"/>
            </p:cNvSpPr>
            <p:nvPr/>
          </p:nvSpPr>
          <p:spPr bwMode="auto">
            <a:xfrm>
              <a:off x="2976" y="12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106" name="Text Box 149"/>
            <p:cNvSpPr txBox="1">
              <a:spLocks noChangeArrowheads="1"/>
            </p:cNvSpPr>
            <p:nvPr/>
          </p:nvSpPr>
          <p:spPr bwMode="auto">
            <a:xfrm>
              <a:off x="2976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006600"/>
                  </a:solidFill>
                </a:rPr>
                <a:t>1</a:t>
              </a:r>
            </a:p>
          </p:txBody>
        </p:sp>
      </p:grpSp>
      <p:grpSp>
        <p:nvGrpSpPr>
          <p:cNvPr id="107" name="Group 172"/>
          <p:cNvGrpSpPr>
            <a:grpSpLocks/>
          </p:cNvGrpSpPr>
          <p:nvPr/>
        </p:nvGrpSpPr>
        <p:grpSpPr bwMode="auto">
          <a:xfrm>
            <a:off x="2438400" y="2209801"/>
            <a:ext cx="4191000" cy="1357313"/>
            <a:chOff x="2928" y="384"/>
            <a:chExt cx="2640" cy="855"/>
          </a:xfrm>
        </p:grpSpPr>
        <p:grpSp>
          <p:nvGrpSpPr>
            <p:cNvPr id="108" name="Group 144"/>
            <p:cNvGrpSpPr>
              <a:grpSpLocks/>
            </p:cNvGrpSpPr>
            <p:nvPr/>
          </p:nvGrpSpPr>
          <p:grpSpPr bwMode="auto">
            <a:xfrm>
              <a:off x="2928" y="384"/>
              <a:ext cx="240" cy="855"/>
              <a:chOff x="1344" y="1200"/>
              <a:chExt cx="240" cy="855"/>
            </a:xfrm>
          </p:grpSpPr>
          <p:sp>
            <p:nvSpPr>
              <p:cNvPr id="110" name="Text Box 145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0</a:t>
                </a:r>
              </a:p>
            </p:txBody>
          </p:sp>
          <p:sp>
            <p:nvSpPr>
              <p:cNvPr id="111" name="Text Box 146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0</a:t>
                </a:r>
              </a:p>
            </p:txBody>
          </p:sp>
        </p:grpSp>
        <p:sp>
          <p:nvSpPr>
            <p:cNvPr id="109" name="AutoShape 150"/>
            <p:cNvSpPr>
              <a:spLocks noChangeArrowheads="1"/>
            </p:cNvSpPr>
            <p:nvPr/>
          </p:nvSpPr>
          <p:spPr bwMode="auto">
            <a:xfrm>
              <a:off x="5376" y="105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173"/>
          <p:cNvGrpSpPr>
            <a:grpSpLocks/>
          </p:cNvGrpSpPr>
          <p:nvPr/>
        </p:nvGrpSpPr>
        <p:grpSpPr bwMode="auto">
          <a:xfrm>
            <a:off x="2286000" y="2209800"/>
            <a:ext cx="4343400" cy="1447800"/>
            <a:chOff x="2832" y="288"/>
            <a:chExt cx="2736" cy="912"/>
          </a:xfrm>
        </p:grpSpPr>
        <p:sp>
          <p:nvSpPr>
            <p:cNvPr id="113" name="AutoShape 152"/>
            <p:cNvSpPr>
              <a:spLocks noChangeArrowheads="1"/>
            </p:cNvSpPr>
            <p:nvPr/>
          </p:nvSpPr>
          <p:spPr bwMode="auto">
            <a:xfrm>
              <a:off x="5376" y="1104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" name="Group 153"/>
            <p:cNvGrpSpPr>
              <a:grpSpLocks/>
            </p:cNvGrpSpPr>
            <p:nvPr/>
          </p:nvGrpSpPr>
          <p:grpSpPr bwMode="auto">
            <a:xfrm>
              <a:off x="2832" y="288"/>
              <a:ext cx="240" cy="855"/>
              <a:chOff x="1344" y="1200"/>
              <a:chExt cx="240" cy="855"/>
            </a:xfrm>
          </p:grpSpPr>
          <p:sp>
            <p:nvSpPr>
              <p:cNvPr id="115" name="Text Box 154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FF9900"/>
                    </a:solidFill>
                  </a:rPr>
                  <a:t>1</a:t>
                </a:r>
              </a:p>
            </p:txBody>
          </p:sp>
          <p:sp>
            <p:nvSpPr>
              <p:cNvPr id="116" name="Text Box 155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rgbClr val="FF99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7" name="Group 156"/>
          <p:cNvGrpSpPr>
            <a:grpSpLocks/>
          </p:cNvGrpSpPr>
          <p:nvPr/>
        </p:nvGrpSpPr>
        <p:grpSpPr bwMode="auto">
          <a:xfrm>
            <a:off x="6019800" y="2286001"/>
            <a:ext cx="381000" cy="1204913"/>
            <a:chOff x="2976" y="1248"/>
            <a:chExt cx="240" cy="759"/>
          </a:xfrm>
        </p:grpSpPr>
        <p:sp>
          <p:nvSpPr>
            <p:cNvPr id="118" name="Text Box 157"/>
            <p:cNvSpPr txBox="1">
              <a:spLocks noChangeArrowheads="1"/>
            </p:cNvSpPr>
            <p:nvPr/>
          </p:nvSpPr>
          <p:spPr bwMode="auto">
            <a:xfrm>
              <a:off x="2976" y="12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FF9900"/>
                  </a:solidFill>
                </a:rPr>
                <a:t>0</a:t>
              </a:r>
            </a:p>
          </p:txBody>
        </p:sp>
        <p:sp>
          <p:nvSpPr>
            <p:cNvPr id="119" name="Text Box 158"/>
            <p:cNvSpPr txBox="1">
              <a:spLocks noChangeArrowheads="1"/>
            </p:cNvSpPr>
            <p:nvPr/>
          </p:nvSpPr>
          <p:spPr bwMode="auto">
            <a:xfrm>
              <a:off x="2976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rgbClr val="FF9900"/>
                  </a:solidFill>
                </a:rPr>
                <a:t>0</a:t>
              </a:r>
            </a:p>
          </p:txBody>
        </p:sp>
      </p:grpSp>
      <p:grpSp>
        <p:nvGrpSpPr>
          <p:cNvPr id="120" name="Group 159"/>
          <p:cNvGrpSpPr>
            <a:grpSpLocks/>
          </p:cNvGrpSpPr>
          <p:nvPr/>
        </p:nvGrpSpPr>
        <p:grpSpPr bwMode="auto">
          <a:xfrm>
            <a:off x="2566988" y="4730714"/>
            <a:ext cx="1828800" cy="1066800"/>
            <a:chOff x="4224" y="1296"/>
            <a:chExt cx="1152" cy="672"/>
          </a:xfrm>
        </p:grpSpPr>
        <p:sp>
          <p:nvSpPr>
            <p:cNvPr id="121" name="Rectangle 160"/>
            <p:cNvSpPr>
              <a:spLocks noChangeArrowheads="1"/>
            </p:cNvSpPr>
            <p:nvPr/>
          </p:nvSpPr>
          <p:spPr bwMode="auto">
            <a:xfrm>
              <a:off x="4464" y="1296"/>
              <a:ext cx="432" cy="6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61"/>
            <p:cNvSpPr>
              <a:spLocks noChangeShapeType="1"/>
            </p:cNvSpPr>
            <p:nvPr/>
          </p:nvSpPr>
          <p:spPr bwMode="auto">
            <a:xfrm>
              <a:off x="4224" y="148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62"/>
            <p:cNvSpPr>
              <a:spLocks noChangeShapeType="1"/>
            </p:cNvSpPr>
            <p:nvPr/>
          </p:nvSpPr>
          <p:spPr bwMode="auto">
            <a:xfrm>
              <a:off x="4224" y="177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163"/>
            <p:cNvSpPr>
              <a:spLocks noChangeArrowheads="1"/>
            </p:cNvSpPr>
            <p:nvPr/>
          </p:nvSpPr>
          <p:spPr bwMode="auto">
            <a:xfrm>
              <a:off x="4896" y="1753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64"/>
            <p:cNvSpPr>
              <a:spLocks noChangeShapeType="1"/>
            </p:cNvSpPr>
            <p:nvPr/>
          </p:nvSpPr>
          <p:spPr bwMode="auto">
            <a:xfrm>
              <a:off x="4896" y="148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65"/>
            <p:cNvSpPr>
              <a:spLocks noChangeShapeType="1"/>
            </p:cNvSpPr>
            <p:nvPr/>
          </p:nvSpPr>
          <p:spPr bwMode="auto">
            <a:xfrm flipV="1">
              <a:off x="4944" y="177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166"/>
            <p:cNvSpPr txBox="1">
              <a:spLocks noChangeArrowheads="1"/>
            </p:cNvSpPr>
            <p:nvPr/>
          </p:nvSpPr>
          <p:spPr bwMode="auto">
            <a:xfrm>
              <a:off x="4464" y="1392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i="1"/>
                <a:t>S</a:t>
              </a:r>
            </a:p>
            <a:p>
              <a:pPr eaLnBrk="0" hangingPunct="0">
                <a:spcBef>
                  <a:spcPct val="10000"/>
                </a:spcBef>
              </a:pPr>
              <a:endParaRPr lang="en-US" sz="1400" b="1" i="1"/>
            </a:p>
            <a:p>
              <a:pPr eaLnBrk="0" hangingPunct="0">
                <a:spcBef>
                  <a:spcPct val="10000"/>
                </a:spcBef>
              </a:pPr>
              <a:r>
                <a:rPr lang="en-US" sz="1400" b="1" i="1"/>
                <a:t>R</a:t>
              </a:r>
              <a:endParaRPr lang="en-US" sz="1400"/>
            </a:p>
          </p:txBody>
        </p:sp>
        <p:sp>
          <p:nvSpPr>
            <p:cNvPr id="128" name="Rectangle 167"/>
            <p:cNvSpPr>
              <a:spLocks noChangeArrowheads="1"/>
            </p:cNvSpPr>
            <p:nvPr/>
          </p:nvSpPr>
          <p:spPr bwMode="auto">
            <a:xfrm>
              <a:off x="5136" y="1392"/>
              <a:ext cx="24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US" sz="1400" b="1" i="1" dirty="0"/>
                <a:t>Q</a:t>
              </a:r>
            </a:p>
            <a:p>
              <a:pPr eaLnBrk="0" hangingPunct="0">
                <a:spcBef>
                  <a:spcPct val="10000"/>
                </a:spcBef>
              </a:pPr>
              <a:endParaRPr lang="en-US" sz="1400" b="1" i="1" dirty="0"/>
            </a:p>
            <a:p>
              <a:pPr eaLnBrk="0" hangingPunct="0">
                <a:spcBef>
                  <a:spcPct val="10000"/>
                </a:spcBef>
              </a:pPr>
              <a:r>
                <a:rPr lang="en-US" sz="1400" b="1" i="1" dirty="0"/>
                <a:t>Q'</a:t>
              </a:r>
            </a:p>
          </p:txBody>
        </p:sp>
      </p:grpSp>
      <p:sp>
        <p:nvSpPr>
          <p:cNvPr id="129" name="Rectangle 168"/>
          <p:cNvSpPr>
            <a:spLocks noChangeArrowheads="1"/>
          </p:cNvSpPr>
          <p:nvPr/>
        </p:nvSpPr>
        <p:spPr bwMode="auto">
          <a:xfrm>
            <a:off x="1905000" y="4114801"/>
            <a:ext cx="31686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Block diagram:</a:t>
            </a:r>
          </a:p>
        </p:txBody>
      </p:sp>
      <p:sp>
        <p:nvSpPr>
          <p:cNvPr id="2" name="Rectangle 168">
            <a:extLst>
              <a:ext uri="{FF2B5EF4-FFF2-40B4-BE49-F238E27FC236}">
                <a16:creationId xmlns:a16="http://schemas.microsoft.com/office/drawing/2014/main" id="{BE56884A-5F44-E854-A5A6-EF7ECBC1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224" y="4114801"/>
            <a:ext cx="491757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Characteristic table: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F4463817-3FBF-A44C-6437-1C5F3EB98D3F}"/>
              </a:ext>
            </a:extLst>
          </p:cNvPr>
          <p:cNvGrpSpPr>
            <a:grpSpLocks/>
          </p:cNvGrpSpPr>
          <p:nvPr/>
        </p:nvGrpSpPr>
        <p:grpSpPr bwMode="auto">
          <a:xfrm>
            <a:off x="5695284" y="4683275"/>
            <a:ext cx="3505200" cy="1674813"/>
            <a:chOff x="3312" y="2208"/>
            <a:chExt cx="2208" cy="1055"/>
          </a:xfrm>
        </p:grpSpPr>
        <p:graphicFrame>
          <p:nvGraphicFramePr>
            <p:cNvPr id="4" name="Object 16">
              <a:extLst>
                <a:ext uri="{FF2B5EF4-FFF2-40B4-BE49-F238E27FC236}">
                  <a16:creationId xmlns:a16="http://schemas.microsoft.com/office/drawing/2014/main" id="{4F85AE41-C970-60FC-7708-4FDACE3C2F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211"/>
            <a:ext cx="2187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Document" r:id="rId6" imgW="3177360" imgH="1528920" progId="Word.Document.8">
                    <p:embed/>
                  </p:oleObj>
                </mc:Choice>
                <mc:Fallback>
                  <p:oleObj name="Document" r:id="rId6" imgW="3177360" imgH="1528920" progId="Word.Document.8">
                    <p:embed/>
                    <p:pic>
                      <p:nvPicPr>
                        <p:cNvPr id="2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211"/>
                          <a:ext cx="2187" cy="1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17">
              <a:extLst>
                <a:ext uri="{FF2B5EF4-FFF2-40B4-BE49-F238E27FC236}">
                  <a16:creationId xmlns:a16="http://schemas.microsoft.com/office/drawing/2014/main" id="{FA260763-8AB0-0D24-48A1-33F404818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8">
              <a:extLst>
                <a:ext uri="{FF2B5EF4-FFF2-40B4-BE49-F238E27FC236}">
                  <a16:creationId xmlns:a16="http://schemas.microsoft.com/office/drawing/2014/main" id="{CBD6B7EF-D352-26C6-8F7F-D738C3F383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408" y="26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00838" y="704821"/>
            <a:ext cx="4772705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Key: </a:t>
            </a:r>
            <a:r>
              <a:rPr lang="en-US" sz="2800" dirty="0"/>
              <a:t>When tracing a </a:t>
            </a:r>
            <a:r>
              <a:rPr lang="en-US" sz="2800" dirty="0" err="1"/>
              <a:t>lach</a:t>
            </a:r>
            <a:r>
              <a:rPr lang="en-US" sz="2800" dirty="0"/>
              <a:t>/flip-flop, do it 3 rounds.</a:t>
            </a:r>
          </a:p>
        </p:txBody>
      </p:sp>
      <p:sp>
        <p:nvSpPr>
          <p:cNvPr id="130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1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132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07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  <p:bldP spid="2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3.1 Active-Low </a:t>
            </a:r>
            <a:r>
              <a:rPr lang="en-GB" sz="3600" i="1" dirty="0">
                <a:solidFill>
                  <a:srgbClr val="0000FF"/>
                </a:solidFill>
              </a:rPr>
              <a:t>S-R</a:t>
            </a:r>
            <a:r>
              <a:rPr lang="en-GB" sz="3600" dirty="0">
                <a:solidFill>
                  <a:srgbClr val="0000FF"/>
                </a:solidFill>
              </a:rPr>
              <a:t> Latch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1981200" y="1143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(You may skip this slide.)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What we have seen is </a:t>
            </a:r>
            <a:r>
              <a:rPr lang="en-US" sz="1800" dirty="0">
                <a:solidFill>
                  <a:srgbClr val="0000CC"/>
                </a:solidFill>
              </a:rPr>
              <a:t>active-high input </a:t>
            </a:r>
            <a:r>
              <a:rPr lang="en-US" sz="1800" i="1" dirty="0"/>
              <a:t>S-R</a:t>
            </a:r>
            <a:r>
              <a:rPr lang="en-US" sz="1800" dirty="0"/>
              <a:t> latch. </a:t>
            </a:r>
          </a:p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There are </a:t>
            </a:r>
            <a:r>
              <a:rPr lang="en-US" sz="1800" dirty="0">
                <a:solidFill>
                  <a:srgbClr val="0000CC"/>
                </a:solidFill>
              </a:rPr>
              <a:t>active-low input</a:t>
            </a:r>
            <a:r>
              <a:rPr lang="en-US" sz="1800" dirty="0"/>
              <a:t> </a:t>
            </a:r>
            <a:r>
              <a:rPr lang="en-US" sz="1800" i="1" dirty="0"/>
              <a:t>S-R</a:t>
            </a:r>
            <a:r>
              <a:rPr lang="en-US" sz="1800" dirty="0"/>
              <a:t> latches, where NAND gates are used instead. See diagram on the left below.</a:t>
            </a:r>
          </a:p>
        </p:txBody>
      </p:sp>
      <p:grpSp>
        <p:nvGrpSpPr>
          <p:cNvPr id="58" name="Group 99"/>
          <p:cNvGrpSpPr>
            <a:grpSpLocks/>
          </p:cNvGrpSpPr>
          <p:nvPr/>
        </p:nvGrpSpPr>
        <p:grpSpPr bwMode="auto">
          <a:xfrm>
            <a:off x="2895601" y="2438401"/>
            <a:ext cx="2403475" cy="1368425"/>
            <a:chOff x="2016" y="2544"/>
            <a:chExt cx="1514" cy="862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2217" y="2663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4"/>
            <p:cNvSpPr>
              <a:spLocks noChangeShapeType="1"/>
            </p:cNvSpPr>
            <p:nvPr/>
          </p:nvSpPr>
          <p:spPr bwMode="auto">
            <a:xfrm>
              <a:off x="2217" y="3287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2409" y="2807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>
              <a:off x="2409" y="3143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 rot="5400000">
              <a:off x="2361" y="2855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 rot="5400000">
              <a:off x="2361" y="3095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9"/>
            <p:cNvSpPr>
              <a:spLocks noChangeShapeType="1"/>
            </p:cNvSpPr>
            <p:nvPr/>
          </p:nvSpPr>
          <p:spPr bwMode="auto">
            <a:xfrm>
              <a:off x="2908" y="273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20"/>
            <p:cNvSpPr>
              <a:spLocks noChangeShapeType="1"/>
            </p:cNvSpPr>
            <p:nvPr/>
          </p:nvSpPr>
          <p:spPr bwMode="auto">
            <a:xfrm>
              <a:off x="2928" y="3217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21"/>
            <p:cNvSpPr>
              <a:spLocks noChangeShapeType="1"/>
            </p:cNvSpPr>
            <p:nvPr/>
          </p:nvSpPr>
          <p:spPr bwMode="auto">
            <a:xfrm rot="5400000">
              <a:off x="2963" y="3152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22"/>
            <p:cNvSpPr>
              <a:spLocks noChangeShapeType="1"/>
            </p:cNvSpPr>
            <p:nvPr/>
          </p:nvSpPr>
          <p:spPr bwMode="auto">
            <a:xfrm rot="5400000">
              <a:off x="2975" y="2807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1"/>
            <p:cNvSpPr>
              <a:spLocks noChangeShapeType="1"/>
            </p:cNvSpPr>
            <p:nvPr/>
          </p:nvSpPr>
          <p:spPr bwMode="auto">
            <a:xfrm>
              <a:off x="2404" y="2900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2"/>
            <p:cNvSpPr>
              <a:spLocks noChangeShapeType="1"/>
            </p:cNvSpPr>
            <p:nvPr/>
          </p:nvSpPr>
          <p:spPr bwMode="auto">
            <a:xfrm flipH="1">
              <a:off x="2405" y="2873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33"/>
            <p:cNvSpPr>
              <a:spLocks noChangeArrowheads="1"/>
            </p:cNvSpPr>
            <p:nvPr/>
          </p:nvSpPr>
          <p:spPr bwMode="auto">
            <a:xfrm>
              <a:off x="3005" y="3195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34"/>
            <p:cNvSpPr>
              <a:spLocks noChangeArrowheads="1"/>
            </p:cNvSpPr>
            <p:nvPr/>
          </p:nvSpPr>
          <p:spPr bwMode="auto">
            <a:xfrm>
              <a:off x="3008" y="2712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Text Box 35"/>
            <p:cNvSpPr txBox="1">
              <a:spLocks noChangeArrowheads="1"/>
            </p:cNvSpPr>
            <p:nvPr/>
          </p:nvSpPr>
          <p:spPr bwMode="auto">
            <a:xfrm>
              <a:off x="2016" y="2544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S</a:t>
              </a:r>
              <a:endParaRPr lang="en-GB"/>
            </a:p>
          </p:txBody>
        </p:sp>
        <p:sp>
          <p:nvSpPr>
            <p:cNvPr id="125" name="Text Box 36"/>
            <p:cNvSpPr txBox="1">
              <a:spLocks noChangeArrowheads="1"/>
            </p:cNvSpPr>
            <p:nvPr/>
          </p:nvSpPr>
          <p:spPr bwMode="auto">
            <a:xfrm>
              <a:off x="2025" y="3175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R</a:t>
              </a:r>
              <a:endParaRPr lang="en-GB"/>
            </a:p>
          </p:txBody>
        </p:sp>
        <p:sp>
          <p:nvSpPr>
            <p:cNvPr id="126" name="Text Box 37"/>
            <p:cNvSpPr txBox="1">
              <a:spLocks noChangeArrowheads="1"/>
            </p:cNvSpPr>
            <p:nvPr/>
          </p:nvSpPr>
          <p:spPr bwMode="auto">
            <a:xfrm>
              <a:off x="3263" y="2620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</a:t>
              </a:r>
              <a:endParaRPr lang="en-GB"/>
            </a:p>
          </p:txBody>
        </p:sp>
        <p:sp>
          <p:nvSpPr>
            <p:cNvPr id="127" name="Text Box 38"/>
            <p:cNvSpPr txBox="1">
              <a:spLocks noChangeArrowheads="1"/>
            </p:cNvSpPr>
            <p:nvPr/>
          </p:nvSpPr>
          <p:spPr bwMode="auto">
            <a:xfrm>
              <a:off x="3250" y="309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Q'</a:t>
              </a:r>
              <a:endParaRPr lang="en-GB"/>
            </a:p>
          </p:txBody>
        </p:sp>
        <p:grpSp>
          <p:nvGrpSpPr>
            <p:cNvPr id="128" name="Group 93"/>
            <p:cNvGrpSpPr>
              <a:grpSpLocks/>
            </p:cNvGrpSpPr>
            <p:nvPr/>
          </p:nvGrpSpPr>
          <p:grpSpPr bwMode="auto">
            <a:xfrm>
              <a:off x="2533" y="2619"/>
              <a:ext cx="392" cy="228"/>
              <a:chOff x="4286" y="1968"/>
              <a:chExt cx="392" cy="228"/>
            </a:xfrm>
          </p:grpSpPr>
          <p:sp>
            <p:nvSpPr>
              <p:cNvPr id="132" name="Oval 94"/>
              <p:cNvSpPr>
                <a:spLocks noChangeArrowheads="1"/>
              </p:cNvSpPr>
              <p:nvPr/>
            </p:nvSpPr>
            <p:spPr bwMode="auto">
              <a:xfrm>
                <a:off x="4600" y="2038"/>
                <a:ext cx="78" cy="7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AutoShape 95"/>
              <p:cNvSpPr>
                <a:spLocks noChangeArrowheads="1"/>
              </p:cNvSpPr>
              <p:nvPr/>
            </p:nvSpPr>
            <p:spPr bwMode="auto">
              <a:xfrm>
                <a:off x="4286" y="1968"/>
                <a:ext cx="299" cy="22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" name="Group 96"/>
            <p:cNvGrpSpPr>
              <a:grpSpLocks/>
            </p:cNvGrpSpPr>
            <p:nvPr/>
          </p:nvGrpSpPr>
          <p:grpSpPr bwMode="auto">
            <a:xfrm>
              <a:off x="2544" y="3106"/>
              <a:ext cx="392" cy="228"/>
              <a:chOff x="4286" y="1968"/>
              <a:chExt cx="392" cy="228"/>
            </a:xfrm>
          </p:grpSpPr>
          <p:sp>
            <p:nvSpPr>
              <p:cNvPr id="130" name="Oval 97"/>
              <p:cNvSpPr>
                <a:spLocks noChangeArrowheads="1"/>
              </p:cNvSpPr>
              <p:nvPr/>
            </p:nvSpPr>
            <p:spPr bwMode="auto">
              <a:xfrm>
                <a:off x="4600" y="2038"/>
                <a:ext cx="78" cy="7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AutoShape 98"/>
              <p:cNvSpPr>
                <a:spLocks noChangeArrowheads="1"/>
              </p:cNvSpPr>
              <p:nvPr/>
            </p:nvSpPr>
            <p:spPr bwMode="auto">
              <a:xfrm>
                <a:off x="4286" y="1968"/>
                <a:ext cx="299" cy="22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" name="Rectangle 100"/>
          <p:cNvSpPr>
            <a:spLocks noChangeArrowheads="1"/>
          </p:cNvSpPr>
          <p:nvPr/>
        </p:nvSpPr>
        <p:spPr bwMode="auto">
          <a:xfrm>
            <a:off x="1981200" y="37338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this case, </a:t>
            </a:r>
          </a:p>
          <a:p>
            <a:pPr marL="625475" lvl="1" indent="-280988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when </a:t>
            </a:r>
            <a:r>
              <a:rPr lang="en-US" sz="1600" i="1" dirty="0"/>
              <a:t>R</a:t>
            </a:r>
            <a:r>
              <a:rPr lang="en-US" sz="1600" dirty="0"/>
              <a:t>=0 and </a:t>
            </a:r>
            <a:r>
              <a:rPr lang="en-US" sz="1600" i="1" dirty="0"/>
              <a:t>S</a:t>
            </a:r>
            <a:r>
              <a:rPr lang="en-US" sz="1600" dirty="0"/>
              <a:t>=1, the latch is reset (i.e. Q becomes 0)</a:t>
            </a:r>
          </a:p>
          <a:p>
            <a:pPr marL="625475" lvl="1" indent="-280988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when </a:t>
            </a:r>
            <a:r>
              <a:rPr lang="en-US" sz="1600" i="1" dirty="0"/>
              <a:t>R</a:t>
            </a:r>
            <a:r>
              <a:rPr lang="en-US" sz="1600" dirty="0"/>
              <a:t>=1 and </a:t>
            </a:r>
            <a:r>
              <a:rPr lang="en-US" sz="1600" i="1" dirty="0"/>
              <a:t>S</a:t>
            </a:r>
            <a:r>
              <a:rPr lang="en-US" sz="1600" dirty="0"/>
              <a:t>=0, the latch is set (i.e. Q becomes 1)</a:t>
            </a:r>
          </a:p>
          <a:p>
            <a:pPr marL="625475" lvl="1" indent="-280988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when </a:t>
            </a:r>
            <a:r>
              <a:rPr lang="en-US" sz="1600" i="1" dirty="0"/>
              <a:t>S</a:t>
            </a:r>
            <a:r>
              <a:rPr lang="en-US" sz="1600" dirty="0"/>
              <a:t>=</a:t>
            </a:r>
            <a:r>
              <a:rPr lang="en-US" sz="1600" i="1" dirty="0"/>
              <a:t>R</a:t>
            </a:r>
            <a:r>
              <a:rPr lang="en-US" sz="1600" dirty="0"/>
              <a:t>=1, it is a no-change command.</a:t>
            </a:r>
          </a:p>
          <a:p>
            <a:pPr marL="625475" lvl="1" indent="-280988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when </a:t>
            </a:r>
            <a:r>
              <a:rPr lang="en-US" sz="1600" i="1" dirty="0"/>
              <a:t>S</a:t>
            </a:r>
            <a:r>
              <a:rPr lang="en-US" sz="1600" dirty="0"/>
              <a:t>=</a:t>
            </a:r>
            <a:r>
              <a:rPr lang="en-US" sz="1600" i="1" dirty="0"/>
              <a:t>R</a:t>
            </a:r>
            <a:r>
              <a:rPr lang="en-US" sz="1600" dirty="0"/>
              <a:t>=0, it is an invalid command.</a:t>
            </a:r>
          </a:p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Sometimes, we use the alternative gate diagram for the NAND gate. See diagram on the right above. (This appears in more complex latches/flip-flops in the later slides.)</a:t>
            </a:r>
          </a:p>
        </p:txBody>
      </p:sp>
      <p:grpSp>
        <p:nvGrpSpPr>
          <p:cNvPr id="135" name="Group 126"/>
          <p:cNvGrpSpPr>
            <a:grpSpLocks/>
          </p:cNvGrpSpPr>
          <p:nvPr/>
        </p:nvGrpSpPr>
        <p:grpSpPr bwMode="auto">
          <a:xfrm>
            <a:off x="6019801" y="2438401"/>
            <a:ext cx="2403475" cy="1368425"/>
            <a:chOff x="2928" y="1536"/>
            <a:chExt cx="1514" cy="862"/>
          </a:xfrm>
        </p:grpSpPr>
        <p:grpSp>
          <p:nvGrpSpPr>
            <p:cNvPr id="136" name="Group 57"/>
            <p:cNvGrpSpPr>
              <a:grpSpLocks/>
            </p:cNvGrpSpPr>
            <p:nvPr/>
          </p:nvGrpSpPr>
          <p:grpSpPr bwMode="auto">
            <a:xfrm>
              <a:off x="3456" y="1599"/>
              <a:ext cx="369" cy="240"/>
              <a:chOff x="1872" y="3824"/>
              <a:chExt cx="369" cy="240"/>
            </a:xfrm>
          </p:grpSpPr>
          <p:sp>
            <p:nvSpPr>
              <p:cNvPr id="163" name="Freeform 58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59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60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61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62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Oval 63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64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" name="Group 65"/>
            <p:cNvGrpSpPr>
              <a:grpSpLocks/>
            </p:cNvGrpSpPr>
            <p:nvPr/>
          </p:nvGrpSpPr>
          <p:grpSpPr bwMode="auto">
            <a:xfrm>
              <a:off x="3473" y="2085"/>
              <a:ext cx="369" cy="240"/>
              <a:chOff x="1872" y="3824"/>
              <a:chExt cx="369" cy="240"/>
            </a:xfrm>
          </p:grpSpPr>
          <p:sp>
            <p:nvSpPr>
              <p:cNvPr id="156" name="Freeform 66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67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68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69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0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Oval 71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72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" name="Line 102"/>
            <p:cNvSpPr>
              <a:spLocks noChangeShapeType="1"/>
            </p:cNvSpPr>
            <p:nvPr/>
          </p:nvSpPr>
          <p:spPr bwMode="auto">
            <a:xfrm>
              <a:off x="3129" y="1655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03"/>
            <p:cNvSpPr>
              <a:spLocks noChangeShapeType="1"/>
            </p:cNvSpPr>
            <p:nvPr/>
          </p:nvSpPr>
          <p:spPr bwMode="auto">
            <a:xfrm>
              <a:off x="3129" y="2279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04"/>
            <p:cNvSpPr>
              <a:spLocks noChangeShapeType="1"/>
            </p:cNvSpPr>
            <p:nvPr/>
          </p:nvSpPr>
          <p:spPr bwMode="auto">
            <a:xfrm>
              <a:off x="3321" y="1799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105"/>
            <p:cNvSpPr>
              <a:spLocks noChangeShapeType="1"/>
            </p:cNvSpPr>
            <p:nvPr/>
          </p:nvSpPr>
          <p:spPr bwMode="auto">
            <a:xfrm>
              <a:off x="3321" y="2135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106"/>
            <p:cNvSpPr>
              <a:spLocks noChangeShapeType="1"/>
            </p:cNvSpPr>
            <p:nvPr/>
          </p:nvSpPr>
          <p:spPr bwMode="auto">
            <a:xfrm rot="5400000">
              <a:off x="3273" y="1847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07"/>
            <p:cNvSpPr>
              <a:spLocks noChangeShapeType="1"/>
            </p:cNvSpPr>
            <p:nvPr/>
          </p:nvSpPr>
          <p:spPr bwMode="auto">
            <a:xfrm rot="5400000">
              <a:off x="3273" y="2087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08"/>
            <p:cNvSpPr>
              <a:spLocks noChangeShapeType="1"/>
            </p:cNvSpPr>
            <p:nvPr/>
          </p:nvSpPr>
          <p:spPr bwMode="auto">
            <a:xfrm>
              <a:off x="3820" y="17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09"/>
            <p:cNvSpPr>
              <a:spLocks noChangeShapeType="1"/>
            </p:cNvSpPr>
            <p:nvPr/>
          </p:nvSpPr>
          <p:spPr bwMode="auto">
            <a:xfrm>
              <a:off x="3840" y="2209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10"/>
            <p:cNvSpPr>
              <a:spLocks noChangeShapeType="1"/>
            </p:cNvSpPr>
            <p:nvPr/>
          </p:nvSpPr>
          <p:spPr bwMode="auto">
            <a:xfrm rot="5400000">
              <a:off x="3875" y="2144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111"/>
            <p:cNvSpPr>
              <a:spLocks noChangeShapeType="1"/>
            </p:cNvSpPr>
            <p:nvPr/>
          </p:nvSpPr>
          <p:spPr bwMode="auto">
            <a:xfrm rot="5400000">
              <a:off x="3887" y="1799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112"/>
            <p:cNvSpPr>
              <a:spLocks noChangeShapeType="1"/>
            </p:cNvSpPr>
            <p:nvPr/>
          </p:nvSpPr>
          <p:spPr bwMode="auto">
            <a:xfrm>
              <a:off x="3316" y="1892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113"/>
            <p:cNvSpPr>
              <a:spLocks noChangeShapeType="1"/>
            </p:cNvSpPr>
            <p:nvPr/>
          </p:nvSpPr>
          <p:spPr bwMode="auto">
            <a:xfrm flipH="1">
              <a:off x="3317" y="1865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114"/>
            <p:cNvSpPr>
              <a:spLocks noChangeArrowheads="1"/>
            </p:cNvSpPr>
            <p:nvPr/>
          </p:nvSpPr>
          <p:spPr bwMode="auto">
            <a:xfrm>
              <a:off x="3917" y="2187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115"/>
            <p:cNvSpPr>
              <a:spLocks noChangeArrowheads="1"/>
            </p:cNvSpPr>
            <p:nvPr/>
          </p:nvSpPr>
          <p:spPr bwMode="auto">
            <a:xfrm>
              <a:off x="3920" y="1704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Text Box 116"/>
            <p:cNvSpPr txBox="1">
              <a:spLocks noChangeArrowheads="1"/>
            </p:cNvSpPr>
            <p:nvPr/>
          </p:nvSpPr>
          <p:spPr bwMode="auto">
            <a:xfrm>
              <a:off x="2928" y="1536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S</a:t>
              </a:r>
              <a:endParaRPr lang="en-GB"/>
            </a:p>
          </p:txBody>
        </p:sp>
        <p:sp>
          <p:nvSpPr>
            <p:cNvPr id="153" name="Text Box 117"/>
            <p:cNvSpPr txBox="1">
              <a:spLocks noChangeArrowheads="1"/>
            </p:cNvSpPr>
            <p:nvPr/>
          </p:nvSpPr>
          <p:spPr bwMode="auto">
            <a:xfrm>
              <a:off x="2937" y="2167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R</a:t>
              </a:r>
              <a:endParaRPr lang="en-GB"/>
            </a:p>
          </p:txBody>
        </p:sp>
        <p:sp>
          <p:nvSpPr>
            <p:cNvPr id="154" name="Text Box 118"/>
            <p:cNvSpPr txBox="1">
              <a:spLocks noChangeArrowheads="1"/>
            </p:cNvSpPr>
            <p:nvPr/>
          </p:nvSpPr>
          <p:spPr bwMode="auto">
            <a:xfrm>
              <a:off x="4175" y="161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</a:t>
              </a:r>
              <a:endParaRPr lang="en-GB"/>
            </a:p>
          </p:txBody>
        </p:sp>
        <p:sp>
          <p:nvSpPr>
            <p:cNvPr id="155" name="Text Box 119"/>
            <p:cNvSpPr txBox="1">
              <a:spLocks noChangeArrowheads="1"/>
            </p:cNvSpPr>
            <p:nvPr/>
          </p:nvSpPr>
          <p:spPr bwMode="auto">
            <a:xfrm>
              <a:off x="4162" y="2084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Q'</a:t>
              </a:r>
              <a:endParaRPr lang="en-GB"/>
            </a:p>
          </p:txBody>
        </p:sp>
      </p:grpSp>
      <p:sp>
        <p:nvSpPr>
          <p:cNvPr id="170" name="Text Box 127"/>
          <p:cNvSpPr txBox="1">
            <a:spLocks noChangeArrowheads="1"/>
          </p:cNvSpPr>
          <p:nvPr/>
        </p:nvSpPr>
        <p:spPr bwMode="auto">
          <a:xfrm>
            <a:off x="8382000" y="3810001"/>
            <a:ext cx="1905000" cy="835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(Sometimes, the inputs are labelled as </a:t>
            </a:r>
            <a:r>
              <a:rPr lang="en-US" sz="1600" i="1"/>
              <a:t>S'</a:t>
            </a:r>
            <a:r>
              <a:rPr lang="en-US" sz="1600"/>
              <a:t> and </a:t>
            </a:r>
            <a:r>
              <a:rPr lang="en-US" sz="1600" i="1"/>
              <a:t>R'</a:t>
            </a:r>
            <a:r>
              <a:rPr lang="en-US" sz="1600"/>
              <a:t>.)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71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878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  <p:bldP spid="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3.1 Active-High vs Active-Low </a:t>
            </a:r>
            <a:r>
              <a:rPr lang="en-GB" sz="3600" i="1" dirty="0">
                <a:solidFill>
                  <a:srgbClr val="0000FF"/>
                </a:solidFill>
              </a:rPr>
              <a:t>S-R</a:t>
            </a:r>
            <a:r>
              <a:rPr lang="en-GB" sz="3600" dirty="0">
                <a:solidFill>
                  <a:srgbClr val="0000FF"/>
                </a:solidFill>
              </a:rPr>
              <a:t> Latch</a:t>
            </a: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E7A062A1-E608-E8F0-E470-A338E8F3BC28}"/>
              </a:ext>
            </a:extLst>
          </p:cNvPr>
          <p:cNvGrpSpPr>
            <a:grpSpLocks/>
          </p:cNvGrpSpPr>
          <p:nvPr/>
        </p:nvGrpSpPr>
        <p:grpSpPr bwMode="auto">
          <a:xfrm>
            <a:off x="2691980" y="2060576"/>
            <a:ext cx="2403475" cy="1368425"/>
            <a:chOff x="1266" y="1192"/>
            <a:chExt cx="1514" cy="862"/>
          </a:xfrm>
        </p:grpSpPr>
        <p:grpSp>
          <p:nvGrpSpPr>
            <p:cNvPr id="3" name="Group 81">
              <a:extLst>
                <a:ext uri="{FF2B5EF4-FFF2-40B4-BE49-F238E27FC236}">
                  <a16:creationId xmlns:a16="http://schemas.microsoft.com/office/drawing/2014/main" id="{97B2A53B-15C9-5D59-94EC-DEF972E25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" y="1743"/>
              <a:ext cx="384" cy="240"/>
              <a:chOff x="1632" y="1584"/>
              <a:chExt cx="301" cy="192"/>
            </a:xfrm>
          </p:grpSpPr>
          <p:grpSp>
            <p:nvGrpSpPr>
              <p:cNvPr id="32" name="Group 82">
                <a:extLst>
                  <a:ext uri="{FF2B5EF4-FFF2-40B4-BE49-F238E27FC236}">
                    <a16:creationId xmlns:a16="http://schemas.microsoft.com/office/drawing/2014/main" id="{A8C92BA1-736B-08BA-A860-B5799330C6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1584"/>
                <a:ext cx="240" cy="192"/>
                <a:chOff x="6768" y="11808"/>
                <a:chExt cx="1008" cy="792"/>
              </a:xfrm>
            </p:grpSpPr>
            <p:sp>
              <p:nvSpPr>
                <p:cNvPr id="34" name="Freeform 83">
                  <a:extLst>
                    <a:ext uri="{FF2B5EF4-FFF2-40B4-BE49-F238E27FC236}">
                      <a16:creationId xmlns:a16="http://schemas.microsoft.com/office/drawing/2014/main" id="{C077F143-EE26-57B8-7E32-599A2DB14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5 w 288"/>
                    <a:gd name="T3" fmla="*/ 257 h 864"/>
                    <a:gd name="T4" fmla="*/ 0 w 288"/>
                    <a:gd name="T5" fmla="*/ 513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84">
                  <a:extLst>
                    <a:ext uri="{FF2B5EF4-FFF2-40B4-BE49-F238E27FC236}">
                      <a16:creationId xmlns:a16="http://schemas.microsoft.com/office/drawing/2014/main" id="{76A33CBA-3AC0-18F6-E2BC-DDAE88BA4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85">
                  <a:extLst>
                    <a:ext uri="{FF2B5EF4-FFF2-40B4-BE49-F238E27FC236}">
                      <a16:creationId xmlns:a16="http://schemas.microsoft.com/office/drawing/2014/main" id="{5FD1F8E4-0481-B86B-7941-7379D40A12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86">
                  <a:extLst>
                    <a:ext uri="{FF2B5EF4-FFF2-40B4-BE49-F238E27FC236}">
                      <a16:creationId xmlns:a16="http://schemas.microsoft.com/office/drawing/2014/main" id="{8B8D9E07-388A-4871-465C-1B1F1B42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87">
                  <a:extLst>
                    <a:ext uri="{FF2B5EF4-FFF2-40B4-BE49-F238E27FC236}">
                      <a16:creationId xmlns:a16="http://schemas.microsoft.com/office/drawing/2014/main" id="{CDCC71AF-36B0-132A-0F08-6A4F2CCC7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Oval 88">
                <a:extLst>
                  <a:ext uri="{FF2B5EF4-FFF2-40B4-BE49-F238E27FC236}">
                    <a16:creationId xmlns:a16="http://schemas.microsoft.com/office/drawing/2014/main" id="{F4BC4C32-B6D4-16D8-B4A1-2B33A2BB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646"/>
                <a:ext cx="61" cy="6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Line 89">
              <a:extLst>
                <a:ext uri="{FF2B5EF4-FFF2-40B4-BE49-F238E27FC236}">
                  <a16:creationId xmlns:a16="http://schemas.microsoft.com/office/drawing/2014/main" id="{74D6934B-FD58-5905-F6AC-A0454AC7F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7" y="1311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90">
              <a:extLst>
                <a:ext uri="{FF2B5EF4-FFF2-40B4-BE49-F238E27FC236}">
                  <a16:creationId xmlns:a16="http://schemas.microsoft.com/office/drawing/2014/main" id="{5A8BE3C5-9FD7-15CB-C2DF-623A3DA0E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7" y="1935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91">
              <a:extLst>
                <a:ext uri="{FF2B5EF4-FFF2-40B4-BE49-F238E27FC236}">
                  <a16:creationId xmlns:a16="http://schemas.microsoft.com/office/drawing/2014/main" id="{85F413C7-38EA-C90E-AFC0-1ACA08709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" y="1455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2">
              <a:extLst>
                <a:ext uri="{FF2B5EF4-FFF2-40B4-BE49-F238E27FC236}">
                  <a16:creationId xmlns:a16="http://schemas.microsoft.com/office/drawing/2014/main" id="{C91661FA-37D7-6651-615B-876FED953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" y="1791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3">
              <a:extLst>
                <a:ext uri="{FF2B5EF4-FFF2-40B4-BE49-F238E27FC236}">
                  <a16:creationId xmlns:a16="http://schemas.microsoft.com/office/drawing/2014/main" id="{86F88A60-E4D3-A1E0-7789-B35D5435A3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611" y="150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4">
              <a:extLst>
                <a:ext uri="{FF2B5EF4-FFF2-40B4-BE49-F238E27FC236}">
                  <a16:creationId xmlns:a16="http://schemas.microsoft.com/office/drawing/2014/main" id="{E4F2AFAB-B21C-8856-F228-133CA18426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611" y="174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5">
              <a:extLst>
                <a:ext uri="{FF2B5EF4-FFF2-40B4-BE49-F238E27FC236}">
                  <a16:creationId xmlns:a16="http://schemas.microsoft.com/office/drawing/2014/main" id="{75D6ED8D-9D90-12A1-B6FD-40B5EAF87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13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6">
              <a:extLst>
                <a:ext uri="{FF2B5EF4-FFF2-40B4-BE49-F238E27FC236}">
                  <a16:creationId xmlns:a16="http://schemas.microsoft.com/office/drawing/2014/main" id="{F24C796A-95F0-FA75-9645-CB9268B78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" y="1865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7">
              <a:extLst>
                <a:ext uri="{FF2B5EF4-FFF2-40B4-BE49-F238E27FC236}">
                  <a16:creationId xmlns:a16="http://schemas.microsoft.com/office/drawing/2014/main" id="{43C26B07-FBCB-FC0C-DAC8-F7369AE1A8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13" y="1800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8">
              <a:extLst>
                <a:ext uri="{FF2B5EF4-FFF2-40B4-BE49-F238E27FC236}">
                  <a16:creationId xmlns:a16="http://schemas.microsoft.com/office/drawing/2014/main" id="{0E42DEFC-8290-7D34-C2F2-D605380DF2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25" y="1455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99">
              <a:extLst>
                <a:ext uri="{FF2B5EF4-FFF2-40B4-BE49-F238E27FC236}">
                  <a16:creationId xmlns:a16="http://schemas.microsoft.com/office/drawing/2014/main" id="{6F116303-6703-48CF-E86D-93352D11B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1263"/>
              <a:ext cx="384" cy="240"/>
              <a:chOff x="1632" y="1584"/>
              <a:chExt cx="301" cy="192"/>
            </a:xfrm>
          </p:grpSpPr>
          <p:grpSp>
            <p:nvGrpSpPr>
              <p:cNvPr id="25" name="Group 100">
                <a:extLst>
                  <a:ext uri="{FF2B5EF4-FFF2-40B4-BE49-F238E27FC236}">
                    <a16:creationId xmlns:a16="http://schemas.microsoft.com/office/drawing/2014/main" id="{0ED3CC1B-FAAC-DA2C-6C80-D8F7F3BA66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1584"/>
                <a:ext cx="240" cy="192"/>
                <a:chOff x="6768" y="11808"/>
                <a:chExt cx="1008" cy="792"/>
              </a:xfrm>
            </p:grpSpPr>
            <p:sp>
              <p:nvSpPr>
                <p:cNvPr id="27" name="Freeform 101">
                  <a:extLst>
                    <a:ext uri="{FF2B5EF4-FFF2-40B4-BE49-F238E27FC236}">
                      <a16:creationId xmlns:a16="http://schemas.microsoft.com/office/drawing/2014/main" id="{3859716B-7B4F-78CD-427A-EB7F2284C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5 w 288"/>
                    <a:gd name="T3" fmla="*/ 257 h 864"/>
                    <a:gd name="T4" fmla="*/ 0 w 288"/>
                    <a:gd name="T5" fmla="*/ 513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02">
                  <a:extLst>
                    <a:ext uri="{FF2B5EF4-FFF2-40B4-BE49-F238E27FC236}">
                      <a16:creationId xmlns:a16="http://schemas.microsoft.com/office/drawing/2014/main" id="{5E2BB079-4ACA-E96B-6210-C26BA8518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03">
                  <a:extLst>
                    <a:ext uri="{FF2B5EF4-FFF2-40B4-BE49-F238E27FC236}">
                      <a16:creationId xmlns:a16="http://schemas.microsoft.com/office/drawing/2014/main" id="{BCE79B3C-74B3-9731-7826-E64ACD470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04">
                  <a:extLst>
                    <a:ext uri="{FF2B5EF4-FFF2-40B4-BE49-F238E27FC236}">
                      <a16:creationId xmlns:a16="http://schemas.microsoft.com/office/drawing/2014/main" id="{8E0D9F56-51E3-B719-059E-3BA3406D3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105">
                  <a:extLst>
                    <a:ext uri="{FF2B5EF4-FFF2-40B4-BE49-F238E27FC236}">
                      <a16:creationId xmlns:a16="http://schemas.microsoft.com/office/drawing/2014/main" id="{F181DEFA-7A5D-96CE-8303-4B87F6887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875 w 576"/>
                    <a:gd name="T3" fmla="*/ 144 h 432"/>
                    <a:gd name="T4" fmla="*/ 116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Oval 106">
                <a:extLst>
                  <a:ext uri="{FF2B5EF4-FFF2-40B4-BE49-F238E27FC236}">
                    <a16:creationId xmlns:a16="http://schemas.microsoft.com/office/drawing/2014/main" id="{73633B26-3D98-3901-8181-6498F2AC3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646"/>
                <a:ext cx="61" cy="6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Line 107">
              <a:extLst>
                <a:ext uri="{FF2B5EF4-FFF2-40B4-BE49-F238E27FC236}">
                  <a16:creationId xmlns:a16="http://schemas.microsoft.com/office/drawing/2014/main" id="{CF66A6B1-1169-99BB-B79E-B592DEA93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" y="1548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8">
              <a:extLst>
                <a:ext uri="{FF2B5EF4-FFF2-40B4-BE49-F238E27FC236}">
                  <a16:creationId xmlns:a16="http://schemas.microsoft.com/office/drawing/2014/main" id="{CB22862F-AD38-BC01-C85C-532946CC8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1521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09">
              <a:extLst>
                <a:ext uri="{FF2B5EF4-FFF2-40B4-BE49-F238E27FC236}">
                  <a16:creationId xmlns:a16="http://schemas.microsoft.com/office/drawing/2014/main" id="{45A20B08-F5A3-107E-DB0A-7C1C741CA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1843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10">
              <a:extLst>
                <a:ext uri="{FF2B5EF4-FFF2-40B4-BE49-F238E27FC236}">
                  <a16:creationId xmlns:a16="http://schemas.microsoft.com/office/drawing/2014/main" id="{9FE7EB70-5397-7B31-F4F4-CA8333709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360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11">
              <a:extLst>
                <a:ext uri="{FF2B5EF4-FFF2-40B4-BE49-F238E27FC236}">
                  <a16:creationId xmlns:a16="http://schemas.microsoft.com/office/drawing/2014/main" id="{F470BCAE-96BA-DE2D-73FE-1264E04C8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" y="1192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R</a:t>
              </a:r>
              <a:endParaRPr lang="en-GB"/>
            </a:p>
          </p:txBody>
        </p:sp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7054FBDC-98F5-2941-08D6-558894C8A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" y="1823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S</a:t>
              </a:r>
              <a:endParaRPr lang="en-GB"/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842AB1C8-6B0C-6A4F-44E7-AC89EE320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1268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</a:t>
              </a:r>
              <a:endParaRPr lang="en-GB"/>
            </a:p>
          </p:txBody>
        </p:sp>
        <p:sp>
          <p:nvSpPr>
            <p:cNvPr id="24" name="Text Box 114">
              <a:extLst>
                <a:ext uri="{FF2B5EF4-FFF2-40B4-BE49-F238E27FC236}">
                  <a16:creationId xmlns:a16="http://schemas.microsoft.com/office/drawing/2014/main" id="{4A04AC2E-66E3-70E9-D802-0EDA93FDE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1740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 dirty="0"/>
                <a:t>Q'</a:t>
              </a:r>
              <a:endParaRPr lang="en-GB" dirty="0"/>
            </a:p>
          </p:txBody>
        </p:sp>
      </p:grpSp>
      <p:cxnSp>
        <p:nvCxnSpPr>
          <p:cNvPr id="14351" name="Straight Connector 14350">
            <a:extLst>
              <a:ext uri="{FF2B5EF4-FFF2-40B4-BE49-F238E27FC236}">
                <a16:creationId xmlns:a16="http://schemas.microsoft.com/office/drawing/2014/main" id="{A1A6F0D0-C1B3-AB01-5584-9AB486CBEE2B}"/>
              </a:ext>
            </a:extLst>
          </p:cNvPr>
          <p:cNvCxnSpPr/>
          <p:nvPr/>
        </p:nvCxnSpPr>
        <p:spPr>
          <a:xfrm>
            <a:off x="5925879" y="1679945"/>
            <a:ext cx="0" cy="413606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14351">
            <a:extLst>
              <a:ext uri="{FF2B5EF4-FFF2-40B4-BE49-F238E27FC236}">
                <a16:creationId xmlns:a16="http://schemas.microsoft.com/office/drawing/2014/main" id="{8005C21C-A272-ECA0-A5E8-39B18DA16A4D}"/>
              </a:ext>
            </a:extLst>
          </p:cNvPr>
          <p:cNvSpPr txBox="1"/>
          <p:nvPr/>
        </p:nvSpPr>
        <p:spPr>
          <a:xfrm>
            <a:off x="2399381" y="1391558"/>
            <a:ext cx="298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/>
              <a:t>(Active-high) S-R latch</a:t>
            </a:r>
          </a:p>
        </p:txBody>
      </p:sp>
      <p:sp>
        <p:nvSpPr>
          <p:cNvPr id="14355" name="TextBox 14354">
            <a:extLst>
              <a:ext uri="{FF2B5EF4-FFF2-40B4-BE49-F238E27FC236}">
                <a16:creationId xmlns:a16="http://schemas.microsoft.com/office/drawing/2014/main" id="{B3080C81-8B1A-3030-7DB8-5EF25CB18B06}"/>
              </a:ext>
            </a:extLst>
          </p:cNvPr>
          <p:cNvSpPr txBox="1"/>
          <p:nvPr/>
        </p:nvSpPr>
        <p:spPr>
          <a:xfrm>
            <a:off x="6693272" y="1391558"/>
            <a:ext cx="2750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000" b="1" dirty="0"/>
              <a:t>Active-low S-R latch</a:t>
            </a:r>
          </a:p>
        </p:txBody>
      </p:sp>
      <p:graphicFrame>
        <p:nvGraphicFramePr>
          <p:cNvPr id="14356" name="Table 14356">
            <a:extLst>
              <a:ext uri="{FF2B5EF4-FFF2-40B4-BE49-F238E27FC236}">
                <a16:creationId xmlns:a16="http://schemas.microsoft.com/office/drawing/2014/main" id="{71CF08F5-F874-712F-0721-6CD4A8AD8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79160"/>
              </p:ext>
            </p:extLst>
          </p:nvPr>
        </p:nvGraphicFramePr>
        <p:xfrm>
          <a:off x="1828804" y="3832375"/>
          <a:ext cx="38093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93">
                  <a:extLst>
                    <a:ext uri="{9D8B030D-6E8A-4147-A177-3AD203B41FA5}">
                      <a16:colId xmlns:a16="http://schemas.microsoft.com/office/drawing/2014/main" val="2669845196"/>
                    </a:ext>
                  </a:extLst>
                </a:gridCol>
                <a:gridCol w="612093">
                  <a:extLst>
                    <a:ext uri="{9D8B030D-6E8A-4147-A177-3AD203B41FA5}">
                      <a16:colId xmlns:a16="http://schemas.microsoft.com/office/drawing/2014/main" val="3545423187"/>
                    </a:ext>
                  </a:extLst>
                </a:gridCol>
                <a:gridCol w="1005338">
                  <a:extLst>
                    <a:ext uri="{9D8B030D-6E8A-4147-A177-3AD203B41FA5}">
                      <a16:colId xmlns:a16="http://schemas.microsoft.com/office/drawing/2014/main" val="2945803195"/>
                    </a:ext>
                  </a:extLst>
                </a:gridCol>
                <a:gridCol w="1579814">
                  <a:extLst>
                    <a:ext uri="{9D8B030D-6E8A-4147-A177-3AD203B41FA5}">
                      <a16:colId xmlns:a16="http://schemas.microsoft.com/office/drawing/2014/main" val="100018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Q</a:t>
                      </a:r>
                      <a:r>
                        <a:rPr lang="en-SG" dirty="0"/>
                        <a:t>(</a:t>
                      </a:r>
                      <a:r>
                        <a:rPr lang="en-SG" i="1" dirty="0"/>
                        <a:t>t</a:t>
                      </a:r>
                      <a:r>
                        <a:rPr lang="en-SG" dirty="0"/>
                        <a:t>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5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Q</a:t>
                      </a:r>
                      <a:r>
                        <a:rPr lang="en-SG" dirty="0"/>
                        <a:t>(</a:t>
                      </a:r>
                      <a:r>
                        <a:rPr lang="en-SG" i="1" dirty="0"/>
                        <a:t>t</a:t>
                      </a:r>
                      <a:r>
                        <a:rPr lang="en-SG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9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Invalid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57783"/>
                  </a:ext>
                </a:extLst>
              </a:tr>
            </a:tbl>
          </a:graphicData>
        </a:graphic>
      </p:graphicFrame>
      <p:graphicFrame>
        <p:nvGraphicFramePr>
          <p:cNvPr id="14362" name="Table 14356">
            <a:extLst>
              <a:ext uri="{FF2B5EF4-FFF2-40B4-BE49-F238E27FC236}">
                <a16:creationId xmlns:a16="http://schemas.microsoft.com/office/drawing/2014/main" id="{60D7BB9D-7D98-9BCA-AFBD-7D09BEF2F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68151"/>
              </p:ext>
            </p:extLst>
          </p:nvPr>
        </p:nvGraphicFramePr>
        <p:xfrm>
          <a:off x="6363349" y="3813654"/>
          <a:ext cx="38093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93">
                  <a:extLst>
                    <a:ext uri="{9D8B030D-6E8A-4147-A177-3AD203B41FA5}">
                      <a16:colId xmlns:a16="http://schemas.microsoft.com/office/drawing/2014/main" val="2669845196"/>
                    </a:ext>
                  </a:extLst>
                </a:gridCol>
                <a:gridCol w="612093">
                  <a:extLst>
                    <a:ext uri="{9D8B030D-6E8A-4147-A177-3AD203B41FA5}">
                      <a16:colId xmlns:a16="http://schemas.microsoft.com/office/drawing/2014/main" val="3545423187"/>
                    </a:ext>
                  </a:extLst>
                </a:gridCol>
                <a:gridCol w="1005338">
                  <a:extLst>
                    <a:ext uri="{9D8B030D-6E8A-4147-A177-3AD203B41FA5}">
                      <a16:colId xmlns:a16="http://schemas.microsoft.com/office/drawing/2014/main" val="2945803195"/>
                    </a:ext>
                  </a:extLst>
                </a:gridCol>
                <a:gridCol w="1579814">
                  <a:extLst>
                    <a:ext uri="{9D8B030D-6E8A-4147-A177-3AD203B41FA5}">
                      <a16:colId xmlns:a16="http://schemas.microsoft.com/office/drawing/2014/main" val="100018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Q</a:t>
                      </a:r>
                      <a:r>
                        <a:rPr lang="en-SG" dirty="0"/>
                        <a:t>(</a:t>
                      </a:r>
                      <a:r>
                        <a:rPr lang="en-SG" i="1" dirty="0"/>
                        <a:t>t</a:t>
                      </a:r>
                      <a:r>
                        <a:rPr lang="en-SG" dirty="0"/>
                        <a:t>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5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i="1" dirty="0"/>
                        <a:t>Q</a:t>
                      </a:r>
                      <a:r>
                        <a:rPr lang="en-SG" dirty="0"/>
                        <a:t>(</a:t>
                      </a:r>
                      <a:r>
                        <a:rPr lang="en-SG" i="1" dirty="0"/>
                        <a:t>t</a:t>
                      </a:r>
                      <a:r>
                        <a:rPr lang="en-SG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9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Invalid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57783"/>
                  </a:ext>
                </a:extLst>
              </a:tr>
            </a:tbl>
          </a:graphicData>
        </a:graphic>
      </p:graphicFrame>
      <p:grpSp>
        <p:nvGrpSpPr>
          <p:cNvPr id="81" name="Group 99">
            <a:extLst>
              <a:ext uri="{FF2B5EF4-FFF2-40B4-BE49-F238E27FC236}">
                <a16:creationId xmlns:a16="http://schemas.microsoft.com/office/drawing/2014/main" id="{DCE135C2-B45E-445E-A137-0231350ABC93}"/>
              </a:ext>
            </a:extLst>
          </p:cNvPr>
          <p:cNvGrpSpPr>
            <a:grpSpLocks/>
          </p:cNvGrpSpPr>
          <p:nvPr/>
        </p:nvGrpSpPr>
        <p:grpSpPr bwMode="auto">
          <a:xfrm>
            <a:off x="7007380" y="2000691"/>
            <a:ext cx="2403475" cy="1368425"/>
            <a:chOff x="2016" y="2544"/>
            <a:chExt cx="1514" cy="862"/>
          </a:xfrm>
        </p:grpSpPr>
        <p:sp>
          <p:nvSpPr>
            <p:cNvPr id="82" name="Line 13">
              <a:extLst>
                <a:ext uri="{FF2B5EF4-FFF2-40B4-BE49-F238E27FC236}">
                  <a16:creationId xmlns:a16="http://schemas.microsoft.com/office/drawing/2014/main" id="{24CC4CD2-E8C8-4EBE-84CD-5E1F2836F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" y="2663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4">
              <a:extLst>
                <a:ext uri="{FF2B5EF4-FFF2-40B4-BE49-F238E27FC236}">
                  <a16:creationId xmlns:a16="http://schemas.microsoft.com/office/drawing/2014/main" id="{33A77286-00C1-452E-AD2D-BDCBC33EA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" y="3287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5">
              <a:extLst>
                <a:ext uri="{FF2B5EF4-FFF2-40B4-BE49-F238E27FC236}">
                  <a16:creationId xmlns:a16="http://schemas.microsoft.com/office/drawing/2014/main" id="{268856C4-A55C-4AED-B042-8E79DA6C1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2807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6">
              <a:extLst>
                <a:ext uri="{FF2B5EF4-FFF2-40B4-BE49-F238E27FC236}">
                  <a16:creationId xmlns:a16="http://schemas.microsoft.com/office/drawing/2014/main" id="{46BD7202-13F0-47E9-816F-E29D1393A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3143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DE5619A6-232E-44A7-8434-EED984EABC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61" y="2855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92E216B7-ADC6-4981-B080-457E3A684A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61" y="3095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">
              <a:extLst>
                <a:ext uri="{FF2B5EF4-FFF2-40B4-BE49-F238E27FC236}">
                  <a16:creationId xmlns:a16="http://schemas.microsoft.com/office/drawing/2014/main" id="{68E840BF-EEDF-4273-97A7-8E5BAD4E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8" y="273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0">
              <a:extLst>
                <a:ext uri="{FF2B5EF4-FFF2-40B4-BE49-F238E27FC236}">
                  <a16:creationId xmlns:a16="http://schemas.microsoft.com/office/drawing/2014/main" id="{AB0A9BBD-B34A-44B4-90F7-E28BFAEF8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217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70601955-0B1F-4A88-9C5A-EEBF359F11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63" y="3152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1CA6C8AC-EF90-4C25-BA34-865EA52505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75" y="2807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>
              <a:extLst>
                <a:ext uri="{FF2B5EF4-FFF2-40B4-BE49-F238E27FC236}">
                  <a16:creationId xmlns:a16="http://schemas.microsoft.com/office/drawing/2014/main" id="{F2EC1FB9-8E04-49B8-BE74-CDB582624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900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232550BB-B34B-45C9-958B-22EBF4276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5" y="2873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3">
              <a:extLst>
                <a:ext uri="{FF2B5EF4-FFF2-40B4-BE49-F238E27FC236}">
                  <a16:creationId xmlns:a16="http://schemas.microsoft.com/office/drawing/2014/main" id="{05032ABC-0CBE-4EF6-88CA-9A1E1694C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3195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4">
              <a:extLst>
                <a:ext uri="{FF2B5EF4-FFF2-40B4-BE49-F238E27FC236}">
                  <a16:creationId xmlns:a16="http://schemas.microsoft.com/office/drawing/2014/main" id="{72D149B6-FF60-45E0-83E1-CA5C9AA8F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2712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35">
              <a:extLst>
                <a:ext uri="{FF2B5EF4-FFF2-40B4-BE49-F238E27FC236}">
                  <a16:creationId xmlns:a16="http://schemas.microsoft.com/office/drawing/2014/main" id="{C94ABBBB-98CE-4CD7-925A-26C2292CF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544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S</a:t>
              </a:r>
              <a:endParaRPr lang="en-GB"/>
            </a:p>
          </p:txBody>
        </p:sp>
        <p:sp>
          <p:nvSpPr>
            <p:cNvPr id="97" name="Text Box 36">
              <a:extLst>
                <a:ext uri="{FF2B5EF4-FFF2-40B4-BE49-F238E27FC236}">
                  <a16:creationId xmlns:a16="http://schemas.microsoft.com/office/drawing/2014/main" id="{50502350-198B-4835-A95E-112FD06ED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" y="3175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R</a:t>
              </a:r>
              <a:endParaRPr lang="en-GB"/>
            </a:p>
          </p:txBody>
        </p:sp>
        <p:sp>
          <p:nvSpPr>
            <p:cNvPr id="98" name="Text Box 37">
              <a:extLst>
                <a:ext uri="{FF2B5EF4-FFF2-40B4-BE49-F238E27FC236}">
                  <a16:creationId xmlns:a16="http://schemas.microsoft.com/office/drawing/2014/main" id="{C45F9805-972B-4755-BAAD-0CA810A78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2620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</a:t>
              </a:r>
              <a:endParaRPr lang="en-GB"/>
            </a:p>
          </p:txBody>
        </p:sp>
        <p:sp>
          <p:nvSpPr>
            <p:cNvPr id="99" name="Text Box 38">
              <a:extLst>
                <a:ext uri="{FF2B5EF4-FFF2-40B4-BE49-F238E27FC236}">
                  <a16:creationId xmlns:a16="http://schemas.microsoft.com/office/drawing/2014/main" id="{BD27C9B5-C502-4240-A665-8C5C8EB34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" y="309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Q'</a:t>
              </a:r>
              <a:endParaRPr lang="en-GB"/>
            </a:p>
          </p:txBody>
        </p:sp>
        <p:grpSp>
          <p:nvGrpSpPr>
            <p:cNvPr id="100" name="Group 93">
              <a:extLst>
                <a:ext uri="{FF2B5EF4-FFF2-40B4-BE49-F238E27FC236}">
                  <a16:creationId xmlns:a16="http://schemas.microsoft.com/office/drawing/2014/main" id="{FA0D11C7-B332-4346-8317-97FD7B41E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3" y="2619"/>
              <a:ext cx="392" cy="228"/>
              <a:chOff x="4286" y="1968"/>
              <a:chExt cx="392" cy="228"/>
            </a:xfrm>
          </p:grpSpPr>
          <p:sp>
            <p:nvSpPr>
              <p:cNvPr id="104" name="Oval 94">
                <a:extLst>
                  <a:ext uri="{FF2B5EF4-FFF2-40B4-BE49-F238E27FC236}">
                    <a16:creationId xmlns:a16="http://schemas.microsoft.com/office/drawing/2014/main" id="{FB5F7185-B47A-44B4-B46E-22DE39EC8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038"/>
                <a:ext cx="78" cy="7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95">
                <a:extLst>
                  <a:ext uri="{FF2B5EF4-FFF2-40B4-BE49-F238E27FC236}">
                    <a16:creationId xmlns:a16="http://schemas.microsoft.com/office/drawing/2014/main" id="{AB4D0A6C-D0AD-46ED-B1E8-921A876BD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1968"/>
                <a:ext cx="299" cy="22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" name="Group 96">
              <a:extLst>
                <a:ext uri="{FF2B5EF4-FFF2-40B4-BE49-F238E27FC236}">
                  <a16:creationId xmlns:a16="http://schemas.microsoft.com/office/drawing/2014/main" id="{CE2FCF75-42EC-4669-9050-25E300CC2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106"/>
              <a:ext cx="392" cy="228"/>
              <a:chOff x="4286" y="1968"/>
              <a:chExt cx="392" cy="228"/>
            </a:xfrm>
          </p:grpSpPr>
          <p:sp>
            <p:nvSpPr>
              <p:cNvPr id="102" name="Oval 97">
                <a:extLst>
                  <a:ext uri="{FF2B5EF4-FFF2-40B4-BE49-F238E27FC236}">
                    <a16:creationId xmlns:a16="http://schemas.microsoft.com/office/drawing/2014/main" id="{FF2BE4C4-DA36-4B2E-8AE6-7E8632808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038"/>
                <a:ext cx="78" cy="7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utoShape 98">
                <a:extLst>
                  <a:ext uri="{FF2B5EF4-FFF2-40B4-BE49-F238E27FC236}">
                    <a16:creationId xmlns:a16="http://schemas.microsoft.com/office/drawing/2014/main" id="{DBA3073D-44DE-403A-BF98-AE52B980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1968"/>
                <a:ext cx="299" cy="22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73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514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3.1 Gated </a:t>
            </a:r>
            <a:r>
              <a:rPr lang="en-GB" sz="3600" i="1" dirty="0">
                <a:solidFill>
                  <a:srgbClr val="0000FF"/>
                </a:solidFill>
              </a:rPr>
              <a:t>S-R</a:t>
            </a:r>
            <a:r>
              <a:rPr lang="en-GB" sz="3600" dirty="0">
                <a:solidFill>
                  <a:srgbClr val="0000FF"/>
                </a:solidFill>
              </a:rPr>
              <a:t> Latch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1981200" y="1260476"/>
            <a:ext cx="734568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/>
              <a:t>S-R</a:t>
            </a:r>
            <a:r>
              <a:rPr lang="en-US" dirty="0"/>
              <a:t> latch + </a:t>
            </a:r>
            <a:r>
              <a:rPr lang="en-US" i="1" dirty="0"/>
              <a:t>enable input</a:t>
            </a:r>
            <a:r>
              <a:rPr lang="en-US" dirty="0"/>
              <a:t> (</a:t>
            </a:r>
            <a:r>
              <a:rPr lang="en-US" i="1" dirty="0"/>
              <a:t>EN</a:t>
            </a:r>
            <a:r>
              <a:rPr lang="en-US" dirty="0"/>
              <a:t>) and 2 NAND gates </a:t>
            </a:r>
            <a:r>
              <a:rPr lang="en-US" dirty="0">
                <a:sym typeface="Wingdings" pitchFamily="2" charset="2"/>
              </a:rPr>
              <a:t> a 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gated </a:t>
            </a:r>
            <a:r>
              <a:rPr lang="en-US" i="1" dirty="0">
                <a:solidFill>
                  <a:srgbClr val="0000CC"/>
                </a:solidFill>
                <a:sym typeface="Wingdings" pitchFamily="2" charset="2"/>
              </a:rPr>
              <a:t>S-R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latch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grpSp>
        <p:nvGrpSpPr>
          <p:cNvPr id="148" name="Group 4"/>
          <p:cNvGrpSpPr>
            <a:grpSpLocks/>
          </p:cNvGrpSpPr>
          <p:nvPr/>
        </p:nvGrpSpPr>
        <p:grpSpPr bwMode="auto">
          <a:xfrm>
            <a:off x="2971800" y="2073316"/>
            <a:ext cx="3517900" cy="1585913"/>
            <a:chOff x="1056" y="1632"/>
            <a:chExt cx="2216" cy="999"/>
          </a:xfrm>
        </p:grpSpPr>
        <p:sp>
          <p:nvSpPr>
            <p:cNvPr id="149" name="Line 5"/>
            <p:cNvSpPr>
              <a:spLocks noChangeShapeType="1"/>
            </p:cNvSpPr>
            <p:nvPr/>
          </p:nvSpPr>
          <p:spPr bwMode="auto">
            <a:xfrm>
              <a:off x="2062" y="1789"/>
              <a:ext cx="25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6"/>
            <p:cNvSpPr>
              <a:spLocks noChangeShapeType="1"/>
            </p:cNvSpPr>
            <p:nvPr/>
          </p:nvSpPr>
          <p:spPr bwMode="auto">
            <a:xfrm>
              <a:off x="2057" y="2418"/>
              <a:ext cx="261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7"/>
            <p:cNvSpPr>
              <a:spLocks noChangeShapeType="1"/>
            </p:cNvSpPr>
            <p:nvPr/>
          </p:nvSpPr>
          <p:spPr bwMode="auto">
            <a:xfrm>
              <a:off x="2195" y="1935"/>
              <a:ext cx="117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8"/>
            <p:cNvSpPr>
              <a:spLocks noChangeShapeType="1"/>
            </p:cNvSpPr>
            <p:nvPr/>
          </p:nvSpPr>
          <p:spPr bwMode="auto">
            <a:xfrm>
              <a:off x="2195" y="2271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9"/>
            <p:cNvSpPr>
              <a:spLocks noChangeShapeType="1"/>
            </p:cNvSpPr>
            <p:nvPr/>
          </p:nvSpPr>
          <p:spPr bwMode="auto">
            <a:xfrm rot="5400000">
              <a:off x="2147" y="198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/>
          </p:nvSpPr>
          <p:spPr bwMode="auto">
            <a:xfrm rot="5400000">
              <a:off x="2147" y="2223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/>
          </p:nvSpPr>
          <p:spPr bwMode="auto">
            <a:xfrm>
              <a:off x="2682" y="1863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/>
          </p:nvSpPr>
          <p:spPr bwMode="auto">
            <a:xfrm>
              <a:off x="2682" y="2345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 rot="5400000">
              <a:off x="2749" y="2280"/>
              <a:ext cx="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4"/>
            <p:cNvSpPr>
              <a:spLocks noChangeShapeType="1"/>
            </p:cNvSpPr>
            <p:nvPr/>
          </p:nvSpPr>
          <p:spPr bwMode="auto">
            <a:xfrm rot="5400000">
              <a:off x="2761" y="1935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5"/>
            <p:cNvSpPr>
              <a:spLocks noChangeShapeType="1"/>
            </p:cNvSpPr>
            <p:nvPr/>
          </p:nvSpPr>
          <p:spPr bwMode="auto">
            <a:xfrm>
              <a:off x="2190" y="2028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"/>
            <p:cNvSpPr>
              <a:spLocks noChangeShapeType="1"/>
            </p:cNvSpPr>
            <p:nvPr/>
          </p:nvSpPr>
          <p:spPr bwMode="auto">
            <a:xfrm flipH="1">
              <a:off x="2191" y="2001"/>
              <a:ext cx="633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7"/>
            <p:cNvSpPr>
              <a:spLocks noChangeArrowheads="1"/>
            </p:cNvSpPr>
            <p:nvPr/>
          </p:nvSpPr>
          <p:spPr bwMode="auto">
            <a:xfrm>
              <a:off x="2791" y="2323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18"/>
            <p:cNvSpPr>
              <a:spLocks noChangeArrowheads="1"/>
            </p:cNvSpPr>
            <p:nvPr/>
          </p:nvSpPr>
          <p:spPr bwMode="auto">
            <a:xfrm>
              <a:off x="2802" y="1834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Text Box 19"/>
            <p:cNvSpPr txBox="1">
              <a:spLocks noChangeArrowheads="1"/>
            </p:cNvSpPr>
            <p:nvPr/>
          </p:nvSpPr>
          <p:spPr bwMode="auto">
            <a:xfrm>
              <a:off x="1120" y="1632"/>
              <a:ext cx="2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S</a:t>
              </a:r>
              <a:endParaRPr lang="en-GB"/>
            </a:p>
          </p:txBody>
        </p:sp>
        <p:sp>
          <p:nvSpPr>
            <p:cNvPr id="164" name="Text Box 20"/>
            <p:cNvSpPr txBox="1">
              <a:spLocks noChangeArrowheads="1"/>
            </p:cNvSpPr>
            <p:nvPr/>
          </p:nvSpPr>
          <p:spPr bwMode="auto">
            <a:xfrm>
              <a:off x="1120" y="2400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R</a:t>
              </a:r>
              <a:endParaRPr lang="en-GB"/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3005" y="1745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 dirty="0"/>
                <a:t>Q</a:t>
              </a:r>
              <a:endParaRPr lang="en-GB" dirty="0"/>
            </a:p>
          </p:txBody>
        </p:sp>
        <p:sp>
          <p:nvSpPr>
            <p:cNvPr id="166" name="Text Box 22"/>
            <p:cNvSpPr txBox="1">
              <a:spLocks noChangeArrowheads="1"/>
            </p:cNvSpPr>
            <p:nvPr/>
          </p:nvSpPr>
          <p:spPr bwMode="auto">
            <a:xfrm>
              <a:off x="2992" y="2217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Q'</a:t>
              </a:r>
              <a:endParaRPr lang="en-GB"/>
            </a:p>
          </p:txBody>
        </p:sp>
        <p:grpSp>
          <p:nvGrpSpPr>
            <p:cNvPr id="167" name="Group 23"/>
            <p:cNvGrpSpPr>
              <a:grpSpLocks/>
            </p:cNvGrpSpPr>
            <p:nvPr/>
          </p:nvGrpSpPr>
          <p:grpSpPr bwMode="auto">
            <a:xfrm>
              <a:off x="2314" y="1750"/>
              <a:ext cx="369" cy="240"/>
              <a:chOff x="1872" y="3824"/>
              <a:chExt cx="369" cy="240"/>
            </a:xfrm>
          </p:grpSpPr>
          <p:sp>
            <p:nvSpPr>
              <p:cNvPr id="190" name="Freeform 24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5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6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8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29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30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8" name="Group 31"/>
            <p:cNvGrpSpPr>
              <a:grpSpLocks/>
            </p:cNvGrpSpPr>
            <p:nvPr/>
          </p:nvGrpSpPr>
          <p:grpSpPr bwMode="auto">
            <a:xfrm>
              <a:off x="2306" y="2230"/>
              <a:ext cx="369" cy="240"/>
              <a:chOff x="1872" y="3824"/>
              <a:chExt cx="369" cy="240"/>
            </a:xfrm>
          </p:grpSpPr>
          <p:sp>
            <p:nvSpPr>
              <p:cNvPr id="183" name="Freeform 32"/>
              <p:cNvSpPr>
                <a:spLocks/>
              </p:cNvSpPr>
              <p:nvPr/>
            </p:nvSpPr>
            <p:spPr bwMode="auto">
              <a:xfrm>
                <a:off x="1935" y="3824"/>
                <a:ext cx="44" cy="240"/>
              </a:xfrm>
              <a:custGeom>
                <a:avLst/>
                <a:gdLst>
                  <a:gd name="T0" fmla="*/ 0 w 288"/>
                  <a:gd name="T1" fmla="*/ 0 h 864"/>
                  <a:gd name="T2" fmla="*/ 0 w 288"/>
                  <a:gd name="T3" fmla="*/ 0 h 864"/>
                  <a:gd name="T4" fmla="*/ 0 w 288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33"/>
              <p:cNvSpPr>
                <a:spLocks noChangeShapeType="1"/>
              </p:cNvSpPr>
              <p:nvPr/>
            </p:nvSpPr>
            <p:spPr bwMode="auto">
              <a:xfrm>
                <a:off x="1935" y="382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34"/>
              <p:cNvSpPr>
                <a:spLocks noChangeShapeType="1"/>
              </p:cNvSpPr>
              <p:nvPr/>
            </p:nvSpPr>
            <p:spPr bwMode="auto">
              <a:xfrm>
                <a:off x="1935" y="4064"/>
                <a:ext cx="1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5"/>
              <p:cNvSpPr>
                <a:spLocks/>
              </p:cNvSpPr>
              <p:nvPr/>
            </p:nvSpPr>
            <p:spPr bwMode="auto">
              <a:xfrm>
                <a:off x="2044" y="3824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6"/>
              <p:cNvSpPr>
                <a:spLocks/>
              </p:cNvSpPr>
              <p:nvPr/>
            </p:nvSpPr>
            <p:spPr bwMode="auto">
              <a:xfrm flipV="1">
                <a:off x="2044" y="3933"/>
                <a:ext cx="197" cy="131"/>
              </a:xfrm>
              <a:custGeom>
                <a:avLst/>
                <a:gdLst>
                  <a:gd name="T0" fmla="*/ 0 w 576"/>
                  <a:gd name="T1" fmla="*/ 0 h 432"/>
                  <a:gd name="T2" fmla="*/ 1 w 576"/>
                  <a:gd name="T3" fmla="*/ 0 h 432"/>
                  <a:gd name="T4" fmla="*/ 1 w 576"/>
                  <a:gd name="T5" fmla="*/ 0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Oval 37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Oval 38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9" name="Group 39"/>
            <p:cNvGrpSpPr>
              <a:grpSpLocks/>
            </p:cNvGrpSpPr>
            <p:nvPr/>
          </p:nvGrpSpPr>
          <p:grpSpPr bwMode="auto">
            <a:xfrm>
              <a:off x="1655" y="1680"/>
              <a:ext cx="399" cy="228"/>
              <a:chOff x="1648" y="1680"/>
              <a:chExt cx="406" cy="228"/>
            </a:xfrm>
          </p:grpSpPr>
          <p:sp>
            <p:nvSpPr>
              <p:cNvPr id="181" name="Oval 40"/>
              <p:cNvSpPr>
                <a:spLocks noChangeArrowheads="1"/>
              </p:cNvSpPr>
              <p:nvPr/>
            </p:nvSpPr>
            <p:spPr bwMode="auto">
              <a:xfrm>
                <a:off x="1976" y="1750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41"/>
              <p:cNvSpPr>
                <a:spLocks noChangeArrowheads="1"/>
              </p:cNvSpPr>
              <p:nvPr/>
            </p:nvSpPr>
            <p:spPr bwMode="auto">
              <a:xfrm>
                <a:off x="1648" y="1680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0" name="Group 42"/>
            <p:cNvGrpSpPr>
              <a:grpSpLocks/>
            </p:cNvGrpSpPr>
            <p:nvPr/>
          </p:nvGrpSpPr>
          <p:grpSpPr bwMode="auto">
            <a:xfrm>
              <a:off x="1655" y="2304"/>
              <a:ext cx="399" cy="228"/>
              <a:chOff x="1648" y="2304"/>
              <a:chExt cx="406" cy="228"/>
            </a:xfrm>
          </p:grpSpPr>
          <p:sp>
            <p:nvSpPr>
              <p:cNvPr id="179" name="Oval 43"/>
              <p:cNvSpPr>
                <a:spLocks noChangeArrowheads="1"/>
              </p:cNvSpPr>
              <p:nvPr/>
            </p:nvSpPr>
            <p:spPr bwMode="auto">
              <a:xfrm>
                <a:off x="1976" y="2374"/>
                <a:ext cx="78" cy="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44"/>
              <p:cNvSpPr>
                <a:spLocks noChangeArrowheads="1"/>
              </p:cNvSpPr>
              <p:nvPr/>
            </p:nvSpPr>
            <p:spPr bwMode="auto">
              <a:xfrm>
                <a:off x="1648" y="2304"/>
                <a:ext cx="313" cy="228"/>
              </a:xfrm>
              <a:prstGeom prst="flowChartDelay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" name="Line 45"/>
            <p:cNvSpPr>
              <a:spLocks noChangeShapeType="1"/>
            </p:cNvSpPr>
            <p:nvPr/>
          </p:nvSpPr>
          <p:spPr bwMode="auto">
            <a:xfrm>
              <a:off x="1360" y="1728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46"/>
            <p:cNvSpPr>
              <a:spLocks noChangeShapeType="1"/>
            </p:cNvSpPr>
            <p:nvPr/>
          </p:nvSpPr>
          <p:spPr bwMode="auto">
            <a:xfrm>
              <a:off x="1360" y="2496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>
              <a:off x="1552" y="1872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>
              <a:off x="1552" y="2352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rot="5400000">
              <a:off x="1312" y="211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>
              <a:off x="1360" y="2112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51"/>
            <p:cNvSpPr>
              <a:spLocks noChangeArrowheads="1"/>
            </p:cNvSpPr>
            <p:nvPr/>
          </p:nvSpPr>
          <p:spPr bwMode="auto">
            <a:xfrm>
              <a:off x="1521" y="2088"/>
              <a:ext cx="5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Text Box 52"/>
            <p:cNvSpPr txBox="1">
              <a:spLocks noChangeArrowheads="1"/>
            </p:cNvSpPr>
            <p:nvPr/>
          </p:nvSpPr>
          <p:spPr bwMode="auto">
            <a:xfrm>
              <a:off x="1056" y="198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i="1"/>
                <a:t>EN</a:t>
              </a:r>
              <a:endParaRPr lang="en-GB"/>
            </a:p>
          </p:txBody>
        </p:sp>
      </p:grpSp>
      <p:grpSp>
        <p:nvGrpSpPr>
          <p:cNvPr id="197" name="Group 53"/>
          <p:cNvGrpSpPr>
            <a:grpSpLocks/>
          </p:cNvGrpSpPr>
          <p:nvPr/>
        </p:nvGrpSpPr>
        <p:grpSpPr bwMode="auto">
          <a:xfrm>
            <a:off x="7315200" y="2225715"/>
            <a:ext cx="2133600" cy="1219200"/>
            <a:chOff x="3792" y="1776"/>
            <a:chExt cx="1344" cy="768"/>
          </a:xfrm>
        </p:grpSpPr>
        <p:sp>
          <p:nvSpPr>
            <p:cNvPr id="198" name="Rectangle 54"/>
            <p:cNvSpPr>
              <a:spLocks noChangeArrowheads="1"/>
            </p:cNvSpPr>
            <p:nvPr/>
          </p:nvSpPr>
          <p:spPr bwMode="auto">
            <a:xfrm>
              <a:off x="4032" y="1776"/>
              <a:ext cx="576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55"/>
            <p:cNvSpPr>
              <a:spLocks noChangeShapeType="1"/>
            </p:cNvSpPr>
            <p:nvPr/>
          </p:nvSpPr>
          <p:spPr bwMode="auto">
            <a:xfrm>
              <a:off x="3792" y="19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56"/>
            <p:cNvSpPr>
              <a:spLocks noChangeShapeType="1"/>
            </p:cNvSpPr>
            <p:nvPr/>
          </p:nvSpPr>
          <p:spPr bwMode="auto">
            <a:xfrm>
              <a:off x="3792" y="240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57"/>
            <p:cNvSpPr>
              <a:spLocks noChangeArrowheads="1"/>
            </p:cNvSpPr>
            <p:nvPr/>
          </p:nvSpPr>
          <p:spPr bwMode="auto">
            <a:xfrm>
              <a:off x="4608" y="2329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8"/>
            <p:cNvSpPr>
              <a:spLocks noChangeShapeType="1"/>
            </p:cNvSpPr>
            <p:nvPr/>
          </p:nvSpPr>
          <p:spPr bwMode="auto">
            <a:xfrm>
              <a:off x="4608" y="19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9"/>
            <p:cNvSpPr>
              <a:spLocks noChangeShapeType="1"/>
            </p:cNvSpPr>
            <p:nvPr/>
          </p:nvSpPr>
          <p:spPr bwMode="auto">
            <a:xfrm flipV="1">
              <a:off x="4656" y="23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Text Box 60"/>
            <p:cNvSpPr txBox="1">
              <a:spLocks noChangeArrowheads="1"/>
            </p:cNvSpPr>
            <p:nvPr/>
          </p:nvSpPr>
          <p:spPr bwMode="auto">
            <a:xfrm>
              <a:off x="4032" y="1824"/>
              <a:ext cx="33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EN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R</a:t>
              </a:r>
            </a:p>
          </p:txBody>
        </p:sp>
        <p:sp>
          <p:nvSpPr>
            <p:cNvPr id="205" name="Rectangle 61"/>
            <p:cNvSpPr>
              <a:spLocks noChangeArrowheads="1"/>
            </p:cNvSpPr>
            <p:nvPr/>
          </p:nvSpPr>
          <p:spPr bwMode="auto">
            <a:xfrm>
              <a:off x="4848" y="1872"/>
              <a:ext cx="28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</a:t>
              </a:r>
            </a:p>
            <a:p>
              <a:pPr eaLnBrk="0" hangingPunct="0">
                <a:spcBef>
                  <a:spcPct val="30000"/>
                </a:spcBef>
              </a:pPr>
              <a:endParaRPr lang="en-US" sz="1600" b="1" i="1"/>
            </a:p>
            <a:p>
              <a:pPr eaLnBrk="0" hangingPunct="0">
                <a:spcBef>
                  <a:spcPct val="30000"/>
                </a:spcBef>
              </a:pPr>
              <a:r>
                <a:rPr lang="en-US" sz="1600" b="1" i="1"/>
                <a:t>Q'</a:t>
              </a:r>
            </a:p>
          </p:txBody>
        </p:sp>
        <p:sp>
          <p:nvSpPr>
            <p:cNvPr id="206" name="Line 62"/>
            <p:cNvSpPr>
              <a:spLocks noChangeShapeType="1"/>
            </p:cNvSpPr>
            <p:nvPr/>
          </p:nvSpPr>
          <p:spPr bwMode="auto">
            <a:xfrm>
              <a:off x="3792" y="216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" name="Rectangle 63"/>
          <p:cNvSpPr>
            <a:spLocks noChangeArrowheads="1"/>
          </p:cNvSpPr>
          <p:nvPr/>
        </p:nvSpPr>
        <p:spPr bwMode="auto">
          <a:xfrm>
            <a:off x="1905000" y="3622991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Outputs change (if necessary) only when </a:t>
            </a:r>
            <a:r>
              <a:rPr lang="en-US" sz="2400" i="1" dirty="0"/>
              <a:t>EN</a:t>
            </a:r>
            <a:r>
              <a:rPr lang="en-US" sz="2400" dirty="0"/>
              <a:t> is high.</a:t>
            </a:r>
          </a:p>
        </p:txBody>
      </p:sp>
      <p:sp>
        <p:nvSpPr>
          <p:cNvPr id="2" name="Rectangle 168">
            <a:extLst>
              <a:ext uri="{FF2B5EF4-FFF2-40B4-BE49-F238E27FC236}">
                <a16:creationId xmlns:a16="http://schemas.microsoft.com/office/drawing/2014/main" id="{D93A31F8-1DC0-F19C-4CAB-976ECB9D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464" y="4032291"/>
            <a:ext cx="333568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Characteristic table:</a:t>
            </a:r>
          </a:p>
        </p:txBody>
      </p:sp>
      <p:graphicFrame>
        <p:nvGraphicFramePr>
          <p:cNvPr id="8" name="Table 14356">
            <a:extLst>
              <a:ext uri="{FF2B5EF4-FFF2-40B4-BE49-F238E27FC236}">
                <a16:creationId xmlns:a16="http://schemas.microsoft.com/office/drawing/2014/main" id="{4BF92DF1-4570-86E5-E1B0-23C2EFCDE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59768"/>
              </p:ext>
            </p:extLst>
          </p:nvPr>
        </p:nvGraphicFramePr>
        <p:xfrm>
          <a:off x="6277770" y="4183378"/>
          <a:ext cx="38093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56">
                  <a:extLst>
                    <a:ext uri="{9D8B030D-6E8A-4147-A177-3AD203B41FA5}">
                      <a16:colId xmlns:a16="http://schemas.microsoft.com/office/drawing/2014/main" val="2523366105"/>
                    </a:ext>
                  </a:extLst>
                </a:gridCol>
                <a:gridCol w="527356">
                  <a:extLst>
                    <a:ext uri="{9D8B030D-6E8A-4147-A177-3AD203B41FA5}">
                      <a16:colId xmlns:a16="http://schemas.microsoft.com/office/drawing/2014/main" val="2669845196"/>
                    </a:ext>
                  </a:extLst>
                </a:gridCol>
                <a:gridCol w="527356">
                  <a:extLst>
                    <a:ext uri="{9D8B030D-6E8A-4147-A177-3AD203B41FA5}">
                      <a16:colId xmlns:a16="http://schemas.microsoft.com/office/drawing/2014/main" val="3545423187"/>
                    </a:ext>
                  </a:extLst>
                </a:gridCol>
                <a:gridCol w="866161">
                  <a:extLst>
                    <a:ext uri="{9D8B030D-6E8A-4147-A177-3AD203B41FA5}">
                      <a16:colId xmlns:a16="http://schemas.microsoft.com/office/drawing/2014/main" val="2945803195"/>
                    </a:ext>
                  </a:extLst>
                </a:gridCol>
                <a:gridCol w="1361108">
                  <a:extLst>
                    <a:ext uri="{9D8B030D-6E8A-4147-A177-3AD203B41FA5}">
                      <a16:colId xmlns:a16="http://schemas.microsoft.com/office/drawing/2014/main" val="100018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Q</a:t>
                      </a:r>
                      <a:r>
                        <a:rPr lang="en-SG" sz="1600" dirty="0"/>
                        <a:t>(</a:t>
                      </a:r>
                      <a:r>
                        <a:rPr lang="en-SG" sz="1600" i="1" dirty="0"/>
                        <a:t>t</a:t>
                      </a:r>
                      <a:r>
                        <a:rPr lang="en-SG" sz="1600" dirty="0"/>
                        <a:t>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5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i="1" dirty="0"/>
                        <a:t>Q</a:t>
                      </a:r>
                      <a:r>
                        <a:rPr lang="en-SG" sz="1600" dirty="0"/>
                        <a:t>(</a:t>
                      </a:r>
                      <a:r>
                        <a:rPr lang="en-SG" sz="1600" i="1" dirty="0"/>
                        <a:t>t</a:t>
                      </a:r>
                      <a:r>
                        <a:rPr lang="en-SG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6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9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Invalid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5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i="1" dirty="0"/>
                        <a:t>Q</a:t>
                      </a:r>
                      <a:r>
                        <a:rPr lang="en-SG" sz="1600" dirty="0"/>
                        <a:t>(</a:t>
                      </a:r>
                      <a:r>
                        <a:rPr lang="en-SG" sz="1600" i="1" dirty="0"/>
                        <a:t>t</a:t>
                      </a:r>
                      <a:r>
                        <a:rPr lang="en-SG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255059"/>
                  </a:ext>
                </a:extLst>
              </a:tr>
            </a:tbl>
          </a:graphicData>
        </a:graphic>
      </p:graphicFrame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6904EC58-6303-4B2C-B910-1639101F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E48FB218-1464-46D0-87E1-07D30C64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12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SG" dirty="0"/>
              <a:t>Recitation 10</a:t>
            </a:r>
            <a:endParaRPr lang="en-US" dirty="0"/>
          </a:p>
        </p:txBody>
      </p:sp>
      <p:sp>
        <p:nvSpPr>
          <p:cNvPr id="73" name="Slide Number Placeholder 6">
            <a:extLst>
              <a:ext uri="{FF2B5EF4-FFF2-40B4-BE49-F238E27FC236}">
                <a16:creationId xmlns:a16="http://schemas.microsoft.com/office/drawing/2014/main" id="{759BAC0A-BB28-4FC7-A4BB-C5F093EF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864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26356</TotalTime>
  <Words>3975</Words>
  <Application>Microsoft Office PowerPoint</Application>
  <PresentationFormat>Widescreen</PresentationFormat>
  <Paragraphs>1375</Paragraphs>
  <Slides>59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Nimbus Roman No9 L</vt:lpstr>
      <vt:lpstr>Arial</vt:lpstr>
      <vt:lpstr>Calibri</vt:lpstr>
      <vt:lpstr>Symbol</vt:lpstr>
      <vt:lpstr>Tahoma</vt:lpstr>
      <vt:lpstr>Times New Roman</vt:lpstr>
      <vt:lpstr>Wingdings</vt:lpstr>
      <vt:lpstr>Wingdings 2</vt:lpstr>
      <vt:lpstr>Clarity</vt:lpstr>
      <vt:lpstr>Document</vt:lpstr>
      <vt:lpstr>http://www.comp.nus.edu.sg/~cs2100/</vt:lpstr>
      <vt:lpstr>Contents</vt:lpstr>
      <vt:lpstr>1. Introduction</vt:lpstr>
      <vt:lpstr>PowerPoint Presentation</vt:lpstr>
      <vt:lpstr>summary</vt:lpstr>
      <vt:lpstr>3.1 S-R Latch (2/3)</vt:lpstr>
      <vt:lpstr>3.1 Active-Low S-R Latch</vt:lpstr>
      <vt:lpstr>3.1 Active-High vs Active-Low S-R Latch</vt:lpstr>
      <vt:lpstr>3.1 Gated S-R Latch</vt:lpstr>
      <vt:lpstr>3.2 Gated D Latch (1/2)</vt:lpstr>
      <vt:lpstr>summary</vt:lpstr>
      <vt:lpstr>4. Flip-flops (1/2)</vt:lpstr>
      <vt:lpstr>4.1 S-R Flip-flop</vt:lpstr>
      <vt:lpstr>4.2 D Flip-flop (1/2)</vt:lpstr>
      <vt:lpstr>4.3 J-K Flip-flop (2/2)</vt:lpstr>
      <vt:lpstr>4.4 T Flip-flop</vt:lpstr>
      <vt:lpstr>5. Asynchronous Inputs (1/2)</vt:lpstr>
      <vt:lpstr>5. Asynchronous Inputs (2/2)</vt:lpstr>
      <vt:lpstr>COMMON Questions</vt:lpstr>
      <vt:lpstr>PowerPoint Presentation</vt:lpstr>
      <vt:lpstr>PowerPoint Presentation</vt:lpstr>
      <vt:lpstr>PowerPoint Presentation</vt:lpstr>
      <vt:lpstr>PowerPoint Presentation</vt:lpstr>
      <vt:lpstr>summary</vt:lpstr>
      <vt:lpstr>6.1 Flip-flop Characteristic Tables</vt:lpstr>
      <vt:lpstr>6.2 Analysis: Example #2 (1/3)</vt:lpstr>
      <vt:lpstr>6.2 Analysis: Example #2 (2/3)</vt:lpstr>
      <vt:lpstr>6.2 Analysis: Example #2 (3/3)</vt:lpstr>
      <vt:lpstr>summary</vt:lpstr>
      <vt:lpstr>6.3 Flip-flop Excitation Tables (1/2)</vt:lpstr>
      <vt:lpstr>6.4 Design: Example #1 (1/5)</vt:lpstr>
      <vt:lpstr>6.4 Design: Example #1 (2/5)</vt:lpstr>
      <vt:lpstr>6.4 Design: Example #1 (3/5)</vt:lpstr>
      <vt:lpstr>6.4 Design: Example #1 (4/5)</vt:lpstr>
      <vt:lpstr>6.4 Design: Example #1 (5/5)</vt:lpstr>
      <vt:lpstr>6.4 Design: Example #3 (1/4)</vt:lpstr>
      <vt:lpstr>6.4 Design: Example #3 (2/4)</vt:lpstr>
      <vt:lpstr>6.4 Design: Example #3 (3/4)</vt:lpstr>
      <vt:lpstr>6.4 Design: Example #3 (4/4)</vt:lpstr>
      <vt:lpstr>Self-Correcting Circuits (1/4)</vt:lpstr>
      <vt:lpstr>Self-Correcting Circuits (2/4)</vt:lpstr>
      <vt:lpstr>Self-Correcting Circuits (3/4)</vt:lpstr>
      <vt:lpstr>Self-Correcting Circuits (4/4)</vt:lpstr>
      <vt:lpstr>PowerPoint Presentation</vt:lpstr>
      <vt:lpstr>quizzes</vt:lpstr>
      <vt:lpstr>Sequential Circuits Quiz 1</vt:lpstr>
      <vt:lpstr>Sequential Circuits Quiz 1 Question 1</vt:lpstr>
      <vt:lpstr>Sequential Circuits Quiz 1 Question 2</vt:lpstr>
      <vt:lpstr>Sequential Circuits Quiz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QnA Topic 8</vt:lpstr>
      <vt:lpstr>7.3 Memory Cell</vt:lpstr>
      <vt:lpstr>7.4 Memory Arrays (3/4)</vt:lpstr>
      <vt:lpstr>7.4 Memory Arrays (4/4)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1719</cp:revision>
  <cp:lastPrinted>2024-10-28T06:07:47Z</cp:lastPrinted>
  <dcterms:created xsi:type="dcterms:W3CDTF">1998-09-05T15:03:32Z</dcterms:created>
  <dcterms:modified xsi:type="dcterms:W3CDTF">2024-10-28T06:07:49Z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