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1" r:id="rId1"/>
  </p:sldMasterIdLst>
  <p:notesMasterIdLst>
    <p:notesMasterId r:id="rId25"/>
  </p:notesMasterIdLst>
  <p:sldIdLst>
    <p:sldId id="256" r:id="rId2"/>
    <p:sldId id="270" r:id="rId3"/>
    <p:sldId id="271" r:id="rId4"/>
    <p:sldId id="272" r:id="rId5"/>
    <p:sldId id="265" r:id="rId6"/>
    <p:sldId id="262" r:id="rId7"/>
    <p:sldId id="266" r:id="rId8"/>
    <p:sldId id="652" r:id="rId9"/>
    <p:sldId id="258" r:id="rId10"/>
    <p:sldId id="267" r:id="rId11"/>
    <p:sldId id="268" r:id="rId12"/>
    <p:sldId id="653" r:id="rId13"/>
    <p:sldId id="654" r:id="rId14"/>
    <p:sldId id="655" r:id="rId15"/>
    <p:sldId id="656" r:id="rId16"/>
    <p:sldId id="657" r:id="rId17"/>
    <p:sldId id="658" r:id="rId18"/>
    <p:sldId id="659" r:id="rId19"/>
    <p:sldId id="660" r:id="rId20"/>
    <p:sldId id="661" r:id="rId21"/>
    <p:sldId id="665" r:id="rId22"/>
    <p:sldId id="649" r:id="rId23"/>
    <p:sldId id="269" r:id="rId2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95F3E8"/>
    <a:srgbClr val="0033CC"/>
    <a:srgbClr val="0000FF"/>
    <a:srgbClr val="660066"/>
    <a:srgbClr val="66FF99"/>
    <a:srgbClr val="E2F0D9"/>
    <a:srgbClr val="FBE5D6"/>
    <a:srgbClr val="5B9BD5"/>
    <a:srgbClr val="C56F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00" autoAdjust="0"/>
    <p:restoredTop sz="94129" autoAdjust="0"/>
  </p:normalViewPr>
  <p:slideViewPr>
    <p:cSldViewPr snapToGrid="0">
      <p:cViewPr>
        <p:scale>
          <a:sx n="50" d="100"/>
          <a:sy n="50" d="100"/>
        </p:scale>
        <p:origin x="1500" y="2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E380713-3F88-4B82-ACF8-E4F4A6D1B898}" type="datetimeFigureOut">
              <a:rPr lang="en-SG" smtClean="0"/>
              <a:t>29/9/2024</a:t>
            </a:fld>
            <a:endParaRPr lang="en-SG"/>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EE3A57E-E920-4C34-91F5-3C46E07A964E}" type="slidenum">
              <a:rPr lang="en-SG" smtClean="0"/>
              <a:t>‹#›</a:t>
            </a:fld>
            <a:endParaRPr lang="en-SG"/>
          </a:p>
        </p:txBody>
      </p:sp>
    </p:spTree>
    <p:extLst>
      <p:ext uri="{BB962C8B-B14F-4D97-AF65-F5344CB8AC3E}">
        <p14:creationId xmlns:p14="http://schemas.microsoft.com/office/powerpoint/2010/main" val="3050944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10"/>
          </p:nvPr>
        </p:nvSpPr>
        <p:spPr/>
        <p:txBody>
          <a:bodyPr/>
          <a:lstStyle/>
          <a:p>
            <a:fld id="{3EE3A57E-E920-4C34-91F5-3C46E07A964E}" type="slidenum">
              <a:rPr lang="en-SG" smtClean="0"/>
              <a:t>1</a:t>
            </a:fld>
            <a:endParaRPr lang="en-SG"/>
          </a:p>
        </p:txBody>
      </p:sp>
    </p:spTree>
    <p:extLst>
      <p:ext uri="{BB962C8B-B14F-4D97-AF65-F5344CB8AC3E}">
        <p14:creationId xmlns:p14="http://schemas.microsoft.com/office/powerpoint/2010/main" val="3890143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3EE3A57E-E920-4C34-91F5-3C46E07A964E}" type="slidenum">
              <a:rPr lang="en-SG" smtClean="0"/>
              <a:t>2</a:t>
            </a:fld>
            <a:endParaRPr lang="en-SG"/>
          </a:p>
        </p:txBody>
      </p:sp>
    </p:spTree>
    <p:extLst>
      <p:ext uri="{BB962C8B-B14F-4D97-AF65-F5344CB8AC3E}">
        <p14:creationId xmlns:p14="http://schemas.microsoft.com/office/powerpoint/2010/main" val="4139364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465961-DBBB-48D1-A2D0-C041E788A816}" type="slidenum">
              <a:rPr lang="en-US" smtClean="0"/>
              <a:t>6</a:t>
            </a:fld>
            <a:endParaRPr lang="en-US"/>
          </a:p>
        </p:txBody>
      </p:sp>
    </p:spTree>
    <p:extLst>
      <p:ext uri="{BB962C8B-B14F-4D97-AF65-F5344CB8AC3E}">
        <p14:creationId xmlns:p14="http://schemas.microsoft.com/office/powerpoint/2010/main" val="1527527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3EE3A57E-E920-4C34-91F5-3C46E07A964E}" type="slidenum">
              <a:rPr lang="en-SG" smtClean="0"/>
              <a:t>9</a:t>
            </a:fld>
            <a:endParaRPr lang="en-SG"/>
          </a:p>
        </p:txBody>
      </p:sp>
    </p:spTree>
    <p:extLst>
      <p:ext uri="{BB962C8B-B14F-4D97-AF65-F5344CB8AC3E}">
        <p14:creationId xmlns:p14="http://schemas.microsoft.com/office/powerpoint/2010/main" val="362103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74DC82-B281-43D9-9782-FA94450D82A6}" type="datetime1">
              <a:rPr lang="en-SG" smtClean="0"/>
              <a:t>29/9/2024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EBE2BCA-7FFD-4666-9163-5C061F649162}" type="slidenum">
              <a:rPr lang="en-SG" smtClean="0"/>
              <a:t>‹#›</a:t>
            </a:fld>
            <a:endParaRPr lang="en-SG"/>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681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C06DE-5440-4B55-85A5-23A3F03C9D77}" type="datetime1">
              <a:rPr lang="en-SG" smtClean="0"/>
              <a:t>29/9/2024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288114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CAF006-2334-47FC-9F14-6A6CA1A19D6E}" type="datetime1">
              <a:rPr lang="en-SG" smtClean="0"/>
              <a:t>29/9/2024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175959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A5DE8A-7616-47CF-8468-064F48A2FEC3}" type="datetime1">
              <a:rPr lang="en-SG" smtClean="0"/>
              <a:t>29/9/2024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274923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7A0F12-918A-4DE3-B929-258B7DF1AC83}" type="datetime1">
              <a:rPr lang="en-SG" smtClean="0"/>
              <a:t>29/9/2024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EBE2BCA-7FFD-4666-9163-5C061F649162}" type="slidenum">
              <a:rPr lang="en-SG" smtClean="0"/>
              <a:t>‹#›</a:t>
            </a:fld>
            <a:endParaRPr lang="en-SG"/>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403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DB8A55-AAEB-4B09-8FFD-F64405585E2E}" type="datetime1">
              <a:rPr lang="en-SG" smtClean="0"/>
              <a:t>29/9/2024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2212160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D44563-0501-48F5-B84D-A277E1048241}" type="datetime1">
              <a:rPr lang="en-SG" smtClean="0"/>
              <a:t>29/9/2024</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228057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C3E53E-5454-4188-B811-AE20EFE2A1BD}" type="datetime1">
              <a:rPr lang="en-SG" smtClean="0"/>
              <a:t>29/9/2024</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2077442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8010CA-D5DF-46D0-A127-3F1B60ED4D16}" type="datetime1">
              <a:rPr lang="en-SG" smtClean="0"/>
              <a:t>29/9/2024</a:t>
            </a:fld>
            <a:endParaRPr lang="en-SG"/>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SG"/>
          </a:p>
        </p:txBody>
      </p:sp>
      <p:sp>
        <p:nvSpPr>
          <p:cNvPr id="9" name="Slide Number Placeholder 8"/>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635042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F311B8C-9507-4FC0-B68E-608D733D4E76}" type="datetime1">
              <a:rPr lang="en-SG" smtClean="0"/>
              <a:t>29/9/2024</a:t>
            </a:fld>
            <a:endParaRPr lang="en-SG"/>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SG"/>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EBE2BCA-7FFD-4666-9163-5C061F649162}" type="slidenum">
              <a:rPr lang="en-SG" smtClean="0"/>
              <a:t>‹#›</a:t>
            </a:fld>
            <a:endParaRPr lang="en-SG"/>
          </a:p>
        </p:txBody>
      </p:sp>
    </p:spTree>
    <p:extLst>
      <p:ext uri="{BB962C8B-B14F-4D97-AF65-F5344CB8AC3E}">
        <p14:creationId xmlns:p14="http://schemas.microsoft.com/office/powerpoint/2010/main" val="414679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D653C4-1483-49C3-B818-99CED61C6FB0}" type="datetime1">
              <a:rPr lang="en-SG" smtClean="0"/>
              <a:t>29/9/2024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EBE2BCA-7FFD-4666-9163-5C061F649162}" type="slidenum">
              <a:rPr lang="en-SG" smtClean="0"/>
              <a:t>‹#›</a:t>
            </a:fld>
            <a:endParaRPr lang="en-SG"/>
          </a:p>
        </p:txBody>
      </p:sp>
    </p:spTree>
    <p:extLst>
      <p:ext uri="{BB962C8B-B14F-4D97-AF65-F5344CB8AC3E}">
        <p14:creationId xmlns:p14="http://schemas.microsoft.com/office/powerpoint/2010/main" val="360522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F1222CF-8AB8-4D71-B847-9594A2A4CEF4}" type="datetime1">
              <a:rPr lang="en-SG" smtClean="0"/>
              <a:t>29/9/2024</a:t>
            </a:fld>
            <a:endParaRPr lang="en-SG"/>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SG"/>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EBE2BCA-7FFD-4666-9163-5C061F649162}" type="slidenum">
              <a:rPr lang="en-SG" smtClean="0"/>
              <a:t>‹#›</a:t>
            </a:fld>
            <a:endParaRPr lang="en-SG"/>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8806538"/>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www.gutenberg.org/ebooks/65473" TargetMode="External"/><Relationship Id="rId2" Type="http://schemas.openxmlformats.org/officeDocument/2006/relationships/hyperlink" Target="https://www.ietf.org/rfc/ien/ien137.txt"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1679448"/>
          </a:xfrm>
        </p:spPr>
        <p:txBody>
          <a:bodyPr/>
          <a:lstStyle/>
          <a:p>
            <a:r>
              <a:rPr lang="en-SG" dirty="0"/>
              <a:t>CS2100</a:t>
            </a:r>
            <a:br>
              <a:rPr lang="en-SG" dirty="0"/>
            </a:br>
            <a:endParaRPr lang="en-SG" sz="4000" dirty="0"/>
          </a:p>
        </p:txBody>
      </p:sp>
      <p:sp>
        <p:nvSpPr>
          <p:cNvPr id="3" name="Subtitle 2"/>
          <p:cNvSpPr>
            <a:spLocks noGrp="1"/>
          </p:cNvSpPr>
          <p:nvPr>
            <p:ph type="subTitle" idx="1"/>
          </p:nvPr>
        </p:nvSpPr>
        <p:spPr>
          <a:xfrm>
            <a:off x="1268361" y="2144110"/>
            <a:ext cx="8884632" cy="2201602"/>
          </a:xfrm>
        </p:spPr>
        <p:txBody>
          <a:bodyPr>
            <a:normAutofit fontScale="92500" lnSpcReduction="20000"/>
          </a:bodyPr>
          <a:lstStyle/>
          <a:p>
            <a:r>
              <a:rPr lang="en-SG" sz="3200" dirty="0"/>
              <a:t>Tutorial #5</a:t>
            </a:r>
          </a:p>
          <a:p>
            <a:r>
              <a:rPr lang="en-SG" sz="4400" dirty="0"/>
              <a:t>MIPS Processor: </a:t>
            </a:r>
          </a:p>
          <a:p>
            <a:r>
              <a:rPr lang="en-SG" sz="4400" dirty="0"/>
              <a:t>Datapath and control</a:t>
            </a:r>
          </a:p>
          <a:p>
            <a:r>
              <a:rPr lang="en-SG" dirty="0"/>
              <a:t>(Prepared by: Aaron Tan)</a:t>
            </a:r>
          </a:p>
        </p:txBody>
      </p:sp>
    </p:spTree>
    <p:extLst>
      <p:ext uri="{BB962C8B-B14F-4D97-AF65-F5344CB8AC3E}">
        <p14:creationId xmlns:p14="http://schemas.microsoft.com/office/powerpoint/2010/main" val="913513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690690" y="818601"/>
            <a:ext cx="8810625" cy="5781675"/>
            <a:chOff x="1690687" y="818598"/>
            <a:chExt cx="8810625" cy="5781675"/>
          </a:xfrm>
        </p:grpSpPr>
        <p:grpSp>
          <p:nvGrpSpPr>
            <p:cNvPr id="3" name="Group 2"/>
            <p:cNvGrpSpPr/>
            <p:nvPr/>
          </p:nvGrpSpPr>
          <p:grpSpPr>
            <a:xfrm>
              <a:off x="1690687" y="818598"/>
              <a:ext cx="8810625" cy="5781675"/>
              <a:chOff x="1690687" y="538162"/>
              <a:chExt cx="8810625" cy="5781675"/>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690687" y="538162"/>
                <a:ext cx="8810625" cy="5781675"/>
              </a:xfrm>
              <a:prstGeom prst="rect">
                <a:avLst/>
              </a:prstGeom>
            </p:spPr>
          </p:pic>
          <p:sp>
            <p:nvSpPr>
              <p:cNvPr id="5" name="Rectangle 4"/>
              <p:cNvSpPr/>
              <p:nvPr/>
            </p:nvSpPr>
            <p:spPr>
              <a:xfrm>
                <a:off x="9910482" y="538162"/>
                <a:ext cx="590830" cy="283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60" name="TextBox 59"/>
            <p:cNvSpPr txBox="1"/>
            <p:nvPr/>
          </p:nvSpPr>
          <p:spPr>
            <a:xfrm>
              <a:off x="3502702" y="3978189"/>
              <a:ext cx="202219" cy="661720"/>
            </a:xfrm>
            <a:prstGeom prst="rect">
              <a:avLst/>
            </a:prstGeom>
            <a:noFill/>
          </p:spPr>
          <p:txBody>
            <a:bodyPr wrap="square" rtlCol="0">
              <a:spAutoFit/>
            </a:bodyPr>
            <a:lstStyle/>
            <a:p>
              <a:pPr algn="ctr">
                <a:spcAft>
                  <a:spcPts val="200"/>
                </a:spcAft>
              </a:pPr>
              <a:r>
                <a:rPr lang="en-SG" sz="800" dirty="0">
                  <a:solidFill>
                    <a:srgbClr val="0033CC"/>
                  </a:solidFill>
                </a:rPr>
                <a:t>0</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0033CC"/>
                  </a:solidFill>
                </a:rPr>
                <a:t>1</a:t>
              </a:r>
              <a:endParaRPr lang="en-US" sz="800" dirty="0">
                <a:solidFill>
                  <a:srgbClr val="0033CC"/>
                </a:solidFill>
              </a:endParaRPr>
            </a:p>
          </p:txBody>
        </p:sp>
        <p:sp>
          <p:nvSpPr>
            <p:cNvPr id="73" name="TextBox 72"/>
            <p:cNvSpPr txBox="1"/>
            <p:nvPr/>
          </p:nvSpPr>
          <p:spPr>
            <a:xfrm>
              <a:off x="8215640" y="1359889"/>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74" name="TextBox 73"/>
            <p:cNvSpPr txBox="1"/>
            <p:nvPr/>
          </p:nvSpPr>
          <p:spPr>
            <a:xfrm>
              <a:off x="6155404" y="4198141"/>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75" name="TextBox 74"/>
            <p:cNvSpPr txBox="1"/>
            <p:nvPr/>
          </p:nvSpPr>
          <p:spPr>
            <a:xfrm>
              <a:off x="9470349" y="4839028"/>
              <a:ext cx="202219" cy="661720"/>
            </a:xfrm>
            <a:prstGeom prst="rect">
              <a:avLst/>
            </a:prstGeom>
            <a:noFill/>
          </p:spPr>
          <p:txBody>
            <a:bodyPr wrap="square" rtlCol="0">
              <a:spAutoFit/>
            </a:bodyPr>
            <a:lstStyle/>
            <a:p>
              <a:pPr algn="ctr">
                <a:spcAft>
                  <a:spcPts val="200"/>
                </a:spcAft>
              </a:pPr>
              <a:r>
                <a:rPr lang="en-SG" sz="800" dirty="0">
                  <a:solidFill>
                    <a:srgbClr val="0033CC"/>
                  </a:solidFill>
                </a:rPr>
                <a:t>1</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0033CC"/>
                  </a:solidFill>
                </a:rPr>
                <a:t>0</a:t>
              </a:r>
              <a:endParaRPr lang="en-US" sz="800" dirty="0">
                <a:solidFill>
                  <a:srgbClr val="0033CC"/>
                </a:solidFill>
              </a:endParaRPr>
            </a:p>
          </p:txBody>
        </p:sp>
      </p:grpSp>
      <p:sp>
        <p:nvSpPr>
          <p:cNvPr id="6" name="TextBox 5"/>
          <p:cNvSpPr txBox="1"/>
          <p:nvPr/>
        </p:nvSpPr>
        <p:spPr>
          <a:xfrm>
            <a:off x="268942" y="737637"/>
            <a:ext cx="1148729" cy="523220"/>
          </a:xfrm>
          <a:prstGeom prst="rect">
            <a:avLst/>
          </a:prstGeom>
          <a:noFill/>
        </p:spPr>
        <p:txBody>
          <a:bodyPr wrap="square" rtlCol="0">
            <a:spAutoFit/>
          </a:bodyPr>
          <a:lstStyle/>
          <a:p>
            <a:pPr algn="ctr"/>
            <a:r>
              <a:rPr lang="en-SG" sz="2800" dirty="0">
                <a:solidFill>
                  <a:srgbClr val="C00000"/>
                </a:solidFill>
              </a:rPr>
              <a:t>Q2(b)</a:t>
            </a:r>
          </a:p>
        </p:txBody>
      </p:sp>
      <p:sp>
        <p:nvSpPr>
          <p:cNvPr id="8" name="TextBox 7"/>
          <p:cNvSpPr txBox="1"/>
          <p:nvPr/>
        </p:nvSpPr>
        <p:spPr>
          <a:xfrm>
            <a:off x="403412" y="115043"/>
            <a:ext cx="2057400" cy="400110"/>
          </a:xfrm>
          <a:prstGeom prst="rect">
            <a:avLst/>
          </a:prstGeom>
          <a:solidFill>
            <a:schemeClr val="accent4">
              <a:lumMod val="20000"/>
              <a:lumOff val="80000"/>
            </a:schemeClr>
          </a:solidFill>
          <a:ln>
            <a:solidFill>
              <a:srgbClr val="660066"/>
            </a:solidFill>
          </a:ln>
        </p:spPr>
        <p:txBody>
          <a:bodyPr wrap="square" rtlCol="0">
            <a:spAutoFit/>
          </a:bodyPr>
          <a:lstStyle/>
          <a:p>
            <a:r>
              <a:rPr lang="en-SG" sz="2000" dirty="0">
                <a:cs typeface="Courier New" panose="02070309020205020404" pitchFamily="49" charset="0"/>
              </a:rPr>
              <a:t>LW instruction</a:t>
            </a:r>
          </a:p>
        </p:txBody>
      </p:sp>
      <p:grpSp>
        <p:nvGrpSpPr>
          <p:cNvPr id="17" name="Group 16"/>
          <p:cNvGrpSpPr/>
          <p:nvPr/>
        </p:nvGrpSpPr>
        <p:grpSpPr>
          <a:xfrm>
            <a:off x="1673108" y="1786510"/>
            <a:ext cx="303611" cy="2205317"/>
            <a:chOff x="1673108" y="1506071"/>
            <a:chExt cx="303610" cy="2205317"/>
          </a:xfrm>
        </p:grpSpPr>
        <p:cxnSp>
          <p:nvCxnSpPr>
            <p:cNvPr id="10" name="Straight Connector 9"/>
            <p:cNvCxnSpPr/>
            <p:nvPr/>
          </p:nvCxnSpPr>
          <p:spPr>
            <a:xfrm flipH="1">
              <a:off x="1690687" y="1506071"/>
              <a:ext cx="286031"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73108" y="1506071"/>
              <a:ext cx="17579" cy="2205317"/>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690688" y="3711388"/>
              <a:ext cx="286030" cy="0"/>
            </a:xfrm>
            <a:prstGeom prst="line">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2622179" y="91306"/>
            <a:ext cx="1662951" cy="369332"/>
          </a:xfrm>
          <a:prstGeom prst="rect">
            <a:avLst/>
          </a:prstGeom>
          <a:noFill/>
        </p:spPr>
        <p:txBody>
          <a:bodyPr wrap="square" rtlCol="0">
            <a:spAutoFit/>
          </a:bodyPr>
          <a:lstStyle/>
          <a:p>
            <a:pPr algn="ctr"/>
            <a:r>
              <a:rPr lang="en-SG" dirty="0" err="1"/>
              <a:t>Inst</a:t>
            </a:r>
            <a:r>
              <a:rPr lang="en-SG" dirty="0"/>
              <a:t>-Mem (400)</a:t>
            </a:r>
          </a:p>
        </p:txBody>
      </p:sp>
      <p:grpSp>
        <p:nvGrpSpPr>
          <p:cNvPr id="99" name="Group 98"/>
          <p:cNvGrpSpPr/>
          <p:nvPr/>
        </p:nvGrpSpPr>
        <p:grpSpPr>
          <a:xfrm>
            <a:off x="4249273" y="91306"/>
            <a:ext cx="1846729" cy="369332"/>
            <a:chOff x="4249270" y="91305"/>
            <a:chExt cx="1846729" cy="369331"/>
          </a:xfrm>
        </p:grpSpPr>
        <p:cxnSp>
          <p:nvCxnSpPr>
            <p:cNvPr id="20" name="Straight Arrow Connector 19"/>
            <p:cNvCxnSpPr/>
            <p:nvPr/>
          </p:nvCxnSpPr>
          <p:spPr>
            <a:xfrm>
              <a:off x="4249270"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495798" y="91305"/>
              <a:ext cx="1600201" cy="369331"/>
            </a:xfrm>
            <a:prstGeom prst="rect">
              <a:avLst/>
            </a:prstGeom>
            <a:noFill/>
          </p:spPr>
          <p:txBody>
            <a:bodyPr wrap="square" rtlCol="0">
              <a:spAutoFit/>
            </a:bodyPr>
            <a:lstStyle/>
            <a:p>
              <a:pPr algn="ctr"/>
              <a:r>
                <a:rPr lang="en-SG" dirty="0" err="1"/>
                <a:t>Reg.File</a:t>
              </a:r>
              <a:r>
                <a:rPr lang="en-SG" dirty="0"/>
                <a:t> (200)</a:t>
              </a:r>
            </a:p>
          </p:txBody>
        </p:sp>
      </p:grpSp>
      <p:grpSp>
        <p:nvGrpSpPr>
          <p:cNvPr id="16" name="Group 15"/>
          <p:cNvGrpSpPr/>
          <p:nvPr/>
        </p:nvGrpSpPr>
        <p:grpSpPr>
          <a:xfrm>
            <a:off x="2716310" y="3362923"/>
            <a:ext cx="1828799" cy="835219"/>
            <a:chOff x="2716306" y="3362923"/>
            <a:chExt cx="1828799" cy="835218"/>
          </a:xfrm>
        </p:grpSpPr>
        <p:cxnSp>
          <p:nvCxnSpPr>
            <p:cNvPr id="29" name="Straight Arrow Connector 28"/>
            <p:cNvCxnSpPr/>
            <p:nvPr/>
          </p:nvCxnSpPr>
          <p:spPr>
            <a:xfrm>
              <a:off x="2716306" y="3362923"/>
              <a:ext cx="1828799" cy="119865"/>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953435" y="3799760"/>
              <a:ext cx="591670" cy="17252"/>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716306" y="3799760"/>
              <a:ext cx="1237129" cy="173081"/>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209365" y="3910726"/>
              <a:ext cx="0" cy="287415"/>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209365" y="4198141"/>
              <a:ext cx="1248334" cy="0"/>
            </a:xfrm>
            <a:prstGeom prst="line">
              <a:avLst/>
            </a:prstGeom>
            <a:ln w="38100">
              <a:solidFill>
                <a:srgbClr val="0033C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01" name="Group 100"/>
          <p:cNvGrpSpPr/>
          <p:nvPr/>
        </p:nvGrpSpPr>
        <p:grpSpPr>
          <a:xfrm>
            <a:off x="4285119" y="414469"/>
            <a:ext cx="1833291" cy="504577"/>
            <a:chOff x="4285119" y="414470"/>
            <a:chExt cx="1833290" cy="504576"/>
          </a:xfrm>
        </p:grpSpPr>
        <p:sp>
          <p:nvSpPr>
            <p:cNvPr id="50" name="TextBox 49"/>
            <p:cNvSpPr txBox="1"/>
            <p:nvPr/>
          </p:nvSpPr>
          <p:spPr>
            <a:xfrm>
              <a:off x="4518208" y="549714"/>
              <a:ext cx="1600201" cy="369332"/>
            </a:xfrm>
            <a:prstGeom prst="rect">
              <a:avLst/>
            </a:prstGeom>
            <a:noFill/>
          </p:spPr>
          <p:txBody>
            <a:bodyPr wrap="square" rtlCol="0">
              <a:spAutoFit/>
            </a:bodyPr>
            <a:lstStyle/>
            <a:p>
              <a:pPr algn="ctr"/>
              <a:r>
                <a:rPr lang="en-SG" dirty="0"/>
                <a:t>Control (100)</a:t>
              </a:r>
            </a:p>
          </p:txBody>
        </p:sp>
        <p:cxnSp>
          <p:nvCxnSpPr>
            <p:cNvPr id="51" name="Straight Arrow Connector 50"/>
            <p:cNvCxnSpPr/>
            <p:nvPr/>
          </p:nvCxnSpPr>
          <p:spPr>
            <a:xfrm>
              <a:off x="4285119" y="414470"/>
              <a:ext cx="280153" cy="323166"/>
            </a:xfrm>
            <a:prstGeom prst="straightConnector1">
              <a:avLst/>
            </a:prstGeom>
            <a:ln w="28575">
              <a:solidFill>
                <a:schemeClr val="accent6">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grpSp>
      <p:cxnSp>
        <p:nvCxnSpPr>
          <p:cNvPr id="59" name="Straight Arrow Connector 58"/>
          <p:cNvCxnSpPr/>
          <p:nvPr/>
        </p:nvCxnSpPr>
        <p:spPr>
          <a:xfrm>
            <a:off x="2716307" y="2581835"/>
            <a:ext cx="1532964" cy="0"/>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04" name="Group 103"/>
          <p:cNvGrpSpPr/>
          <p:nvPr/>
        </p:nvGrpSpPr>
        <p:grpSpPr>
          <a:xfrm>
            <a:off x="6122485" y="91308"/>
            <a:ext cx="1039912" cy="646331"/>
            <a:chOff x="7776877" y="91305"/>
            <a:chExt cx="1039912" cy="646331"/>
          </a:xfrm>
        </p:grpSpPr>
        <p:cxnSp>
          <p:nvCxnSpPr>
            <p:cNvPr id="61" name="Straight Arrow Connector 60"/>
            <p:cNvCxnSpPr/>
            <p:nvPr/>
          </p:nvCxnSpPr>
          <p:spPr>
            <a:xfrm>
              <a:off x="777687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045821" y="91305"/>
              <a:ext cx="770968" cy="646331"/>
            </a:xfrm>
            <a:prstGeom prst="rect">
              <a:avLst/>
            </a:prstGeom>
            <a:noFill/>
          </p:spPr>
          <p:txBody>
            <a:bodyPr wrap="square" rtlCol="0">
              <a:spAutoFit/>
            </a:bodyPr>
            <a:lstStyle/>
            <a:p>
              <a:pPr algn="ctr"/>
              <a:r>
                <a:rPr lang="en-SG" dirty="0"/>
                <a:t>ALU</a:t>
              </a:r>
            </a:p>
            <a:p>
              <a:pPr algn="ctr"/>
              <a:r>
                <a:rPr lang="en-SG" dirty="0"/>
                <a:t>(120)</a:t>
              </a:r>
            </a:p>
          </p:txBody>
        </p:sp>
      </p:grpSp>
      <p:grpSp>
        <p:nvGrpSpPr>
          <p:cNvPr id="105" name="Group 104"/>
          <p:cNvGrpSpPr/>
          <p:nvPr/>
        </p:nvGrpSpPr>
        <p:grpSpPr>
          <a:xfrm>
            <a:off x="8762595" y="91308"/>
            <a:ext cx="1792947" cy="646331"/>
            <a:chOff x="8727137" y="91305"/>
            <a:chExt cx="1792947" cy="646331"/>
          </a:xfrm>
        </p:grpSpPr>
        <p:cxnSp>
          <p:nvCxnSpPr>
            <p:cNvPr id="63" name="Straight Arrow Connector 62"/>
            <p:cNvCxnSpPr/>
            <p:nvPr/>
          </p:nvCxnSpPr>
          <p:spPr>
            <a:xfrm>
              <a:off x="872713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8964701" y="91305"/>
              <a:ext cx="1555383" cy="646331"/>
            </a:xfrm>
            <a:prstGeom prst="rect">
              <a:avLst/>
            </a:prstGeom>
            <a:noFill/>
          </p:spPr>
          <p:txBody>
            <a:bodyPr wrap="square" rtlCol="0">
              <a:spAutoFit/>
            </a:bodyPr>
            <a:lstStyle/>
            <a:p>
              <a:pPr algn="ctr"/>
              <a:r>
                <a:rPr lang="en-SG" dirty="0"/>
                <a:t>MUX (</a:t>
              </a:r>
              <a:r>
                <a:rPr lang="en-SG" dirty="0" err="1"/>
                <a:t>MToR</a:t>
              </a:r>
              <a:r>
                <a:rPr lang="en-SG" dirty="0"/>
                <a:t>)</a:t>
              </a:r>
            </a:p>
            <a:p>
              <a:pPr algn="ctr"/>
              <a:r>
                <a:rPr lang="en-SG" dirty="0"/>
                <a:t>(30)</a:t>
              </a:r>
            </a:p>
          </p:txBody>
        </p:sp>
      </p:grpSp>
      <p:grpSp>
        <p:nvGrpSpPr>
          <p:cNvPr id="106" name="Group 105"/>
          <p:cNvGrpSpPr/>
          <p:nvPr/>
        </p:nvGrpSpPr>
        <p:grpSpPr>
          <a:xfrm>
            <a:off x="10452442" y="91308"/>
            <a:ext cx="1447797" cy="646331"/>
            <a:chOff x="10416984" y="91305"/>
            <a:chExt cx="1447797" cy="646331"/>
          </a:xfrm>
        </p:grpSpPr>
        <p:cxnSp>
          <p:nvCxnSpPr>
            <p:cNvPr id="65" name="Straight Arrow Connector 64"/>
            <p:cNvCxnSpPr/>
            <p:nvPr/>
          </p:nvCxnSpPr>
          <p:spPr>
            <a:xfrm>
              <a:off x="10416984"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0670237" y="91305"/>
              <a:ext cx="1194544" cy="646331"/>
            </a:xfrm>
            <a:prstGeom prst="rect">
              <a:avLst/>
            </a:prstGeom>
            <a:noFill/>
          </p:spPr>
          <p:txBody>
            <a:bodyPr wrap="square" rtlCol="0">
              <a:spAutoFit/>
            </a:bodyPr>
            <a:lstStyle/>
            <a:p>
              <a:pPr algn="ctr"/>
              <a:r>
                <a:rPr lang="en-SG" dirty="0" err="1"/>
                <a:t>Reg.File</a:t>
              </a:r>
              <a:endParaRPr lang="en-SG" dirty="0"/>
            </a:p>
            <a:p>
              <a:pPr algn="ctr"/>
              <a:r>
                <a:rPr lang="en-SG" dirty="0"/>
                <a:t>(200)</a:t>
              </a:r>
            </a:p>
          </p:txBody>
        </p:sp>
      </p:grpSp>
      <p:cxnSp>
        <p:nvCxnSpPr>
          <p:cNvPr id="83" name="Straight Arrow Connector 82"/>
          <p:cNvCxnSpPr/>
          <p:nvPr/>
        </p:nvCxnSpPr>
        <p:spPr>
          <a:xfrm flipV="1">
            <a:off x="7634885" y="4272985"/>
            <a:ext cx="444593" cy="2409"/>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nvGrpSpPr>
          <p:cNvPr id="97" name="Group 96"/>
          <p:cNvGrpSpPr/>
          <p:nvPr/>
        </p:nvGrpSpPr>
        <p:grpSpPr>
          <a:xfrm>
            <a:off x="4262717" y="4576370"/>
            <a:ext cx="5844983" cy="1246209"/>
            <a:chOff x="4262716" y="4576367"/>
            <a:chExt cx="5844982" cy="1246209"/>
          </a:xfrm>
        </p:grpSpPr>
        <p:cxnSp>
          <p:nvCxnSpPr>
            <p:cNvPr id="86" name="Straight Connector 85"/>
            <p:cNvCxnSpPr/>
            <p:nvPr/>
          </p:nvCxnSpPr>
          <p:spPr>
            <a:xfrm>
              <a:off x="9914964" y="5221942"/>
              <a:ext cx="192734"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0107698" y="5221942"/>
              <a:ext cx="0" cy="600634"/>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4285127" y="5822576"/>
              <a:ext cx="5818089"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285119" y="4576367"/>
              <a:ext cx="8" cy="1246209"/>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V="1">
              <a:off x="4262716" y="4576367"/>
              <a:ext cx="233082" cy="4482"/>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sp>
        <p:nvSpPr>
          <p:cNvPr id="102" name="TextBox 101"/>
          <p:cNvSpPr txBox="1"/>
          <p:nvPr/>
        </p:nvSpPr>
        <p:spPr>
          <a:xfrm>
            <a:off x="5970495" y="692771"/>
            <a:ext cx="1799669" cy="369332"/>
          </a:xfrm>
          <a:prstGeom prst="rect">
            <a:avLst/>
          </a:prstGeom>
          <a:noFill/>
        </p:spPr>
        <p:txBody>
          <a:bodyPr wrap="square" rtlCol="0">
            <a:spAutoFit/>
          </a:bodyPr>
          <a:lstStyle/>
          <a:p>
            <a:r>
              <a:rPr lang="en-SG" i="1" dirty="0">
                <a:solidFill>
                  <a:srgbClr val="C00000"/>
                </a:solidFill>
              </a:rPr>
              <a:t>Not critical path</a:t>
            </a:r>
          </a:p>
        </p:txBody>
      </p:sp>
      <p:sp>
        <p:nvSpPr>
          <p:cNvPr id="108" name="TextBox 107"/>
          <p:cNvSpPr txBox="1"/>
          <p:nvPr/>
        </p:nvSpPr>
        <p:spPr>
          <a:xfrm>
            <a:off x="9198593" y="1199303"/>
            <a:ext cx="2825087" cy="646331"/>
          </a:xfrm>
          <a:prstGeom prst="rect">
            <a:avLst/>
          </a:prstGeom>
          <a:solidFill>
            <a:schemeClr val="accent2">
              <a:lumMod val="40000"/>
              <a:lumOff val="60000"/>
            </a:schemeClr>
          </a:solidFill>
          <a:ln>
            <a:solidFill>
              <a:schemeClr val="tx1"/>
            </a:solidFill>
          </a:ln>
        </p:spPr>
        <p:txBody>
          <a:bodyPr wrap="square" rtlCol="0">
            <a:spAutoFit/>
          </a:bodyPr>
          <a:lstStyle/>
          <a:p>
            <a:r>
              <a:rPr lang="en-SG" dirty="0"/>
              <a:t>400+200+120+350+30+200 = 1300ps</a:t>
            </a:r>
          </a:p>
        </p:txBody>
      </p:sp>
      <p:grpSp>
        <p:nvGrpSpPr>
          <p:cNvPr id="12" name="Group 11"/>
          <p:cNvGrpSpPr/>
          <p:nvPr/>
        </p:nvGrpSpPr>
        <p:grpSpPr>
          <a:xfrm>
            <a:off x="6413410" y="5070401"/>
            <a:ext cx="5228133" cy="1553651"/>
            <a:chOff x="6413407" y="5070399"/>
            <a:chExt cx="5228133" cy="1553651"/>
          </a:xfrm>
        </p:grpSpPr>
        <p:sp>
          <p:nvSpPr>
            <p:cNvPr id="7" name="Freeform 6"/>
            <p:cNvSpPr/>
            <p:nvPr/>
          </p:nvSpPr>
          <p:spPr>
            <a:xfrm>
              <a:off x="6413407" y="5070399"/>
              <a:ext cx="2306472" cy="1009934"/>
            </a:xfrm>
            <a:custGeom>
              <a:avLst/>
              <a:gdLst>
                <a:gd name="connsiteX0" fmla="*/ 2306472 w 2306472"/>
                <a:gd name="connsiteY0" fmla="*/ 1009934 h 1009934"/>
                <a:gd name="connsiteX1" fmla="*/ 409433 w 2306472"/>
                <a:gd name="connsiteY1" fmla="*/ 436729 h 1009934"/>
                <a:gd name="connsiteX2" fmla="*/ 0 w 2306472"/>
                <a:gd name="connsiteY2" fmla="*/ 0 h 1009934"/>
              </a:gdLst>
              <a:ahLst/>
              <a:cxnLst>
                <a:cxn ang="0">
                  <a:pos x="connsiteX0" y="connsiteY0"/>
                </a:cxn>
                <a:cxn ang="0">
                  <a:pos x="connsiteX1" y="connsiteY1"/>
                </a:cxn>
                <a:cxn ang="0">
                  <a:pos x="connsiteX2" y="connsiteY2"/>
                </a:cxn>
              </a:cxnLst>
              <a:rect l="l" t="t" r="r" b="b"/>
              <a:pathLst>
                <a:path w="2306472" h="1009934">
                  <a:moveTo>
                    <a:pt x="2306472" y="1009934"/>
                  </a:moveTo>
                  <a:cubicBezTo>
                    <a:pt x="1550158" y="807492"/>
                    <a:pt x="793845" y="605051"/>
                    <a:pt x="409433" y="436729"/>
                  </a:cubicBezTo>
                  <a:cubicBezTo>
                    <a:pt x="25021" y="268407"/>
                    <a:pt x="12510" y="134203"/>
                    <a:pt x="0" y="0"/>
                  </a:cubicBezTo>
                </a:path>
              </a:pathLst>
            </a:custGeom>
            <a:noFill/>
            <a:ln w="28575">
              <a:solidFill>
                <a:schemeClr val="tx1"/>
              </a:solidFill>
              <a:headEnd type="none" w="med"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9" name="TextBox 8"/>
            <p:cNvSpPr txBox="1"/>
            <p:nvPr/>
          </p:nvSpPr>
          <p:spPr>
            <a:xfrm>
              <a:off x="8762592" y="5977719"/>
              <a:ext cx="2878948" cy="646331"/>
            </a:xfrm>
            <a:prstGeom prst="rect">
              <a:avLst/>
            </a:prstGeom>
            <a:noFill/>
          </p:spPr>
          <p:txBody>
            <a:bodyPr wrap="square" rtlCol="0">
              <a:spAutoFit/>
            </a:bodyPr>
            <a:lstStyle/>
            <a:p>
              <a:r>
                <a:rPr lang="en-SG" dirty="0">
                  <a:solidFill>
                    <a:srgbClr val="C00000"/>
                  </a:solidFill>
                </a:rPr>
                <a:t>Why is MUX (</a:t>
              </a:r>
              <a:r>
                <a:rPr lang="en-SG" dirty="0" err="1">
                  <a:solidFill>
                    <a:srgbClr val="C00000"/>
                  </a:solidFill>
                </a:rPr>
                <a:t>ALUSrc</a:t>
              </a:r>
              <a:r>
                <a:rPr lang="en-SG" dirty="0">
                  <a:solidFill>
                    <a:srgbClr val="C00000"/>
                  </a:solidFill>
                </a:rPr>
                <a:t>) not included this time?</a:t>
              </a:r>
            </a:p>
          </p:txBody>
        </p:sp>
      </p:grpSp>
      <p:grpSp>
        <p:nvGrpSpPr>
          <p:cNvPr id="58" name="Group 57"/>
          <p:cNvGrpSpPr/>
          <p:nvPr/>
        </p:nvGrpSpPr>
        <p:grpSpPr>
          <a:xfrm>
            <a:off x="7165241" y="91413"/>
            <a:ext cx="1792947" cy="646331"/>
            <a:chOff x="8727137" y="91305"/>
            <a:chExt cx="1792947" cy="646331"/>
          </a:xfrm>
        </p:grpSpPr>
        <p:cxnSp>
          <p:nvCxnSpPr>
            <p:cNvPr id="67" name="Straight Arrow Connector 66"/>
            <p:cNvCxnSpPr/>
            <p:nvPr/>
          </p:nvCxnSpPr>
          <p:spPr>
            <a:xfrm>
              <a:off x="872713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8964701" y="91305"/>
              <a:ext cx="1555383" cy="646331"/>
            </a:xfrm>
            <a:prstGeom prst="rect">
              <a:avLst/>
            </a:prstGeom>
            <a:noFill/>
          </p:spPr>
          <p:txBody>
            <a:bodyPr wrap="square" rtlCol="0">
              <a:spAutoFit/>
            </a:bodyPr>
            <a:lstStyle/>
            <a:p>
              <a:pPr algn="ctr"/>
              <a:r>
                <a:rPr lang="en-SG" dirty="0" err="1"/>
                <a:t>DataMem</a:t>
              </a:r>
              <a:endParaRPr lang="en-SG" dirty="0"/>
            </a:p>
            <a:p>
              <a:pPr algn="ctr"/>
              <a:r>
                <a:rPr lang="en-SG" dirty="0"/>
                <a:t>(350)</a:t>
              </a:r>
            </a:p>
          </p:txBody>
        </p:sp>
      </p:grpSp>
      <p:cxnSp>
        <p:nvCxnSpPr>
          <p:cNvPr id="72" name="Straight Arrow Connector 71"/>
          <p:cNvCxnSpPr/>
          <p:nvPr/>
        </p:nvCxnSpPr>
        <p:spPr>
          <a:xfrm flipV="1">
            <a:off x="9198596" y="5044884"/>
            <a:ext cx="444593" cy="2409"/>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2716310" y="3512695"/>
            <a:ext cx="4208927" cy="2009567"/>
            <a:chOff x="2716306" y="3512692"/>
            <a:chExt cx="4208927" cy="2009567"/>
          </a:xfrm>
        </p:grpSpPr>
        <p:cxnSp>
          <p:nvCxnSpPr>
            <p:cNvPr id="68" name="Straight Arrow Connector 67"/>
            <p:cNvCxnSpPr/>
            <p:nvPr/>
          </p:nvCxnSpPr>
          <p:spPr>
            <a:xfrm>
              <a:off x="5607421" y="3512692"/>
              <a:ext cx="1317812" cy="0"/>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2716306" y="4576367"/>
              <a:ext cx="4208927" cy="945892"/>
              <a:chOff x="2716306" y="4576367"/>
              <a:chExt cx="4208927" cy="945892"/>
            </a:xfrm>
          </p:grpSpPr>
          <p:cxnSp>
            <p:nvCxnSpPr>
              <p:cNvPr id="70" name="Straight Connector 69"/>
              <p:cNvCxnSpPr/>
              <p:nvPr/>
            </p:nvCxnSpPr>
            <p:spPr>
              <a:xfrm>
                <a:off x="2716306" y="5522259"/>
                <a:ext cx="3220568"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5936874" y="4576367"/>
                <a:ext cx="988359" cy="330913"/>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936874" y="4907280"/>
                <a:ext cx="0" cy="60426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grpSp>
      </p:grpSp>
      <p:sp>
        <p:nvSpPr>
          <p:cNvPr id="76" name="Slide Number Placeholder 1">
            <a:extLst>
              <a:ext uri="{FF2B5EF4-FFF2-40B4-BE49-F238E27FC236}">
                <a16:creationId xmlns:a16="http://schemas.microsoft.com/office/drawing/2014/main" id="{420338AD-7390-46C1-9177-65AE3BCBC2B7}"/>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10</a:t>
            </a:fld>
            <a:endParaRPr lang="en-SG" dirty="0"/>
          </a:p>
        </p:txBody>
      </p:sp>
      <p:sp>
        <p:nvSpPr>
          <p:cNvPr id="77" name="TextBox 76">
            <a:extLst>
              <a:ext uri="{FF2B5EF4-FFF2-40B4-BE49-F238E27FC236}">
                <a16:creationId xmlns:a16="http://schemas.microsoft.com/office/drawing/2014/main" id="{02281D5B-2FA8-46AE-A1E8-8128CB293786}"/>
              </a:ext>
            </a:extLst>
          </p:cNvPr>
          <p:cNvSpPr txBox="1"/>
          <p:nvPr/>
        </p:nvSpPr>
        <p:spPr>
          <a:xfrm>
            <a:off x="315715" y="1293392"/>
            <a:ext cx="1127310" cy="5478423"/>
          </a:xfrm>
          <a:prstGeom prst="rect">
            <a:avLst/>
          </a:prstGeom>
          <a:solidFill>
            <a:srgbClr val="95F3E8"/>
          </a:solidFill>
        </p:spPr>
        <p:txBody>
          <a:bodyPr wrap="square" rtlCol="0">
            <a:spAutoFit/>
          </a:bodyPr>
          <a:lstStyle/>
          <a:p>
            <a:r>
              <a:rPr lang="en-SG" sz="1400" dirty="0"/>
              <a:t>Inst-Mem</a:t>
            </a:r>
          </a:p>
          <a:p>
            <a:r>
              <a:rPr lang="en-SG" sz="1400" dirty="0"/>
              <a:t>400ps</a:t>
            </a:r>
          </a:p>
          <a:p>
            <a:r>
              <a:rPr lang="en-SG" sz="1400" dirty="0"/>
              <a:t>-------------</a:t>
            </a:r>
          </a:p>
          <a:p>
            <a:r>
              <a:rPr lang="en-SG" sz="1400" dirty="0"/>
              <a:t>Adder</a:t>
            </a:r>
          </a:p>
          <a:p>
            <a:r>
              <a:rPr lang="en-SG" sz="1400" dirty="0"/>
              <a:t>100ps</a:t>
            </a:r>
          </a:p>
          <a:p>
            <a:r>
              <a:rPr lang="en-SG" sz="1400" dirty="0"/>
              <a:t>-------------</a:t>
            </a:r>
          </a:p>
          <a:p>
            <a:r>
              <a:rPr lang="en-SG" sz="1400" dirty="0"/>
              <a:t>MUX</a:t>
            </a:r>
          </a:p>
          <a:p>
            <a:r>
              <a:rPr lang="en-SG" sz="1400" dirty="0"/>
              <a:t>30ps</a:t>
            </a:r>
          </a:p>
          <a:p>
            <a:r>
              <a:rPr lang="en-SG" sz="1400" dirty="0"/>
              <a:t>-------------</a:t>
            </a:r>
          </a:p>
          <a:p>
            <a:r>
              <a:rPr lang="en-SG" sz="1400" dirty="0"/>
              <a:t>ALU</a:t>
            </a:r>
          </a:p>
          <a:p>
            <a:r>
              <a:rPr lang="en-SG" sz="1400" dirty="0"/>
              <a:t>120ps</a:t>
            </a:r>
          </a:p>
          <a:p>
            <a:r>
              <a:rPr lang="en-SG" sz="1400" dirty="0"/>
              <a:t>-------------</a:t>
            </a:r>
          </a:p>
          <a:p>
            <a:r>
              <a:rPr lang="en-SG" sz="1400" dirty="0"/>
              <a:t>Reg-File</a:t>
            </a:r>
          </a:p>
          <a:p>
            <a:r>
              <a:rPr lang="en-SG" sz="1400" dirty="0"/>
              <a:t>200ps</a:t>
            </a:r>
          </a:p>
          <a:p>
            <a:r>
              <a:rPr lang="en-SG" sz="1400" dirty="0"/>
              <a:t>-------------</a:t>
            </a:r>
          </a:p>
          <a:p>
            <a:r>
              <a:rPr lang="en-SG" sz="1400" dirty="0"/>
              <a:t>Data-Mem</a:t>
            </a:r>
          </a:p>
          <a:p>
            <a:r>
              <a:rPr lang="en-SG" sz="1400" dirty="0"/>
              <a:t>350ps</a:t>
            </a:r>
          </a:p>
          <a:p>
            <a:r>
              <a:rPr lang="en-SG" sz="1400" dirty="0"/>
              <a:t>-------------</a:t>
            </a:r>
          </a:p>
          <a:p>
            <a:r>
              <a:rPr lang="en-SG" sz="1400" dirty="0"/>
              <a:t>Control/</a:t>
            </a:r>
            <a:r>
              <a:rPr lang="en-SG" sz="1400" dirty="0" err="1"/>
              <a:t>ALUControl</a:t>
            </a:r>
            <a:endParaRPr lang="en-SG" sz="1400" dirty="0"/>
          </a:p>
          <a:p>
            <a:r>
              <a:rPr lang="en-SG" sz="1400" dirty="0"/>
              <a:t>100ps</a:t>
            </a:r>
          </a:p>
          <a:p>
            <a:r>
              <a:rPr lang="en-SG" sz="1400" dirty="0"/>
              <a:t>-------------</a:t>
            </a:r>
          </a:p>
          <a:p>
            <a:r>
              <a:rPr lang="en-SG" sz="1400" dirty="0" err="1"/>
              <a:t>Lshft</a:t>
            </a:r>
            <a:r>
              <a:rPr lang="en-SG" sz="1400" dirty="0"/>
              <a:t>/</a:t>
            </a:r>
            <a:r>
              <a:rPr lang="en-SG" sz="1400" dirty="0" err="1"/>
              <a:t>signext</a:t>
            </a:r>
            <a:r>
              <a:rPr lang="en-SG" sz="1400" dirty="0"/>
              <a:t>/AND</a:t>
            </a:r>
          </a:p>
          <a:p>
            <a:r>
              <a:rPr lang="en-SG" sz="1400" dirty="0"/>
              <a:t>20ps</a:t>
            </a:r>
            <a:endParaRPr lang="en-SG" dirty="0"/>
          </a:p>
        </p:txBody>
      </p:sp>
    </p:spTree>
    <p:extLst>
      <p:ext uri="{BB962C8B-B14F-4D97-AF65-F5344CB8AC3E}">
        <p14:creationId xmlns:p14="http://schemas.microsoft.com/office/powerpoint/2010/main" val="172474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dissolve">
                                      <p:cBhvr>
                                        <p:cTn id="7" dur="500"/>
                                        <p:tgtEl>
                                          <p:spTgt spid="10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dissolv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dissolve">
                                      <p:cBhvr>
                                        <p:cTn id="21" dur="500"/>
                                        <p:tgtEl>
                                          <p:spTgt spid="58"/>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83"/>
                                        </p:tgtEl>
                                        <p:attrNameLst>
                                          <p:attrName>style.visibility</p:attrName>
                                        </p:attrNameLst>
                                      </p:cBhvr>
                                      <p:to>
                                        <p:strVal val="visible"/>
                                      </p:to>
                                    </p:set>
                                    <p:animEffect transition="in" filter="wipe(left)">
                                      <p:cBhvr>
                                        <p:cTn id="25" dur="500"/>
                                        <p:tgtEl>
                                          <p:spTgt spid="83"/>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105"/>
                                        </p:tgtEl>
                                        <p:attrNameLst>
                                          <p:attrName>style.visibility</p:attrName>
                                        </p:attrNameLst>
                                      </p:cBhvr>
                                      <p:to>
                                        <p:strVal val="visible"/>
                                      </p:to>
                                    </p:set>
                                    <p:animEffect transition="in" filter="dissolve">
                                      <p:cBhvr>
                                        <p:cTn id="30" dur="500"/>
                                        <p:tgtEl>
                                          <p:spTgt spid="105"/>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72"/>
                                        </p:tgtEl>
                                        <p:attrNameLst>
                                          <p:attrName>style.visibility</p:attrName>
                                        </p:attrNameLst>
                                      </p:cBhvr>
                                      <p:to>
                                        <p:strVal val="visible"/>
                                      </p:to>
                                    </p:set>
                                    <p:animEffect transition="in" filter="wipe(left)">
                                      <p:cBhvr>
                                        <p:cTn id="34" dur="500"/>
                                        <p:tgtEl>
                                          <p:spTgt spid="72"/>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106"/>
                                        </p:tgtEl>
                                        <p:attrNameLst>
                                          <p:attrName>style.visibility</p:attrName>
                                        </p:attrNameLst>
                                      </p:cBhvr>
                                      <p:to>
                                        <p:strVal val="visible"/>
                                      </p:to>
                                    </p:set>
                                    <p:animEffect transition="in" filter="dissolve">
                                      <p:cBhvr>
                                        <p:cTn id="39" dur="500"/>
                                        <p:tgtEl>
                                          <p:spTgt spid="106"/>
                                        </p:tgtEl>
                                      </p:cBhvr>
                                    </p:animEffect>
                                  </p:childTnLst>
                                </p:cTn>
                              </p:par>
                            </p:childTnLst>
                          </p:cTn>
                        </p:par>
                        <p:par>
                          <p:cTn id="40" fill="hold">
                            <p:stCondLst>
                              <p:cond delay="500"/>
                            </p:stCondLst>
                            <p:childTnLst>
                              <p:par>
                                <p:cTn id="41" presetID="22" presetClass="entr" presetSubtype="2"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Effect transition="in" filter="wipe(right)">
                                      <p:cBhvr>
                                        <p:cTn id="43" dur="500"/>
                                        <p:tgtEl>
                                          <p:spTgt spid="97"/>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08"/>
                                        </p:tgtEl>
                                        <p:attrNameLst>
                                          <p:attrName>style.visibility</p:attrName>
                                        </p:attrNameLst>
                                      </p:cBhvr>
                                      <p:to>
                                        <p:strVal val="visible"/>
                                      </p:to>
                                    </p:set>
                                    <p:animEffect transition="in" filter="dissolve">
                                      <p:cBhvr>
                                        <p:cTn id="48"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90690" y="818601"/>
            <a:ext cx="8810625" cy="5781675"/>
            <a:chOff x="1690687" y="818598"/>
            <a:chExt cx="8810625" cy="5781675"/>
          </a:xfrm>
        </p:grpSpPr>
        <p:grpSp>
          <p:nvGrpSpPr>
            <p:cNvPr id="3" name="Group 2"/>
            <p:cNvGrpSpPr/>
            <p:nvPr/>
          </p:nvGrpSpPr>
          <p:grpSpPr>
            <a:xfrm>
              <a:off x="1690687" y="818598"/>
              <a:ext cx="8810625" cy="5781675"/>
              <a:chOff x="1690687" y="538162"/>
              <a:chExt cx="8810625" cy="5781675"/>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690687" y="538162"/>
                <a:ext cx="8810625" cy="5781675"/>
              </a:xfrm>
              <a:prstGeom prst="rect">
                <a:avLst/>
              </a:prstGeom>
            </p:spPr>
          </p:pic>
          <p:sp>
            <p:nvSpPr>
              <p:cNvPr id="5" name="Rectangle 4"/>
              <p:cNvSpPr/>
              <p:nvPr/>
            </p:nvSpPr>
            <p:spPr>
              <a:xfrm>
                <a:off x="9910482" y="538162"/>
                <a:ext cx="590830" cy="283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69" name="TextBox 68"/>
            <p:cNvSpPr txBox="1"/>
            <p:nvPr/>
          </p:nvSpPr>
          <p:spPr>
            <a:xfrm>
              <a:off x="3502702" y="3978189"/>
              <a:ext cx="202219" cy="661720"/>
            </a:xfrm>
            <a:prstGeom prst="rect">
              <a:avLst/>
            </a:prstGeom>
            <a:noFill/>
          </p:spPr>
          <p:txBody>
            <a:bodyPr wrap="square" rtlCol="0">
              <a:spAutoFit/>
            </a:bodyPr>
            <a:lstStyle/>
            <a:p>
              <a:pPr algn="ctr">
                <a:spcAft>
                  <a:spcPts val="200"/>
                </a:spcAft>
              </a:pPr>
              <a:r>
                <a:rPr lang="en-SG" sz="800" dirty="0">
                  <a:solidFill>
                    <a:srgbClr val="0033CC"/>
                  </a:solidFill>
                </a:rPr>
                <a:t>0</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0033CC"/>
                  </a:solidFill>
                </a:rPr>
                <a:t>1</a:t>
              </a:r>
              <a:endParaRPr lang="en-US" sz="800" dirty="0">
                <a:solidFill>
                  <a:srgbClr val="0033CC"/>
                </a:solidFill>
              </a:endParaRPr>
            </a:p>
          </p:txBody>
        </p:sp>
        <p:sp>
          <p:nvSpPr>
            <p:cNvPr id="70" name="TextBox 69"/>
            <p:cNvSpPr txBox="1"/>
            <p:nvPr/>
          </p:nvSpPr>
          <p:spPr>
            <a:xfrm>
              <a:off x="8215640" y="1359889"/>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71" name="TextBox 70"/>
            <p:cNvSpPr txBox="1"/>
            <p:nvPr/>
          </p:nvSpPr>
          <p:spPr>
            <a:xfrm>
              <a:off x="6155404" y="4198141"/>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72" name="TextBox 71"/>
            <p:cNvSpPr txBox="1"/>
            <p:nvPr/>
          </p:nvSpPr>
          <p:spPr>
            <a:xfrm>
              <a:off x="9470349" y="4839028"/>
              <a:ext cx="202219" cy="661720"/>
            </a:xfrm>
            <a:prstGeom prst="rect">
              <a:avLst/>
            </a:prstGeom>
            <a:noFill/>
          </p:spPr>
          <p:txBody>
            <a:bodyPr wrap="square" rtlCol="0">
              <a:spAutoFit/>
            </a:bodyPr>
            <a:lstStyle/>
            <a:p>
              <a:pPr algn="ctr">
                <a:spcAft>
                  <a:spcPts val="200"/>
                </a:spcAft>
              </a:pPr>
              <a:r>
                <a:rPr lang="en-SG" sz="800" dirty="0">
                  <a:solidFill>
                    <a:srgbClr val="0033CC"/>
                  </a:solidFill>
                </a:rPr>
                <a:t>1</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0033CC"/>
                  </a:solidFill>
                </a:rPr>
                <a:t>0</a:t>
              </a:r>
              <a:endParaRPr lang="en-US" sz="800" dirty="0">
                <a:solidFill>
                  <a:srgbClr val="0033CC"/>
                </a:solidFill>
              </a:endParaRPr>
            </a:p>
          </p:txBody>
        </p:sp>
      </p:grpSp>
      <p:sp>
        <p:nvSpPr>
          <p:cNvPr id="6" name="TextBox 5"/>
          <p:cNvSpPr txBox="1"/>
          <p:nvPr/>
        </p:nvSpPr>
        <p:spPr>
          <a:xfrm>
            <a:off x="268942" y="737637"/>
            <a:ext cx="1097169" cy="523220"/>
          </a:xfrm>
          <a:prstGeom prst="rect">
            <a:avLst/>
          </a:prstGeom>
          <a:noFill/>
        </p:spPr>
        <p:txBody>
          <a:bodyPr wrap="square" rtlCol="0">
            <a:spAutoFit/>
          </a:bodyPr>
          <a:lstStyle/>
          <a:p>
            <a:pPr algn="ctr"/>
            <a:r>
              <a:rPr lang="en-SG" sz="2800" dirty="0">
                <a:solidFill>
                  <a:srgbClr val="C00000"/>
                </a:solidFill>
              </a:rPr>
              <a:t>Q2(c)</a:t>
            </a:r>
          </a:p>
        </p:txBody>
      </p:sp>
      <p:sp>
        <p:nvSpPr>
          <p:cNvPr id="8" name="TextBox 7"/>
          <p:cNvSpPr txBox="1"/>
          <p:nvPr/>
        </p:nvSpPr>
        <p:spPr>
          <a:xfrm>
            <a:off x="403412" y="115043"/>
            <a:ext cx="2057400" cy="400110"/>
          </a:xfrm>
          <a:prstGeom prst="rect">
            <a:avLst/>
          </a:prstGeom>
          <a:solidFill>
            <a:schemeClr val="accent4">
              <a:lumMod val="20000"/>
              <a:lumOff val="80000"/>
            </a:schemeClr>
          </a:solidFill>
          <a:ln>
            <a:solidFill>
              <a:srgbClr val="660066"/>
            </a:solidFill>
          </a:ln>
        </p:spPr>
        <p:txBody>
          <a:bodyPr wrap="square" rtlCol="0">
            <a:spAutoFit/>
          </a:bodyPr>
          <a:lstStyle/>
          <a:p>
            <a:r>
              <a:rPr lang="en-SG" sz="2000" dirty="0">
                <a:cs typeface="Courier New" panose="02070309020205020404" pitchFamily="49" charset="0"/>
              </a:rPr>
              <a:t>BEQ instruction</a:t>
            </a:r>
          </a:p>
        </p:txBody>
      </p:sp>
      <p:grpSp>
        <p:nvGrpSpPr>
          <p:cNvPr id="17" name="Group 16"/>
          <p:cNvGrpSpPr/>
          <p:nvPr/>
        </p:nvGrpSpPr>
        <p:grpSpPr>
          <a:xfrm>
            <a:off x="1673108" y="1786510"/>
            <a:ext cx="303611" cy="2205317"/>
            <a:chOff x="1673108" y="1506071"/>
            <a:chExt cx="303610" cy="2205317"/>
          </a:xfrm>
        </p:grpSpPr>
        <p:cxnSp>
          <p:nvCxnSpPr>
            <p:cNvPr id="10" name="Straight Connector 9"/>
            <p:cNvCxnSpPr/>
            <p:nvPr/>
          </p:nvCxnSpPr>
          <p:spPr>
            <a:xfrm flipH="1">
              <a:off x="1690687" y="1506071"/>
              <a:ext cx="286031"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73108" y="1506071"/>
              <a:ext cx="17579" cy="2205317"/>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690688" y="3711388"/>
              <a:ext cx="286030" cy="0"/>
            </a:xfrm>
            <a:prstGeom prst="line">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2622179" y="91306"/>
            <a:ext cx="1662951" cy="369332"/>
          </a:xfrm>
          <a:prstGeom prst="rect">
            <a:avLst/>
          </a:prstGeom>
          <a:noFill/>
        </p:spPr>
        <p:txBody>
          <a:bodyPr wrap="square" rtlCol="0">
            <a:spAutoFit/>
          </a:bodyPr>
          <a:lstStyle/>
          <a:p>
            <a:pPr algn="ctr"/>
            <a:r>
              <a:rPr lang="en-SG" dirty="0" err="1"/>
              <a:t>Inst</a:t>
            </a:r>
            <a:r>
              <a:rPr lang="en-SG" dirty="0"/>
              <a:t>-Mem (400)</a:t>
            </a:r>
          </a:p>
        </p:txBody>
      </p:sp>
      <p:grpSp>
        <p:nvGrpSpPr>
          <p:cNvPr id="99" name="Group 98"/>
          <p:cNvGrpSpPr/>
          <p:nvPr/>
        </p:nvGrpSpPr>
        <p:grpSpPr>
          <a:xfrm>
            <a:off x="4249273" y="91306"/>
            <a:ext cx="1846729" cy="369332"/>
            <a:chOff x="4249270" y="91305"/>
            <a:chExt cx="1846729" cy="369331"/>
          </a:xfrm>
        </p:grpSpPr>
        <p:cxnSp>
          <p:nvCxnSpPr>
            <p:cNvPr id="20" name="Straight Arrow Connector 19"/>
            <p:cNvCxnSpPr/>
            <p:nvPr/>
          </p:nvCxnSpPr>
          <p:spPr>
            <a:xfrm>
              <a:off x="4249270"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495798" y="91305"/>
              <a:ext cx="1600201" cy="369331"/>
            </a:xfrm>
            <a:prstGeom prst="rect">
              <a:avLst/>
            </a:prstGeom>
            <a:noFill/>
          </p:spPr>
          <p:txBody>
            <a:bodyPr wrap="square" rtlCol="0">
              <a:spAutoFit/>
            </a:bodyPr>
            <a:lstStyle/>
            <a:p>
              <a:pPr algn="ctr"/>
              <a:r>
                <a:rPr lang="en-SG" dirty="0" err="1"/>
                <a:t>Reg.File</a:t>
              </a:r>
              <a:r>
                <a:rPr lang="en-SG" dirty="0"/>
                <a:t> (200)</a:t>
              </a:r>
            </a:p>
          </p:txBody>
        </p:sp>
      </p:grpSp>
      <p:grpSp>
        <p:nvGrpSpPr>
          <p:cNvPr id="57" name="Group 56"/>
          <p:cNvGrpSpPr/>
          <p:nvPr/>
        </p:nvGrpSpPr>
        <p:grpSpPr>
          <a:xfrm>
            <a:off x="2716310" y="3362923"/>
            <a:ext cx="1828799" cy="609919"/>
            <a:chOff x="2716306" y="3362923"/>
            <a:chExt cx="1828799" cy="609918"/>
          </a:xfrm>
        </p:grpSpPr>
        <p:cxnSp>
          <p:nvCxnSpPr>
            <p:cNvPr id="29" name="Straight Arrow Connector 28"/>
            <p:cNvCxnSpPr/>
            <p:nvPr/>
          </p:nvCxnSpPr>
          <p:spPr>
            <a:xfrm>
              <a:off x="2716306" y="3362923"/>
              <a:ext cx="1828799" cy="119865"/>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953435" y="3799760"/>
              <a:ext cx="591670" cy="17252"/>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716306" y="3799760"/>
              <a:ext cx="1237129" cy="173081"/>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grpSp>
      <p:grpSp>
        <p:nvGrpSpPr>
          <p:cNvPr id="101" name="Group 100"/>
          <p:cNvGrpSpPr/>
          <p:nvPr/>
        </p:nvGrpSpPr>
        <p:grpSpPr>
          <a:xfrm>
            <a:off x="4285119" y="414469"/>
            <a:ext cx="1833291" cy="504577"/>
            <a:chOff x="4285119" y="414470"/>
            <a:chExt cx="1833290" cy="504576"/>
          </a:xfrm>
        </p:grpSpPr>
        <p:sp>
          <p:nvSpPr>
            <p:cNvPr id="50" name="TextBox 49"/>
            <p:cNvSpPr txBox="1"/>
            <p:nvPr/>
          </p:nvSpPr>
          <p:spPr>
            <a:xfrm>
              <a:off x="4518208" y="549714"/>
              <a:ext cx="1600201" cy="369332"/>
            </a:xfrm>
            <a:prstGeom prst="rect">
              <a:avLst/>
            </a:prstGeom>
            <a:noFill/>
          </p:spPr>
          <p:txBody>
            <a:bodyPr wrap="square" rtlCol="0">
              <a:spAutoFit/>
            </a:bodyPr>
            <a:lstStyle/>
            <a:p>
              <a:pPr algn="ctr"/>
              <a:r>
                <a:rPr lang="en-SG" dirty="0"/>
                <a:t>Control (100)</a:t>
              </a:r>
            </a:p>
          </p:txBody>
        </p:sp>
        <p:cxnSp>
          <p:nvCxnSpPr>
            <p:cNvPr id="51" name="Straight Arrow Connector 50"/>
            <p:cNvCxnSpPr/>
            <p:nvPr/>
          </p:nvCxnSpPr>
          <p:spPr>
            <a:xfrm>
              <a:off x="4285119" y="414470"/>
              <a:ext cx="280153" cy="323166"/>
            </a:xfrm>
            <a:prstGeom prst="straightConnector1">
              <a:avLst/>
            </a:prstGeom>
            <a:ln w="28575">
              <a:solidFill>
                <a:schemeClr val="accent6">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grpSp>
      <p:cxnSp>
        <p:nvCxnSpPr>
          <p:cNvPr id="59" name="Straight Arrow Connector 58"/>
          <p:cNvCxnSpPr/>
          <p:nvPr/>
        </p:nvCxnSpPr>
        <p:spPr>
          <a:xfrm>
            <a:off x="2716307" y="2581835"/>
            <a:ext cx="1532964" cy="0"/>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04" name="Group 103"/>
          <p:cNvGrpSpPr/>
          <p:nvPr/>
        </p:nvGrpSpPr>
        <p:grpSpPr>
          <a:xfrm>
            <a:off x="7939452" y="91307"/>
            <a:ext cx="1039912" cy="646331"/>
            <a:chOff x="7776877" y="91305"/>
            <a:chExt cx="1039912" cy="646331"/>
          </a:xfrm>
        </p:grpSpPr>
        <p:cxnSp>
          <p:nvCxnSpPr>
            <p:cNvPr id="61" name="Straight Arrow Connector 60"/>
            <p:cNvCxnSpPr/>
            <p:nvPr/>
          </p:nvCxnSpPr>
          <p:spPr>
            <a:xfrm>
              <a:off x="777687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045821" y="91305"/>
              <a:ext cx="770968" cy="646331"/>
            </a:xfrm>
            <a:prstGeom prst="rect">
              <a:avLst/>
            </a:prstGeom>
            <a:noFill/>
          </p:spPr>
          <p:txBody>
            <a:bodyPr wrap="square" rtlCol="0">
              <a:spAutoFit/>
            </a:bodyPr>
            <a:lstStyle/>
            <a:p>
              <a:pPr algn="ctr"/>
              <a:r>
                <a:rPr lang="en-SG" dirty="0"/>
                <a:t>ALU</a:t>
              </a:r>
            </a:p>
            <a:p>
              <a:pPr algn="ctr"/>
              <a:r>
                <a:rPr lang="en-SG" dirty="0"/>
                <a:t>(120)</a:t>
              </a:r>
            </a:p>
          </p:txBody>
        </p:sp>
      </p:grpSp>
      <p:grpSp>
        <p:nvGrpSpPr>
          <p:cNvPr id="105" name="Group 104"/>
          <p:cNvGrpSpPr/>
          <p:nvPr/>
        </p:nvGrpSpPr>
        <p:grpSpPr>
          <a:xfrm>
            <a:off x="8979367" y="91307"/>
            <a:ext cx="1280631" cy="646331"/>
            <a:chOff x="8727137" y="91305"/>
            <a:chExt cx="1280631" cy="646331"/>
          </a:xfrm>
        </p:grpSpPr>
        <p:cxnSp>
          <p:nvCxnSpPr>
            <p:cNvPr id="63" name="Straight Arrow Connector 62"/>
            <p:cNvCxnSpPr/>
            <p:nvPr/>
          </p:nvCxnSpPr>
          <p:spPr>
            <a:xfrm>
              <a:off x="872713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8964701" y="91305"/>
              <a:ext cx="1043067" cy="646331"/>
            </a:xfrm>
            <a:prstGeom prst="rect">
              <a:avLst/>
            </a:prstGeom>
            <a:noFill/>
          </p:spPr>
          <p:txBody>
            <a:bodyPr wrap="square" rtlCol="0">
              <a:spAutoFit/>
            </a:bodyPr>
            <a:lstStyle/>
            <a:p>
              <a:pPr algn="ctr"/>
              <a:r>
                <a:rPr lang="en-SG" dirty="0"/>
                <a:t>AND</a:t>
              </a:r>
            </a:p>
            <a:p>
              <a:pPr algn="ctr"/>
              <a:r>
                <a:rPr lang="en-SG" dirty="0"/>
                <a:t>(20)</a:t>
              </a:r>
            </a:p>
          </p:txBody>
        </p:sp>
      </p:grpSp>
      <p:sp>
        <p:nvSpPr>
          <p:cNvPr id="102" name="TextBox 101"/>
          <p:cNvSpPr txBox="1"/>
          <p:nvPr/>
        </p:nvSpPr>
        <p:spPr>
          <a:xfrm>
            <a:off x="5970495" y="692771"/>
            <a:ext cx="1799669" cy="369332"/>
          </a:xfrm>
          <a:prstGeom prst="rect">
            <a:avLst/>
          </a:prstGeom>
          <a:noFill/>
        </p:spPr>
        <p:txBody>
          <a:bodyPr wrap="square" rtlCol="0">
            <a:spAutoFit/>
          </a:bodyPr>
          <a:lstStyle/>
          <a:p>
            <a:r>
              <a:rPr lang="en-SG" i="1" dirty="0">
                <a:solidFill>
                  <a:srgbClr val="C00000"/>
                </a:solidFill>
              </a:rPr>
              <a:t>Not critical path</a:t>
            </a:r>
          </a:p>
        </p:txBody>
      </p:sp>
      <p:sp>
        <p:nvSpPr>
          <p:cNvPr id="108" name="TextBox 107"/>
          <p:cNvSpPr txBox="1"/>
          <p:nvPr/>
        </p:nvSpPr>
        <p:spPr>
          <a:xfrm>
            <a:off x="9198592" y="1199303"/>
            <a:ext cx="2601112" cy="646331"/>
          </a:xfrm>
          <a:prstGeom prst="rect">
            <a:avLst/>
          </a:prstGeom>
          <a:solidFill>
            <a:schemeClr val="accent2">
              <a:lumMod val="40000"/>
              <a:lumOff val="60000"/>
            </a:schemeClr>
          </a:solidFill>
          <a:ln>
            <a:solidFill>
              <a:schemeClr val="tx1"/>
            </a:solidFill>
          </a:ln>
        </p:spPr>
        <p:txBody>
          <a:bodyPr wrap="square" rtlCol="0">
            <a:spAutoFit/>
          </a:bodyPr>
          <a:lstStyle/>
          <a:p>
            <a:r>
              <a:rPr lang="en-SG" dirty="0"/>
              <a:t>400+200+30+120+20+30 = 800ps</a:t>
            </a:r>
          </a:p>
        </p:txBody>
      </p:sp>
      <p:grpSp>
        <p:nvGrpSpPr>
          <p:cNvPr id="54" name="Group 53"/>
          <p:cNvGrpSpPr/>
          <p:nvPr/>
        </p:nvGrpSpPr>
        <p:grpSpPr>
          <a:xfrm>
            <a:off x="6091550" y="91307"/>
            <a:ext cx="1837765" cy="646331"/>
            <a:chOff x="5970492" y="91305"/>
            <a:chExt cx="1837765" cy="646331"/>
          </a:xfrm>
        </p:grpSpPr>
        <p:cxnSp>
          <p:nvCxnSpPr>
            <p:cNvPr id="55" name="Straight Arrow Connector 54"/>
            <p:cNvCxnSpPr/>
            <p:nvPr/>
          </p:nvCxnSpPr>
          <p:spPr>
            <a:xfrm>
              <a:off x="5970492"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208056" y="91305"/>
              <a:ext cx="1600201" cy="646331"/>
            </a:xfrm>
            <a:prstGeom prst="rect">
              <a:avLst/>
            </a:prstGeom>
            <a:noFill/>
          </p:spPr>
          <p:txBody>
            <a:bodyPr wrap="square" rtlCol="0">
              <a:spAutoFit/>
            </a:bodyPr>
            <a:lstStyle/>
            <a:p>
              <a:pPr algn="ctr"/>
              <a:r>
                <a:rPr lang="en-SG" dirty="0"/>
                <a:t>MUX (</a:t>
              </a:r>
              <a:r>
                <a:rPr lang="en-SG" dirty="0" err="1"/>
                <a:t>ALUSrc</a:t>
              </a:r>
              <a:r>
                <a:rPr lang="en-SG" dirty="0"/>
                <a:t>)</a:t>
              </a:r>
            </a:p>
            <a:p>
              <a:pPr algn="ctr"/>
              <a:r>
                <a:rPr lang="en-SG" dirty="0"/>
                <a:t>(30)</a:t>
              </a:r>
            </a:p>
          </p:txBody>
        </p:sp>
      </p:grpSp>
      <p:grpSp>
        <p:nvGrpSpPr>
          <p:cNvPr id="60" name="Group 59"/>
          <p:cNvGrpSpPr/>
          <p:nvPr/>
        </p:nvGrpSpPr>
        <p:grpSpPr>
          <a:xfrm>
            <a:off x="10185916" y="91307"/>
            <a:ext cx="1837765" cy="646331"/>
            <a:chOff x="5970492" y="91305"/>
            <a:chExt cx="1837765" cy="646331"/>
          </a:xfrm>
        </p:grpSpPr>
        <p:cxnSp>
          <p:nvCxnSpPr>
            <p:cNvPr id="73" name="Straight Arrow Connector 72"/>
            <p:cNvCxnSpPr/>
            <p:nvPr/>
          </p:nvCxnSpPr>
          <p:spPr>
            <a:xfrm>
              <a:off x="5970492"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208056" y="91305"/>
              <a:ext cx="1600201" cy="646331"/>
            </a:xfrm>
            <a:prstGeom prst="rect">
              <a:avLst/>
            </a:prstGeom>
            <a:noFill/>
          </p:spPr>
          <p:txBody>
            <a:bodyPr wrap="square" rtlCol="0">
              <a:spAutoFit/>
            </a:bodyPr>
            <a:lstStyle/>
            <a:p>
              <a:pPr algn="ctr"/>
              <a:r>
                <a:rPr lang="en-SG" dirty="0"/>
                <a:t>MUX (</a:t>
              </a:r>
              <a:r>
                <a:rPr lang="en-SG" dirty="0" err="1"/>
                <a:t>PCSrc</a:t>
              </a:r>
              <a:r>
                <a:rPr lang="en-SG" dirty="0"/>
                <a:t>)</a:t>
              </a:r>
            </a:p>
            <a:p>
              <a:pPr algn="ctr"/>
              <a:r>
                <a:rPr lang="en-SG" dirty="0"/>
                <a:t>(30)</a:t>
              </a:r>
            </a:p>
          </p:txBody>
        </p:sp>
      </p:grpSp>
      <p:grpSp>
        <p:nvGrpSpPr>
          <p:cNvPr id="75" name="Group 74"/>
          <p:cNvGrpSpPr/>
          <p:nvPr/>
        </p:nvGrpSpPr>
        <p:grpSpPr>
          <a:xfrm>
            <a:off x="5607422" y="3499049"/>
            <a:ext cx="1317812" cy="871249"/>
            <a:chOff x="5607421" y="3499045"/>
            <a:chExt cx="1317812" cy="871249"/>
          </a:xfrm>
        </p:grpSpPr>
        <p:cxnSp>
          <p:nvCxnSpPr>
            <p:cNvPr id="76" name="Straight Arrow Connector 75"/>
            <p:cNvCxnSpPr/>
            <p:nvPr/>
          </p:nvCxnSpPr>
          <p:spPr>
            <a:xfrm>
              <a:off x="5607421" y="3499045"/>
              <a:ext cx="1317812" cy="0"/>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607421" y="4370294"/>
              <a:ext cx="658906"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grpSp>
      <p:cxnSp>
        <p:nvCxnSpPr>
          <p:cNvPr id="78" name="Straight Arrow Connector 77"/>
          <p:cNvCxnSpPr/>
          <p:nvPr/>
        </p:nvCxnSpPr>
        <p:spPr>
          <a:xfrm>
            <a:off x="6266327" y="4370297"/>
            <a:ext cx="658907" cy="206073"/>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7585276" y="2456598"/>
            <a:ext cx="354176" cy="1343164"/>
            <a:chOff x="7585276" y="2456597"/>
            <a:chExt cx="354176" cy="1343164"/>
          </a:xfrm>
        </p:grpSpPr>
        <p:cxnSp>
          <p:nvCxnSpPr>
            <p:cNvPr id="15" name="Straight Connector 14"/>
            <p:cNvCxnSpPr/>
            <p:nvPr/>
          </p:nvCxnSpPr>
          <p:spPr>
            <a:xfrm>
              <a:off x="7585276" y="3799760"/>
              <a:ext cx="184885"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7770161" y="2456597"/>
              <a:ext cx="0" cy="1343164"/>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7761879" y="2456597"/>
              <a:ext cx="177573" cy="7848"/>
            </a:xfrm>
            <a:prstGeom prst="line">
              <a:avLst/>
            </a:prstGeom>
            <a:ln w="38100">
              <a:solidFill>
                <a:srgbClr val="0033C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8235290" y="2167616"/>
            <a:ext cx="260413" cy="248501"/>
            <a:chOff x="8235287" y="2167614"/>
            <a:chExt cx="260413" cy="248501"/>
          </a:xfrm>
        </p:grpSpPr>
        <p:cxnSp>
          <p:nvCxnSpPr>
            <p:cNvPr id="34" name="Straight Connector 33"/>
            <p:cNvCxnSpPr/>
            <p:nvPr/>
          </p:nvCxnSpPr>
          <p:spPr>
            <a:xfrm>
              <a:off x="8235287" y="2416115"/>
              <a:ext cx="246765"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8482052" y="2167614"/>
              <a:ext cx="13648" cy="248501"/>
            </a:xfrm>
            <a:prstGeom prst="line">
              <a:avLst/>
            </a:prstGeom>
            <a:ln w="38100">
              <a:solidFill>
                <a:srgbClr val="0033C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5" name="Group 84"/>
          <p:cNvGrpSpPr/>
          <p:nvPr/>
        </p:nvGrpSpPr>
        <p:grpSpPr>
          <a:xfrm>
            <a:off x="3848673" y="1392075"/>
            <a:ext cx="593399" cy="394435"/>
            <a:chOff x="3848669" y="1392072"/>
            <a:chExt cx="593399" cy="394435"/>
          </a:xfrm>
        </p:grpSpPr>
        <p:cxnSp>
          <p:nvCxnSpPr>
            <p:cNvPr id="47" name="Straight Connector 46"/>
            <p:cNvCxnSpPr/>
            <p:nvPr/>
          </p:nvCxnSpPr>
          <p:spPr>
            <a:xfrm flipV="1">
              <a:off x="3848669" y="1392072"/>
              <a:ext cx="576526" cy="2511"/>
            </a:xfrm>
            <a:prstGeom prst="line">
              <a:avLst/>
            </a:prstGeom>
            <a:ln w="38100">
              <a:solidFill>
                <a:srgbClr val="00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4128169" y="1786507"/>
              <a:ext cx="313899" cy="0"/>
            </a:xfrm>
            <a:prstGeom prst="line">
              <a:avLst/>
            </a:prstGeom>
            <a:ln w="38100">
              <a:solidFill>
                <a:srgbClr val="00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07" name="Straight Connector 106"/>
          <p:cNvCxnSpPr/>
          <p:nvPr/>
        </p:nvCxnSpPr>
        <p:spPr>
          <a:xfrm>
            <a:off x="6526167" y="2207349"/>
            <a:ext cx="906107" cy="0"/>
          </a:xfrm>
          <a:prstGeom prst="line">
            <a:avLst/>
          </a:prstGeom>
          <a:ln w="38100">
            <a:solidFill>
              <a:srgbClr val="CC009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4" name="Group 123"/>
          <p:cNvGrpSpPr/>
          <p:nvPr/>
        </p:nvGrpSpPr>
        <p:grpSpPr>
          <a:xfrm>
            <a:off x="4967786" y="1522469"/>
            <a:ext cx="3390884" cy="338355"/>
            <a:chOff x="4967785" y="1522466"/>
            <a:chExt cx="3390884" cy="338355"/>
          </a:xfrm>
        </p:grpSpPr>
        <p:cxnSp>
          <p:nvCxnSpPr>
            <p:cNvPr id="103" name="Straight Connector 102"/>
            <p:cNvCxnSpPr/>
            <p:nvPr/>
          </p:nvCxnSpPr>
          <p:spPr>
            <a:xfrm>
              <a:off x="4967785" y="1544868"/>
              <a:ext cx="3390884" cy="9902"/>
            </a:xfrm>
            <a:prstGeom prst="line">
              <a:avLst/>
            </a:prstGeom>
            <a:ln w="38100">
              <a:solidFill>
                <a:srgbClr val="00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5936874" y="1845632"/>
              <a:ext cx="1501954" cy="15189"/>
            </a:xfrm>
            <a:prstGeom prst="line">
              <a:avLst/>
            </a:prstGeom>
            <a:ln w="38100">
              <a:solidFill>
                <a:srgbClr val="00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5936874" y="1522466"/>
              <a:ext cx="11440" cy="323166"/>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grpSp>
      <p:cxnSp>
        <p:nvCxnSpPr>
          <p:cNvPr id="112" name="Straight Connector 111"/>
          <p:cNvCxnSpPr/>
          <p:nvPr/>
        </p:nvCxnSpPr>
        <p:spPr>
          <a:xfrm>
            <a:off x="2716309" y="5560180"/>
            <a:ext cx="1708889" cy="15189"/>
          </a:xfrm>
          <a:prstGeom prst="line">
            <a:avLst/>
          </a:prstGeom>
          <a:ln w="38100">
            <a:solidFill>
              <a:srgbClr val="CC009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3" name="Group 122"/>
          <p:cNvGrpSpPr/>
          <p:nvPr/>
        </p:nvGrpSpPr>
        <p:grpSpPr>
          <a:xfrm>
            <a:off x="5568290" y="2415655"/>
            <a:ext cx="382137" cy="3135200"/>
            <a:chOff x="5568287" y="2415654"/>
            <a:chExt cx="382137" cy="3135200"/>
          </a:xfrm>
        </p:grpSpPr>
        <p:cxnSp>
          <p:nvCxnSpPr>
            <p:cNvPr id="114" name="Straight Connector 113"/>
            <p:cNvCxnSpPr/>
            <p:nvPr/>
          </p:nvCxnSpPr>
          <p:spPr>
            <a:xfrm flipV="1">
              <a:off x="5922938" y="2415654"/>
              <a:ext cx="27486" cy="3135200"/>
            </a:xfrm>
            <a:prstGeom prst="line">
              <a:avLst/>
            </a:prstGeom>
            <a:ln w="38100">
              <a:solidFill>
                <a:srgbClr val="CC009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5568287" y="5540991"/>
              <a:ext cx="354650" cy="538"/>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grpSp>
      <p:sp>
        <p:nvSpPr>
          <p:cNvPr id="132" name="TextBox 131"/>
          <p:cNvSpPr txBox="1"/>
          <p:nvPr/>
        </p:nvSpPr>
        <p:spPr>
          <a:xfrm>
            <a:off x="9924133" y="1947365"/>
            <a:ext cx="2099547" cy="1200329"/>
          </a:xfrm>
          <a:prstGeom prst="rect">
            <a:avLst/>
          </a:prstGeom>
          <a:solidFill>
            <a:srgbClr val="FFFFCC"/>
          </a:solidFill>
          <a:ln>
            <a:solidFill>
              <a:schemeClr val="tx1"/>
            </a:solidFill>
          </a:ln>
        </p:spPr>
        <p:txBody>
          <a:bodyPr wrap="square" rtlCol="0">
            <a:spAutoFit/>
          </a:bodyPr>
          <a:lstStyle/>
          <a:p>
            <a:r>
              <a:rPr lang="en-SG" dirty="0"/>
              <a:t>How about the </a:t>
            </a:r>
            <a:r>
              <a:rPr lang="en-SG" dirty="0">
                <a:solidFill>
                  <a:srgbClr val="006600"/>
                </a:solidFill>
              </a:rPr>
              <a:t>green</a:t>
            </a:r>
            <a:r>
              <a:rPr lang="en-SG" dirty="0"/>
              <a:t> path: PC </a:t>
            </a:r>
            <a:r>
              <a:rPr lang="en-SG" dirty="0">
                <a:sym typeface="Wingdings" panose="05000000000000000000" pitchFamily="2" charset="2"/>
              </a:rPr>
              <a:t> Adder  MUX (</a:t>
            </a:r>
            <a:r>
              <a:rPr lang="en-SG" dirty="0" err="1">
                <a:sym typeface="Wingdings" panose="05000000000000000000" pitchFamily="2" charset="2"/>
              </a:rPr>
              <a:t>PCSrc</a:t>
            </a:r>
            <a:r>
              <a:rPr lang="en-SG" dirty="0">
                <a:sym typeface="Wingdings" panose="05000000000000000000" pitchFamily="2" charset="2"/>
              </a:rPr>
              <a:t>)?</a:t>
            </a:r>
            <a:endParaRPr lang="en-SG" dirty="0"/>
          </a:p>
        </p:txBody>
      </p:sp>
      <p:sp>
        <p:nvSpPr>
          <p:cNvPr id="133" name="TextBox 132"/>
          <p:cNvSpPr txBox="1"/>
          <p:nvPr/>
        </p:nvSpPr>
        <p:spPr>
          <a:xfrm>
            <a:off x="9924133" y="3258000"/>
            <a:ext cx="2099547" cy="1754326"/>
          </a:xfrm>
          <a:prstGeom prst="rect">
            <a:avLst/>
          </a:prstGeom>
          <a:solidFill>
            <a:srgbClr val="FFFFCC"/>
          </a:solidFill>
          <a:ln>
            <a:solidFill>
              <a:schemeClr val="tx1"/>
            </a:solidFill>
          </a:ln>
        </p:spPr>
        <p:txBody>
          <a:bodyPr wrap="square" rtlCol="0">
            <a:spAutoFit/>
          </a:bodyPr>
          <a:lstStyle/>
          <a:p>
            <a:r>
              <a:rPr lang="en-SG" dirty="0"/>
              <a:t>How about the </a:t>
            </a:r>
            <a:r>
              <a:rPr lang="en-SG" dirty="0">
                <a:solidFill>
                  <a:srgbClr val="CC0099"/>
                </a:solidFill>
              </a:rPr>
              <a:t>purple</a:t>
            </a:r>
            <a:r>
              <a:rPr lang="en-SG" dirty="0"/>
              <a:t> path: </a:t>
            </a:r>
            <a:r>
              <a:rPr lang="en-SG" dirty="0" err="1"/>
              <a:t>Inst.Mem</a:t>
            </a:r>
            <a:r>
              <a:rPr lang="en-SG" dirty="0"/>
              <a:t> </a:t>
            </a:r>
            <a:r>
              <a:rPr lang="en-SG" dirty="0">
                <a:sym typeface="Wingdings" panose="05000000000000000000" pitchFamily="2" charset="2"/>
              </a:rPr>
              <a:t> </a:t>
            </a:r>
            <a:r>
              <a:rPr lang="en-SG" dirty="0" err="1">
                <a:sym typeface="Wingdings" panose="05000000000000000000" pitchFamily="2" charset="2"/>
              </a:rPr>
              <a:t>SignExt</a:t>
            </a:r>
            <a:r>
              <a:rPr lang="en-SG" dirty="0">
                <a:sym typeface="Wingdings" panose="05000000000000000000" pitchFamily="2" charset="2"/>
              </a:rPr>
              <a:t>  </a:t>
            </a:r>
            <a:r>
              <a:rPr lang="en-SG" dirty="0" err="1">
                <a:sym typeface="Wingdings" panose="05000000000000000000" pitchFamily="2" charset="2"/>
              </a:rPr>
              <a:t>LeftShift</a:t>
            </a:r>
            <a:r>
              <a:rPr lang="en-SG" dirty="0">
                <a:sym typeface="Wingdings" panose="05000000000000000000" pitchFamily="2" charset="2"/>
              </a:rPr>
              <a:t>  Adder  MUX(</a:t>
            </a:r>
            <a:r>
              <a:rPr lang="en-SG" dirty="0" err="1">
                <a:sym typeface="Wingdings" panose="05000000000000000000" pitchFamily="2" charset="2"/>
              </a:rPr>
              <a:t>PCSrc</a:t>
            </a:r>
            <a:r>
              <a:rPr lang="en-SG" dirty="0">
                <a:sym typeface="Wingdings" panose="05000000000000000000" pitchFamily="2" charset="2"/>
              </a:rPr>
              <a:t>)?</a:t>
            </a:r>
            <a:endParaRPr lang="en-SG" dirty="0"/>
          </a:p>
        </p:txBody>
      </p:sp>
      <p:cxnSp>
        <p:nvCxnSpPr>
          <p:cNvPr id="134" name="Straight Connector 133"/>
          <p:cNvCxnSpPr/>
          <p:nvPr/>
        </p:nvCxnSpPr>
        <p:spPr>
          <a:xfrm flipV="1">
            <a:off x="7939452" y="2097401"/>
            <a:ext cx="448664" cy="1"/>
          </a:xfrm>
          <a:prstGeom prst="line">
            <a:avLst/>
          </a:prstGeom>
          <a:ln w="38100">
            <a:solidFill>
              <a:srgbClr val="CC009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53" name="Group 152"/>
          <p:cNvGrpSpPr/>
          <p:nvPr/>
        </p:nvGrpSpPr>
        <p:grpSpPr>
          <a:xfrm>
            <a:off x="3630708" y="1058253"/>
            <a:ext cx="5262379" cy="771356"/>
            <a:chOff x="3630705" y="1058252"/>
            <a:chExt cx="5262379" cy="771356"/>
          </a:xfrm>
        </p:grpSpPr>
        <p:cxnSp>
          <p:nvCxnSpPr>
            <p:cNvPr id="139" name="Straight Connector 138"/>
            <p:cNvCxnSpPr/>
            <p:nvPr/>
          </p:nvCxnSpPr>
          <p:spPr>
            <a:xfrm>
              <a:off x="8641997" y="1811768"/>
              <a:ext cx="232012"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V="1">
              <a:off x="8874009" y="1058252"/>
              <a:ext cx="0" cy="771356"/>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30705" y="1062103"/>
              <a:ext cx="5262379" cy="17699"/>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p:nvPr/>
          </p:nvCxnSpPr>
          <p:spPr>
            <a:xfrm>
              <a:off x="3630705" y="1062103"/>
              <a:ext cx="0" cy="259307"/>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11</a:t>
            </a:fld>
            <a:endParaRPr lang="en-SG" dirty="0"/>
          </a:p>
        </p:txBody>
      </p:sp>
      <p:sp>
        <p:nvSpPr>
          <p:cNvPr id="82" name="TextBox 81">
            <a:extLst>
              <a:ext uri="{FF2B5EF4-FFF2-40B4-BE49-F238E27FC236}">
                <a16:creationId xmlns:a16="http://schemas.microsoft.com/office/drawing/2014/main" id="{43087342-10AD-4A8F-BDC2-84C8EE1067CA}"/>
              </a:ext>
            </a:extLst>
          </p:cNvPr>
          <p:cNvSpPr txBox="1"/>
          <p:nvPr/>
        </p:nvSpPr>
        <p:spPr>
          <a:xfrm>
            <a:off x="315715" y="1293392"/>
            <a:ext cx="1127310" cy="5478423"/>
          </a:xfrm>
          <a:prstGeom prst="rect">
            <a:avLst/>
          </a:prstGeom>
          <a:solidFill>
            <a:srgbClr val="95F3E8"/>
          </a:solidFill>
        </p:spPr>
        <p:txBody>
          <a:bodyPr wrap="square" rtlCol="0">
            <a:spAutoFit/>
          </a:bodyPr>
          <a:lstStyle/>
          <a:p>
            <a:r>
              <a:rPr lang="en-SG" sz="1400" dirty="0"/>
              <a:t>Inst-Mem</a:t>
            </a:r>
          </a:p>
          <a:p>
            <a:r>
              <a:rPr lang="en-SG" sz="1400" dirty="0"/>
              <a:t>400ps</a:t>
            </a:r>
          </a:p>
          <a:p>
            <a:r>
              <a:rPr lang="en-SG" sz="1400" dirty="0"/>
              <a:t>-------------</a:t>
            </a:r>
          </a:p>
          <a:p>
            <a:r>
              <a:rPr lang="en-SG" sz="1400" dirty="0"/>
              <a:t>Adder</a:t>
            </a:r>
          </a:p>
          <a:p>
            <a:r>
              <a:rPr lang="en-SG" sz="1400" dirty="0"/>
              <a:t>100ps</a:t>
            </a:r>
          </a:p>
          <a:p>
            <a:r>
              <a:rPr lang="en-SG" sz="1400" dirty="0"/>
              <a:t>-------------</a:t>
            </a:r>
          </a:p>
          <a:p>
            <a:r>
              <a:rPr lang="en-SG" sz="1400" dirty="0"/>
              <a:t>MUX</a:t>
            </a:r>
          </a:p>
          <a:p>
            <a:r>
              <a:rPr lang="en-SG" sz="1400" dirty="0"/>
              <a:t>30ps</a:t>
            </a:r>
          </a:p>
          <a:p>
            <a:r>
              <a:rPr lang="en-SG" sz="1400" dirty="0"/>
              <a:t>-------------</a:t>
            </a:r>
          </a:p>
          <a:p>
            <a:r>
              <a:rPr lang="en-SG" sz="1400" dirty="0"/>
              <a:t>ALU</a:t>
            </a:r>
          </a:p>
          <a:p>
            <a:r>
              <a:rPr lang="en-SG" sz="1400" dirty="0"/>
              <a:t>120ps</a:t>
            </a:r>
          </a:p>
          <a:p>
            <a:r>
              <a:rPr lang="en-SG" sz="1400" dirty="0"/>
              <a:t>-------------</a:t>
            </a:r>
          </a:p>
          <a:p>
            <a:r>
              <a:rPr lang="en-SG" sz="1400" dirty="0"/>
              <a:t>Reg-File</a:t>
            </a:r>
          </a:p>
          <a:p>
            <a:r>
              <a:rPr lang="en-SG" sz="1400" dirty="0"/>
              <a:t>200ps</a:t>
            </a:r>
          </a:p>
          <a:p>
            <a:r>
              <a:rPr lang="en-SG" sz="1400" dirty="0"/>
              <a:t>-------------</a:t>
            </a:r>
          </a:p>
          <a:p>
            <a:r>
              <a:rPr lang="en-SG" sz="1400" dirty="0"/>
              <a:t>Data-Mem</a:t>
            </a:r>
          </a:p>
          <a:p>
            <a:r>
              <a:rPr lang="en-SG" sz="1400" dirty="0"/>
              <a:t>350ps</a:t>
            </a:r>
          </a:p>
          <a:p>
            <a:r>
              <a:rPr lang="en-SG" sz="1400" dirty="0"/>
              <a:t>-------------</a:t>
            </a:r>
          </a:p>
          <a:p>
            <a:r>
              <a:rPr lang="en-SG" sz="1400" dirty="0"/>
              <a:t>Control/</a:t>
            </a:r>
            <a:r>
              <a:rPr lang="en-SG" sz="1400" dirty="0" err="1"/>
              <a:t>ALUControl</a:t>
            </a:r>
            <a:endParaRPr lang="en-SG" sz="1400" dirty="0"/>
          </a:p>
          <a:p>
            <a:r>
              <a:rPr lang="en-SG" sz="1400" dirty="0"/>
              <a:t>100ps</a:t>
            </a:r>
          </a:p>
          <a:p>
            <a:r>
              <a:rPr lang="en-SG" sz="1400" dirty="0"/>
              <a:t>-------------</a:t>
            </a:r>
          </a:p>
          <a:p>
            <a:r>
              <a:rPr lang="en-SG" sz="1400" dirty="0" err="1"/>
              <a:t>Lshft</a:t>
            </a:r>
            <a:r>
              <a:rPr lang="en-SG" sz="1400" dirty="0"/>
              <a:t>/</a:t>
            </a:r>
            <a:r>
              <a:rPr lang="en-SG" sz="1400" dirty="0" err="1"/>
              <a:t>signext</a:t>
            </a:r>
            <a:r>
              <a:rPr lang="en-SG" sz="1400" dirty="0"/>
              <a:t>/AND</a:t>
            </a:r>
          </a:p>
          <a:p>
            <a:r>
              <a:rPr lang="en-SG" sz="1400" dirty="0"/>
              <a:t>20ps</a:t>
            </a:r>
            <a:endParaRPr lang="en-SG" dirty="0"/>
          </a:p>
        </p:txBody>
      </p:sp>
    </p:spTree>
    <p:extLst>
      <p:ext uri="{BB962C8B-B14F-4D97-AF65-F5344CB8AC3E}">
        <p14:creationId xmlns:p14="http://schemas.microsoft.com/office/powerpoint/2010/main" val="395271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p:cTn id="7" dur="500"/>
                                        <p:tgtEl>
                                          <p:spTgt spid="5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wipe(left)">
                                      <p:cBhvr>
                                        <p:cTn id="11" dur="500"/>
                                        <p:tgtEl>
                                          <p:spTgt spid="7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04"/>
                                        </p:tgtEl>
                                        <p:attrNameLst>
                                          <p:attrName>style.visibility</p:attrName>
                                        </p:attrNameLst>
                                      </p:cBhvr>
                                      <p:to>
                                        <p:strVal val="visible"/>
                                      </p:to>
                                    </p:set>
                                    <p:animEffect transition="in" filter="dissolve">
                                      <p:cBhvr>
                                        <p:cTn id="16" dur="500"/>
                                        <p:tgtEl>
                                          <p:spTgt spid="104"/>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78"/>
                                        </p:tgtEl>
                                        <p:attrNameLst>
                                          <p:attrName>style.visibility</p:attrName>
                                        </p:attrNameLst>
                                      </p:cBhvr>
                                      <p:to>
                                        <p:strVal val="visible"/>
                                      </p:to>
                                    </p:set>
                                    <p:animEffect transition="in" filter="wipe(left)">
                                      <p:cBhvr>
                                        <p:cTn id="20" dur="500"/>
                                        <p:tgtEl>
                                          <p:spTgt spid="78"/>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05"/>
                                        </p:tgtEl>
                                        <p:attrNameLst>
                                          <p:attrName>style.visibility</p:attrName>
                                        </p:attrNameLst>
                                      </p:cBhvr>
                                      <p:to>
                                        <p:strVal val="visible"/>
                                      </p:to>
                                    </p:set>
                                    <p:animEffect transition="in" filter="dissolve">
                                      <p:cBhvr>
                                        <p:cTn id="25" dur="500"/>
                                        <p:tgtEl>
                                          <p:spTgt spid="105"/>
                                        </p:tgtEl>
                                      </p:cBhvr>
                                    </p:animEffect>
                                  </p:childTnLst>
                                </p:cTn>
                              </p:par>
                            </p:childTnLst>
                          </p:cTn>
                        </p:par>
                        <p:par>
                          <p:cTn id="26" fill="hold">
                            <p:stCondLst>
                              <p:cond delay="500"/>
                            </p:stCondLst>
                            <p:childTnLst>
                              <p:par>
                                <p:cTn id="27" presetID="22" presetClass="entr" presetSubtype="4"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down)">
                                      <p:cBhvr>
                                        <p:cTn id="29" dur="500"/>
                                        <p:tgtEl>
                                          <p:spTgt spid="31"/>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60"/>
                                        </p:tgtEl>
                                        <p:attrNameLst>
                                          <p:attrName>style.visibility</p:attrName>
                                        </p:attrNameLst>
                                      </p:cBhvr>
                                      <p:to>
                                        <p:strVal val="visible"/>
                                      </p:to>
                                    </p:set>
                                    <p:animEffect transition="in" filter="dissolve">
                                      <p:cBhvr>
                                        <p:cTn id="34" dur="500"/>
                                        <p:tgtEl>
                                          <p:spTgt spid="60"/>
                                        </p:tgtEl>
                                      </p:cBhvr>
                                    </p:animEffect>
                                  </p:childTnLst>
                                </p:cTn>
                              </p:par>
                            </p:childTnLst>
                          </p:cTn>
                        </p:par>
                        <p:par>
                          <p:cTn id="35" fill="hold">
                            <p:stCondLst>
                              <p:cond delay="500"/>
                            </p:stCondLst>
                            <p:childTnLst>
                              <p:par>
                                <p:cTn id="36" presetID="22" presetClass="entr" presetSubtype="4" fill="hold" nodeType="after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wipe(down)">
                                      <p:cBhvr>
                                        <p:cTn id="38" dur="500"/>
                                        <p:tgtEl>
                                          <p:spTgt spid="45"/>
                                        </p:tgtEl>
                                      </p:cBhvr>
                                    </p:animEffect>
                                  </p:childTnLst>
                                </p:cTn>
                              </p:par>
                            </p:childTnLst>
                          </p:cTn>
                        </p:par>
                        <p:par>
                          <p:cTn id="39" fill="hold">
                            <p:stCondLst>
                              <p:cond delay="1000"/>
                            </p:stCondLst>
                            <p:childTnLst>
                              <p:par>
                                <p:cTn id="40" presetID="22" presetClass="entr" presetSubtype="2" fill="hold" nodeType="afterEffect">
                                  <p:stCondLst>
                                    <p:cond delay="0"/>
                                  </p:stCondLst>
                                  <p:childTnLst>
                                    <p:set>
                                      <p:cBhvr>
                                        <p:cTn id="41" dur="1" fill="hold">
                                          <p:stCondLst>
                                            <p:cond delay="0"/>
                                          </p:stCondLst>
                                        </p:cTn>
                                        <p:tgtEl>
                                          <p:spTgt spid="153"/>
                                        </p:tgtEl>
                                        <p:attrNameLst>
                                          <p:attrName>style.visibility</p:attrName>
                                        </p:attrNameLst>
                                      </p:cBhvr>
                                      <p:to>
                                        <p:strVal val="visible"/>
                                      </p:to>
                                    </p:set>
                                    <p:animEffect transition="in" filter="wipe(right)">
                                      <p:cBhvr>
                                        <p:cTn id="42" dur="500"/>
                                        <p:tgtEl>
                                          <p:spTgt spid="15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2"/>
                                        </p:tgtEl>
                                        <p:attrNameLst>
                                          <p:attrName>style.visibility</p:attrName>
                                        </p:attrNameLst>
                                      </p:cBhvr>
                                      <p:to>
                                        <p:strVal val="visible"/>
                                      </p:to>
                                    </p:set>
                                    <p:animEffect transition="in" filter="dissolve">
                                      <p:cBhvr>
                                        <p:cTn id="47" dur="500"/>
                                        <p:tgtEl>
                                          <p:spTgt spid="132"/>
                                        </p:tgtEl>
                                      </p:cBhvr>
                                    </p:animEffect>
                                  </p:childTnLst>
                                </p:cTn>
                              </p:par>
                            </p:childTnLst>
                          </p:cTn>
                        </p:par>
                        <p:par>
                          <p:cTn id="48" fill="hold">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133"/>
                                        </p:tgtEl>
                                        <p:attrNameLst>
                                          <p:attrName>style.visibility</p:attrName>
                                        </p:attrNameLst>
                                      </p:cBhvr>
                                      <p:to>
                                        <p:strVal val="visible"/>
                                      </p:to>
                                    </p:set>
                                    <p:animEffect transition="in" filter="dissolve">
                                      <p:cBhvr>
                                        <p:cTn id="51" dur="500"/>
                                        <p:tgtEl>
                                          <p:spTgt spid="133"/>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dissolve">
                                      <p:cBhvr>
                                        <p:cTn id="56"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132" grpId="0" animBg="1"/>
      <p:bldP spid="1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12</a:t>
            </a:fld>
            <a:endParaRPr lang="en-SG" dirty="0"/>
          </a:p>
        </p:txBody>
      </p:sp>
      <p:sp>
        <p:nvSpPr>
          <p:cNvPr id="83" name="Title 1">
            <a:extLst>
              <a:ext uri="{FF2B5EF4-FFF2-40B4-BE49-F238E27FC236}">
                <a16:creationId xmlns:a16="http://schemas.microsoft.com/office/drawing/2014/main" id="{E84D41BF-0087-44CC-9209-B2186DB98DA1}"/>
              </a:ext>
            </a:extLst>
          </p:cNvPr>
          <p:cNvSpPr txBox="1">
            <a:spLocks/>
          </p:cNvSpPr>
          <p:nvPr/>
        </p:nvSpPr>
        <p:spPr>
          <a:xfrm>
            <a:off x="1097280" y="286603"/>
            <a:ext cx="10058400" cy="787285"/>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a:solidFill>
                  <a:srgbClr val="FF0000"/>
                </a:solidFill>
              </a:rPr>
              <a:t>Preliminary ….. for next set of Qs</a:t>
            </a:r>
            <a:endParaRPr lang="en-US" dirty="0">
              <a:solidFill>
                <a:srgbClr val="FF0000"/>
              </a:solidFill>
            </a:endParaRPr>
          </a:p>
        </p:txBody>
      </p:sp>
      <p:sp>
        <p:nvSpPr>
          <p:cNvPr id="84" name="Content Placeholder 2">
            <a:extLst>
              <a:ext uri="{FF2B5EF4-FFF2-40B4-BE49-F238E27FC236}">
                <a16:creationId xmlns:a16="http://schemas.microsoft.com/office/drawing/2014/main" id="{514E8126-573E-4BEC-8C43-EE904053A5F1}"/>
              </a:ext>
            </a:extLst>
          </p:cNvPr>
          <p:cNvSpPr txBox="1">
            <a:spLocks/>
          </p:cNvSpPr>
          <p:nvPr/>
        </p:nvSpPr>
        <p:spPr>
          <a:xfrm>
            <a:off x="754912" y="1190847"/>
            <a:ext cx="11015330" cy="5206774"/>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indent="-342900">
              <a:lnSpc>
                <a:spcPct val="100000"/>
              </a:lnSpc>
              <a:spcBef>
                <a:spcPts val="0"/>
              </a:spcBef>
              <a:spcAft>
                <a:spcPts val="600"/>
              </a:spcAft>
              <a:buFont typeface="Wingdings" panose="05000000000000000000" pitchFamily="2" charset="2"/>
              <a:buChar char="§"/>
            </a:pPr>
            <a:r>
              <a:rPr lang="en-US" sz="2400" dirty="0"/>
              <a:t>We will stick to (some) R-type, </a:t>
            </a:r>
            <a:r>
              <a:rPr lang="en-US" sz="2400" b="1" dirty="0" err="1">
                <a:latin typeface="Courier New" panose="02070309020205020404" pitchFamily="49" charset="0"/>
                <a:cs typeface="Courier New" panose="02070309020205020404" pitchFamily="49" charset="0"/>
              </a:rPr>
              <a:t>lw</a:t>
            </a:r>
            <a:r>
              <a:rPr lang="en-US" sz="2400" dirty="0"/>
              <a:t>, </a:t>
            </a:r>
            <a:r>
              <a:rPr lang="en-US" sz="2400" b="1" dirty="0" err="1">
                <a:latin typeface="Courier New" panose="02070309020205020404" pitchFamily="49" charset="0"/>
                <a:cs typeface="Courier New" panose="02070309020205020404" pitchFamily="49" charset="0"/>
              </a:rPr>
              <a:t>sw</a:t>
            </a:r>
            <a:r>
              <a:rPr lang="en-US" sz="2400" dirty="0"/>
              <a:t> and </a:t>
            </a:r>
            <a:r>
              <a:rPr lang="en-US" sz="2400" b="1" dirty="0" err="1">
                <a:latin typeface="Courier New" panose="02070309020205020404" pitchFamily="49" charset="0"/>
                <a:cs typeface="Courier New" panose="02070309020205020404" pitchFamily="49" charset="0"/>
              </a:rPr>
              <a:t>beq</a:t>
            </a:r>
            <a:r>
              <a:rPr lang="en-US" sz="2400" dirty="0"/>
              <a:t> to keep things simple for this tutorial</a:t>
            </a:r>
          </a:p>
          <a:p>
            <a:pPr marL="342900" indent="-342900">
              <a:lnSpc>
                <a:spcPct val="100000"/>
              </a:lnSpc>
              <a:spcBef>
                <a:spcPts val="0"/>
              </a:spcBef>
              <a:spcAft>
                <a:spcPts val="600"/>
              </a:spcAft>
              <a:buFont typeface="Wingdings" panose="05000000000000000000" pitchFamily="2" charset="2"/>
              <a:buChar char="§"/>
            </a:pPr>
            <a:r>
              <a:rPr lang="en-US" sz="2400" b="1" dirty="0">
                <a:solidFill>
                  <a:srgbClr val="0000FF"/>
                </a:solidFill>
                <a:latin typeface="Courier New" panose="02070309020205020404" pitchFamily="49" charset="0"/>
                <a:cs typeface="Courier New" panose="02070309020205020404" pitchFamily="49" charset="0"/>
              </a:rPr>
              <a:t>#include &lt;</a:t>
            </a:r>
            <a:r>
              <a:rPr lang="en-US" sz="2400" b="1" dirty="0" err="1">
                <a:solidFill>
                  <a:srgbClr val="0000FF"/>
                </a:solidFill>
                <a:latin typeface="Courier New" panose="02070309020205020404" pitchFamily="49" charset="0"/>
                <a:cs typeface="Courier New" panose="02070309020205020404" pitchFamily="49" charset="0"/>
              </a:rPr>
              <a:t>stdint.h</a:t>
            </a:r>
            <a:r>
              <a:rPr lang="en-US" sz="2400" b="1" dirty="0">
                <a:solidFill>
                  <a:srgbClr val="0000FF"/>
                </a:solidFill>
                <a:latin typeface="Courier New" panose="02070309020205020404" pitchFamily="49" charset="0"/>
                <a:cs typeface="Courier New" panose="02070309020205020404" pitchFamily="49" charset="0"/>
              </a:rPr>
              <a:t>&gt; </a:t>
            </a:r>
            <a:r>
              <a:rPr lang="en-US" sz="2400" dirty="0"/>
              <a:t>provides (some) </a:t>
            </a:r>
            <a:r>
              <a:rPr lang="en-US" sz="2400" dirty="0" err="1"/>
              <a:t>bitwidth</a:t>
            </a:r>
            <a:r>
              <a:rPr lang="en-US" sz="2400" dirty="0"/>
              <a:t> datatypes</a:t>
            </a:r>
          </a:p>
          <a:p>
            <a:pPr marL="635508" lvl="1" indent="-342900">
              <a:lnSpc>
                <a:spcPct val="100000"/>
              </a:lnSpc>
              <a:spcBef>
                <a:spcPts val="0"/>
              </a:spcBef>
              <a:spcAft>
                <a:spcPts val="600"/>
              </a:spcAft>
              <a:buFont typeface="Wingdings" panose="05000000000000000000" pitchFamily="2" charset="2"/>
              <a:buChar char="§"/>
            </a:pPr>
            <a:r>
              <a:rPr lang="en-US" sz="2400" b="1" dirty="0">
                <a:latin typeface="Courier New" panose="02070309020205020404" pitchFamily="49" charset="0"/>
              </a:rPr>
              <a:t>int8_t</a:t>
            </a:r>
            <a:r>
              <a:rPr lang="en-US" sz="2400" dirty="0"/>
              <a:t>, </a:t>
            </a:r>
            <a:r>
              <a:rPr lang="en-US" sz="2400" b="1" dirty="0">
                <a:latin typeface="Courier New" panose="02070309020205020404" pitchFamily="49" charset="0"/>
              </a:rPr>
              <a:t>int_16_t</a:t>
            </a:r>
            <a:r>
              <a:rPr lang="en-US" sz="2400" dirty="0"/>
              <a:t>, </a:t>
            </a:r>
            <a:r>
              <a:rPr lang="en-US" sz="2400" b="1" dirty="0">
                <a:latin typeface="Courier New" panose="02070309020205020404" pitchFamily="49" charset="0"/>
              </a:rPr>
              <a:t>int32_t</a:t>
            </a:r>
            <a:r>
              <a:rPr lang="en-US" sz="2400" dirty="0"/>
              <a:t>, </a:t>
            </a:r>
            <a:r>
              <a:rPr lang="en-US" sz="2400" b="1" dirty="0">
                <a:latin typeface="Courier New" panose="02070309020205020404" pitchFamily="49" charset="0"/>
              </a:rPr>
              <a:t>int64_t</a:t>
            </a:r>
            <a:r>
              <a:rPr lang="en-US" sz="2400" dirty="0"/>
              <a:t>, </a:t>
            </a:r>
            <a:r>
              <a:rPr lang="en-US" sz="2400" b="1" dirty="0">
                <a:latin typeface="Courier New" panose="02070309020205020404" pitchFamily="49" charset="0"/>
              </a:rPr>
              <a:t>uint8_t</a:t>
            </a:r>
            <a:r>
              <a:rPr lang="en-US" sz="2400" dirty="0"/>
              <a:t>, </a:t>
            </a:r>
            <a:r>
              <a:rPr lang="en-US" sz="2400" b="1" dirty="0">
                <a:latin typeface="Courier New" panose="02070309020205020404" pitchFamily="49" charset="0"/>
              </a:rPr>
              <a:t>uint_16_t</a:t>
            </a:r>
            <a:r>
              <a:rPr lang="en-US" sz="2400" dirty="0"/>
              <a:t>, </a:t>
            </a:r>
            <a:r>
              <a:rPr lang="en-US" sz="2400" b="1" dirty="0">
                <a:latin typeface="Courier New" panose="02070309020205020404" pitchFamily="49" charset="0"/>
              </a:rPr>
              <a:t>uint32_t</a:t>
            </a:r>
            <a:r>
              <a:rPr lang="en-US" sz="2400" dirty="0"/>
              <a:t>, and </a:t>
            </a:r>
            <a:r>
              <a:rPr lang="en-US" sz="2400" b="1" dirty="0">
                <a:latin typeface="Courier New" panose="02070309020205020404" pitchFamily="49" charset="0"/>
              </a:rPr>
              <a:t>uint64_t</a:t>
            </a:r>
            <a:r>
              <a:rPr lang="en-US" sz="2400" dirty="0"/>
              <a:t> for </a:t>
            </a:r>
            <a:r>
              <a:rPr lang="en-US" sz="2400" i="1" dirty="0"/>
              <a:t>signed</a:t>
            </a:r>
            <a:r>
              <a:rPr lang="en-US" sz="2400" dirty="0"/>
              <a:t> 8, 16, 32, and 64 bit integers and </a:t>
            </a:r>
            <a:r>
              <a:rPr lang="en-US" sz="2400" i="1" dirty="0"/>
              <a:t>unsigned</a:t>
            </a:r>
            <a:r>
              <a:rPr lang="en-US" sz="2400" dirty="0"/>
              <a:t> 8, 16, 32, and 64 bit integers, respectively</a:t>
            </a:r>
          </a:p>
          <a:p>
            <a:pPr marL="635508" lvl="1" indent="-342900">
              <a:lnSpc>
                <a:spcPct val="100000"/>
              </a:lnSpc>
              <a:spcBef>
                <a:spcPts val="0"/>
              </a:spcBef>
              <a:spcAft>
                <a:spcPts val="600"/>
              </a:spcAft>
              <a:buFont typeface="Wingdings" panose="05000000000000000000" pitchFamily="2" charset="2"/>
              <a:buChar char="§"/>
            </a:pPr>
            <a:r>
              <a:rPr lang="en-US" sz="2400" dirty="0"/>
              <a:t>Otherwise, something like </a:t>
            </a:r>
            <a:r>
              <a:rPr lang="en-US" sz="2400" b="1" dirty="0">
                <a:latin typeface="Courier New" panose="02070309020205020404" pitchFamily="49" charset="0"/>
                <a:cs typeface="Courier New" panose="02070309020205020404" pitchFamily="49" charset="0"/>
              </a:rPr>
              <a:t>int</a:t>
            </a:r>
            <a:r>
              <a:rPr lang="en-US" sz="2400" dirty="0"/>
              <a:t> can be of different </a:t>
            </a:r>
            <a:r>
              <a:rPr lang="en-US" sz="2400" dirty="0" err="1"/>
              <a:t>bitwidths</a:t>
            </a:r>
            <a:r>
              <a:rPr lang="en-US" sz="2400" dirty="0"/>
              <a:t> on different machines and compilers</a:t>
            </a:r>
          </a:p>
          <a:p>
            <a:pPr marL="342900" indent="-342900">
              <a:lnSpc>
                <a:spcPct val="100000"/>
              </a:lnSpc>
              <a:spcBef>
                <a:spcPts val="0"/>
              </a:spcBef>
              <a:spcAft>
                <a:spcPts val="600"/>
              </a:spcAft>
              <a:buFont typeface="Wingdings" panose="05000000000000000000" pitchFamily="2" charset="2"/>
              <a:buChar char="§"/>
            </a:pPr>
            <a:r>
              <a:rPr lang="en-US" sz="2400" dirty="0"/>
              <a:t>Use </a:t>
            </a:r>
            <a:r>
              <a:rPr lang="en-US" sz="2400" b="1" dirty="0">
                <a:solidFill>
                  <a:srgbClr val="0000FF"/>
                </a:solidFill>
                <a:latin typeface="Courier New" panose="02070309020205020404" pitchFamily="49" charset="0"/>
                <a:cs typeface="Courier New" panose="02070309020205020404" pitchFamily="49" charset="0"/>
              </a:rPr>
              <a:t>#include &lt;</a:t>
            </a:r>
            <a:r>
              <a:rPr lang="en-US" sz="2400" b="1" dirty="0" err="1">
                <a:solidFill>
                  <a:srgbClr val="0000FF"/>
                </a:solidFill>
                <a:latin typeface="Courier New" panose="02070309020205020404" pitchFamily="49" charset="0"/>
                <a:cs typeface="Courier New" panose="02070309020205020404" pitchFamily="49" charset="0"/>
              </a:rPr>
              <a:t>stdbool.h</a:t>
            </a:r>
            <a:r>
              <a:rPr lang="en-US" sz="2400" b="1" dirty="0">
                <a:solidFill>
                  <a:srgbClr val="0000FF"/>
                </a:solidFill>
                <a:latin typeface="Courier New" panose="02070309020205020404" pitchFamily="49" charset="0"/>
                <a:cs typeface="Courier New" panose="02070309020205020404" pitchFamily="49" charset="0"/>
              </a:rPr>
              <a:t>&gt; </a:t>
            </a:r>
            <a:r>
              <a:rPr lang="en-US" sz="2400" dirty="0"/>
              <a:t>for Booleans (i.e., 1 bit true/false)</a:t>
            </a:r>
          </a:p>
          <a:p>
            <a:pPr marL="342900" indent="-342900">
              <a:lnSpc>
                <a:spcPct val="100000"/>
              </a:lnSpc>
              <a:spcBef>
                <a:spcPts val="0"/>
              </a:spcBef>
              <a:spcAft>
                <a:spcPts val="600"/>
              </a:spcAft>
              <a:buFont typeface="Wingdings" panose="05000000000000000000" pitchFamily="2" charset="2"/>
              <a:buChar char="§"/>
            </a:pPr>
            <a:r>
              <a:rPr lang="en-US" sz="2400" dirty="0"/>
              <a:t>Hardware description languages allow for arbitrary </a:t>
            </a:r>
            <a:r>
              <a:rPr lang="en-US" sz="2400" dirty="0" err="1"/>
              <a:t>bitwidth</a:t>
            </a:r>
            <a:r>
              <a:rPr lang="en-US" sz="2400" dirty="0"/>
              <a:t> (even parametrized ones) to be used</a:t>
            </a:r>
          </a:p>
          <a:p>
            <a:pPr marL="342900" indent="-342900">
              <a:lnSpc>
                <a:spcPct val="100000"/>
              </a:lnSpc>
              <a:spcBef>
                <a:spcPts val="0"/>
              </a:spcBef>
              <a:spcAft>
                <a:spcPts val="600"/>
              </a:spcAft>
              <a:buFont typeface="Wingdings" panose="05000000000000000000" pitchFamily="2" charset="2"/>
              <a:buChar char="§"/>
            </a:pPr>
            <a:r>
              <a:rPr lang="en-US" sz="2400" dirty="0"/>
              <a:t>C (from the C11 standard onwards) provides “</a:t>
            </a:r>
            <a:r>
              <a:rPr lang="en-US" sz="2400" dirty="0">
                <a:solidFill>
                  <a:srgbClr val="FF0000"/>
                </a:solidFill>
              </a:rPr>
              <a:t>bit fields</a:t>
            </a:r>
            <a:r>
              <a:rPr lang="en-US" sz="2400" dirty="0"/>
              <a:t>” (arbitrary bit widths) but only for structs and unions (See later) </a:t>
            </a:r>
          </a:p>
        </p:txBody>
      </p:sp>
    </p:spTree>
    <p:extLst>
      <p:ext uri="{BB962C8B-B14F-4D97-AF65-F5344CB8AC3E}">
        <p14:creationId xmlns:p14="http://schemas.microsoft.com/office/powerpoint/2010/main" val="416598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13</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10438044" cy="830997"/>
          </a:xfrm>
          <a:prstGeom prst="rect">
            <a:avLst/>
          </a:prstGeom>
          <a:noFill/>
        </p:spPr>
        <p:txBody>
          <a:bodyPr wrap="square" rtlCol="0">
            <a:spAutoFit/>
          </a:bodyPr>
          <a:lstStyle/>
          <a:p>
            <a:pPr marL="808038" indent="-808038"/>
            <a:r>
              <a:rPr lang="en-SG" sz="2400" dirty="0">
                <a:solidFill>
                  <a:srgbClr val="C00000"/>
                </a:solidFill>
              </a:rPr>
              <a:t>Q3(a)	Write a C data structure and a function to describe the register file and its operations.</a:t>
            </a:r>
          </a:p>
        </p:txBody>
      </p:sp>
      <p:sp>
        <p:nvSpPr>
          <p:cNvPr id="7" name="Content Placeholder 5">
            <a:extLst>
              <a:ext uri="{FF2B5EF4-FFF2-40B4-BE49-F238E27FC236}">
                <a16:creationId xmlns:a16="http://schemas.microsoft.com/office/drawing/2014/main" id="{F9368CFD-5D76-4CE8-9678-D6BDECA3EEFA}"/>
              </a:ext>
            </a:extLst>
          </p:cNvPr>
          <p:cNvSpPr txBox="1">
            <a:spLocks/>
          </p:cNvSpPr>
          <p:nvPr/>
        </p:nvSpPr>
        <p:spPr>
          <a:xfrm>
            <a:off x="3428116" y="834159"/>
            <a:ext cx="6803060" cy="5464060"/>
          </a:xfrm>
          <a:prstGeom prst="rect">
            <a:avLst/>
          </a:prstGeom>
          <a:ln>
            <a:solidFill>
              <a:schemeClr val="tx1"/>
            </a:solid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int32_t _rf[32];</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void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RegFile</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(uint5_t RR1,</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uint5_t RR2,</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uint5_t WR,</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int32_t WD,</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int32_t *RD1,</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int32_t *RD2,</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RegWrite</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Because we need to send out multiple outputs,</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we will use passing by pointers.</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*RD1 = (RR1 &gt; 0)?_rf[RR1]:0;</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*RD2 = (RR2 &gt; 0)?_rf[RR2]:0;</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RegWrite</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&amp;&amp; WR)</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_rf[WR] = WD;</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endParaRPr lang="en-US" sz="1400" dirty="0">
              <a:latin typeface="Calibri" panose="020F0502020204030204" pitchFamily="34" charset="0"/>
              <a:ea typeface="DengXian" panose="02010600030101010101" pitchFamily="2" charset="-122"/>
              <a:cs typeface="Times New Roman" panose="02020603050405020304" pitchFamily="18" charset="0"/>
            </a:endParaRPr>
          </a:p>
          <a:p>
            <a:pPr marL="0">
              <a:lnSpc>
                <a:spcPct val="120000"/>
              </a:lnSpc>
              <a:spcBef>
                <a:spcPts val="0"/>
              </a:spcBef>
              <a:spcAft>
                <a:spcPts val="0"/>
              </a:spcAft>
            </a:pPr>
            <a:endParaRPr lang="en-US" sz="1600" dirty="0"/>
          </a:p>
        </p:txBody>
      </p:sp>
      <p:sp>
        <p:nvSpPr>
          <p:cNvPr id="8" name="Line Callout 2 6">
            <a:extLst>
              <a:ext uri="{FF2B5EF4-FFF2-40B4-BE49-F238E27FC236}">
                <a16:creationId xmlns:a16="http://schemas.microsoft.com/office/drawing/2014/main" id="{758DA0DE-810B-4161-9A0A-7D8C2820503C}"/>
              </a:ext>
            </a:extLst>
          </p:cNvPr>
          <p:cNvSpPr/>
          <p:nvPr/>
        </p:nvSpPr>
        <p:spPr>
          <a:xfrm>
            <a:off x="6612711" y="599692"/>
            <a:ext cx="4508426" cy="937138"/>
          </a:xfrm>
          <a:prstGeom prst="borderCallout2">
            <a:avLst>
              <a:gd name="adj1" fmla="val 19884"/>
              <a:gd name="adj2" fmla="val 157"/>
              <a:gd name="adj3" fmla="val 18750"/>
              <a:gd name="adj4" fmla="val -11007"/>
              <a:gd name="adj5" fmla="val 48398"/>
              <a:gd name="adj6" fmla="val -236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An array of integers to store the registers content. The index shall be the name (i.e., register number) of the register.</a:t>
            </a:r>
          </a:p>
        </p:txBody>
      </p:sp>
      <p:grpSp>
        <p:nvGrpSpPr>
          <p:cNvPr id="9" name="Group 8">
            <a:extLst>
              <a:ext uri="{FF2B5EF4-FFF2-40B4-BE49-F238E27FC236}">
                <a16:creationId xmlns:a16="http://schemas.microsoft.com/office/drawing/2014/main" id="{5E04426E-BC01-4493-9C67-05675603B325}"/>
              </a:ext>
            </a:extLst>
          </p:cNvPr>
          <p:cNvGrpSpPr/>
          <p:nvPr/>
        </p:nvGrpSpPr>
        <p:grpSpPr>
          <a:xfrm>
            <a:off x="6829646" y="2113513"/>
            <a:ext cx="4852181" cy="1091724"/>
            <a:chOff x="6229445" y="2647984"/>
            <a:chExt cx="4852181" cy="1091724"/>
          </a:xfrm>
        </p:grpSpPr>
        <p:sp>
          <p:nvSpPr>
            <p:cNvPr id="10" name="Line Callout 2 7">
              <a:extLst>
                <a:ext uri="{FF2B5EF4-FFF2-40B4-BE49-F238E27FC236}">
                  <a16:creationId xmlns:a16="http://schemas.microsoft.com/office/drawing/2014/main" id="{A5EEEA57-8545-47F1-A7A7-860F7ADD55DB}"/>
                </a:ext>
              </a:extLst>
            </p:cNvPr>
            <p:cNvSpPr/>
            <p:nvPr/>
          </p:nvSpPr>
          <p:spPr>
            <a:xfrm>
              <a:off x="7088035" y="2647984"/>
              <a:ext cx="3993591" cy="631119"/>
            </a:xfrm>
            <a:prstGeom prst="borderCallout2">
              <a:avLst>
                <a:gd name="adj1" fmla="val 17065"/>
                <a:gd name="adj2" fmla="val 453"/>
                <a:gd name="adj3" fmla="val 17065"/>
                <a:gd name="adj4" fmla="val -7082"/>
                <a:gd name="adj5" fmla="val 127210"/>
                <a:gd name="adj6" fmla="val -16854"/>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Since we need to return two outputs, we will need to pass them back via pointers.</a:t>
              </a:r>
            </a:p>
          </p:txBody>
        </p:sp>
        <p:sp>
          <p:nvSpPr>
            <p:cNvPr id="11" name="Right Brace 10">
              <a:extLst>
                <a:ext uri="{FF2B5EF4-FFF2-40B4-BE49-F238E27FC236}">
                  <a16:creationId xmlns:a16="http://schemas.microsoft.com/office/drawing/2014/main" id="{58E853F9-5FED-4338-9573-C46150A31B71}"/>
                </a:ext>
              </a:extLst>
            </p:cNvPr>
            <p:cNvSpPr/>
            <p:nvPr/>
          </p:nvSpPr>
          <p:spPr>
            <a:xfrm>
              <a:off x="6229445" y="3241173"/>
              <a:ext cx="98527" cy="498535"/>
            </a:xfrm>
            <a:prstGeom prst="rightBrace">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2" name="Line Callout 2 9">
            <a:extLst>
              <a:ext uri="{FF2B5EF4-FFF2-40B4-BE49-F238E27FC236}">
                <a16:creationId xmlns:a16="http://schemas.microsoft.com/office/drawing/2014/main" id="{B1C6B7C9-33AE-4124-AC26-513F29E255F0}"/>
              </a:ext>
            </a:extLst>
          </p:cNvPr>
          <p:cNvSpPr/>
          <p:nvPr/>
        </p:nvSpPr>
        <p:spPr>
          <a:xfrm>
            <a:off x="8752811" y="5084377"/>
            <a:ext cx="2666038" cy="809321"/>
          </a:xfrm>
          <a:prstGeom prst="borderCallout2">
            <a:avLst>
              <a:gd name="adj1" fmla="val 18750"/>
              <a:gd name="adj2" fmla="val -357"/>
              <a:gd name="adj3" fmla="val 18750"/>
              <a:gd name="adj4" fmla="val -16667"/>
              <a:gd name="adj5" fmla="val -35309"/>
              <a:gd name="adj6" fmla="val -39506"/>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We can use C’s conditional statement or if-then-else. Both are perfectly fine.</a:t>
            </a:r>
          </a:p>
        </p:txBody>
      </p:sp>
      <p:sp>
        <p:nvSpPr>
          <p:cNvPr id="13" name="Line Callout 2 11">
            <a:extLst>
              <a:ext uri="{FF2B5EF4-FFF2-40B4-BE49-F238E27FC236}">
                <a16:creationId xmlns:a16="http://schemas.microsoft.com/office/drawing/2014/main" id="{1FEE3B94-235F-4F66-8452-95E907E66720}"/>
              </a:ext>
            </a:extLst>
          </p:cNvPr>
          <p:cNvSpPr/>
          <p:nvPr/>
        </p:nvSpPr>
        <p:spPr>
          <a:xfrm>
            <a:off x="1001201" y="3024339"/>
            <a:ext cx="2198865" cy="809321"/>
          </a:xfrm>
          <a:prstGeom prst="borderCallout2">
            <a:avLst>
              <a:gd name="adj1" fmla="val 56135"/>
              <a:gd name="adj2" fmla="val 100235"/>
              <a:gd name="adj3" fmla="val 60744"/>
              <a:gd name="adj4" fmla="val 107430"/>
              <a:gd name="adj5" fmla="val 174488"/>
              <a:gd name="adj6" fmla="val 142157"/>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Make sure that register 0 returns 0.</a:t>
            </a:r>
          </a:p>
        </p:txBody>
      </p:sp>
      <p:sp>
        <p:nvSpPr>
          <p:cNvPr id="14" name="Line Callout 2 12">
            <a:extLst>
              <a:ext uri="{FF2B5EF4-FFF2-40B4-BE49-F238E27FC236}">
                <a16:creationId xmlns:a16="http://schemas.microsoft.com/office/drawing/2014/main" id="{2A4446C2-A1F5-4CA6-BBF2-A58D256707B6}"/>
              </a:ext>
            </a:extLst>
          </p:cNvPr>
          <p:cNvSpPr/>
          <p:nvPr/>
        </p:nvSpPr>
        <p:spPr>
          <a:xfrm>
            <a:off x="773151" y="4371060"/>
            <a:ext cx="2941729" cy="1522638"/>
          </a:xfrm>
          <a:prstGeom prst="borderCallout2">
            <a:avLst>
              <a:gd name="adj1" fmla="val 46657"/>
              <a:gd name="adj2" fmla="val 99521"/>
              <a:gd name="adj3" fmla="val 44473"/>
              <a:gd name="adj4" fmla="val 128235"/>
              <a:gd name="adj5" fmla="val 62678"/>
              <a:gd name="adj6" fmla="val 179767"/>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Make sure that we never write to register 0. Actually, harmless coz you can never read the content back. Still, just for completeness.</a:t>
            </a:r>
          </a:p>
        </p:txBody>
      </p:sp>
    </p:spTree>
    <p:extLst>
      <p:ext uri="{BB962C8B-B14F-4D97-AF65-F5344CB8AC3E}">
        <p14:creationId xmlns:p14="http://schemas.microsoft.com/office/powerpoint/2010/main" val="154705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p:cTn id="40" dur="500" fill="hold"/>
                                        <p:tgtEl>
                                          <p:spTgt spid="14"/>
                                        </p:tgtEl>
                                        <p:attrNameLst>
                                          <p:attrName>ppt_w</p:attrName>
                                        </p:attrNameLst>
                                      </p:cBhvr>
                                      <p:tavLst>
                                        <p:tav tm="0">
                                          <p:val>
                                            <p:fltVal val="0"/>
                                          </p:val>
                                        </p:tav>
                                        <p:tav tm="100000">
                                          <p:val>
                                            <p:strVal val="#ppt_w"/>
                                          </p:val>
                                        </p:tav>
                                      </p:tavLst>
                                    </p:anim>
                                    <p:anim calcmode="lin" valueType="num">
                                      <p:cBhvr>
                                        <p:cTn id="41" dur="500" fill="hold"/>
                                        <p:tgtEl>
                                          <p:spTgt spid="14"/>
                                        </p:tgtEl>
                                        <p:attrNameLst>
                                          <p:attrName>ppt_h</p:attrName>
                                        </p:attrNameLst>
                                      </p:cBhvr>
                                      <p:tavLst>
                                        <p:tav tm="0">
                                          <p:val>
                                            <p:fltVal val="0"/>
                                          </p:val>
                                        </p:tav>
                                        <p:tav tm="100000">
                                          <p:val>
                                            <p:strVal val="#ppt_h"/>
                                          </p:val>
                                        </p:tav>
                                      </p:tavLst>
                                    </p:anim>
                                    <p:animEffect transition="in" filter="fad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14</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10438044" cy="830997"/>
          </a:xfrm>
          <a:prstGeom prst="rect">
            <a:avLst/>
          </a:prstGeom>
          <a:noFill/>
        </p:spPr>
        <p:txBody>
          <a:bodyPr wrap="square" rtlCol="0">
            <a:spAutoFit/>
          </a:bodyPr>
          <a:lstStyle/>
          <a:p>
            <a:pPr marL="808038" indent="-808038"/>
            <a:r>
              <a:rPr lang="en-SG" sz="2400" dirty="0">
                <a:solidFill>
                  <a:srgbClr val="C00000"/>
                </a:solidFill>
              </a:rPr>
              <a:t>Q3(b)	Write a C data structure and a function to describe the data memory and its operations.</a:t>
            </a:r>
          </a:p>
        </p:txBody>
      </p:sp>
      <p:sp>
        <p:nvSpPr>
          <p:cNvPr id="15" name="Content Placeholder 5">
            <a:extLst>
              <a:ext uri="{FF2B5EF4-FFF2-40B4-BE49-F238E27FC236}">
                <a16:creationId xmlns:a16="http://schemas.microsoft.com/office/drawing/2014/main" id="{866F49E2-261F-4541-A058-2BB094C430CF}"/>
              </a:ext>
            </a:extLst>
          </p:cNvPr>
          <p:cNvSpPr txBox="1">
            <a:spLocks/>
          </p:cNvSpPr>
          <p:nvPr/>
        </p:nvSpPr>
        <p:spPr>
          <a:xfrm>
            <a:off x="1011900" y="1037006"/>
            <a:ext cx="10200583" cy="5385888"/>
          </a:xfrm>
          <a:prstGeom prst="rect">
            <a:avLst/>
          </a:prstGeom>
          <a:ln>
            <a:solidFill>
              <a:schemeClr val="tx1"/>
            </a:solid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int32_t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data_memory</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[1073741824];</a:t>
            </a:r>
          </a:p>
          <a:p>
            <a:pPr marL="0" algn="just">
              <a:lnSpc>
                <a:spcPct val="120000"/>
              </a:lnSpc>
              <a:spcBef>
                <a:spcPts val="0"/>
              </a:spcBef>
              <a:spcAft>
                <a:spcPts val="0"/>
              </a:spcAft>
              <a:tabLst>
                <a:tab pos="270510" algn="l"/>
              </a:tabLst>
            </a:pPr>
            <a:endPar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int32_t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AccessDataMemory</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(uint32_t address,int32_t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WrData</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MemRead</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MemWrite</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We can do a sanity check here. You can at most do one memory operation.</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Will assume that "error" raises hell.</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MemRead</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&amp;&amp;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MemWrite</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error("Cannot do both read and write at the same time.")</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MemRead</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return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data_memory</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[address];</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MemWrite</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data_memory</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[address] =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WrData</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return 0;</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p:txBody>
      </p:sp>
      <p:sp>
        <p:nvSpPr>
          <p:cNvPr id="16" name="Line Callout 2 6">
            <a:extLst>
              <a:ext uri="{FF2B5EF4-FFF2-40B4-BE49-F238E27FC236}">
                <a16:creationId xmlns:a16="http://schemas.microsoft.com/office/drawing/2014/main" id="{1AF8DCE3-D224-4A9B-99D5-658D69D00675}"/>
              </a:ext>
            </a:extLst>
          </p:cNvPr>
          <p:cNvSpPr/>
          <p:nvPr/>
        </p:nvSpPr>
        <p:spPr>
          <a:xfrm>
            <a:off x="5796080" y="815948"/>
            <a:ext cx="4286575" cy="718724"/>
          </a:xfrm>
          <a:prstGeom prst="borderCallout2">
            <a:avLst>
              <a:gd name="adj1" fmla="val 18750"/>
              <a:gd name="adj2" fmla="val 967"/>
              <a:gd name="adj3" fmla="val 17271"/>
              <a:gd name="adj4" fmla="val -9474"/>
              <a:gd name="adj5" fmla="val 41599"/>
              <a:gd name="adj6" fmla="val -197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Ridiculous number but without introducing OS, we will just live with this for now.</a:t>
            </a:r>
          </a:p>
        </p:txBody>
      </p:sp>
      <p:grpSp>
        <p:nvGrpSpPr>
          <p:cNvPr id="17" name="Group 16">
            <a:extLst>
              <a:ext uri="{FF2B5EF4-FFF2-40B4-BE49-F238E27FC236}">
                <a16:creationId xmlns:a16="http://schemas.microsoft.com/office/drawing/2014/main" id="{E6F66700-431E-4BF3-8949-F02B4DFBD3C1}"/>
              </a:ext>
            </a:extLst>
          </p:cNvPr>
          <p:cNvGrpSpPr/>
          <p:nvPr/>
        </p:nvGrpSpPr>
        <p:grpSpPr>
          <a:xfrm>
            <a:off x="5796080" y="4135291"/>
            <a:ext cx="2914548" cy="1859179"/>
            <a:chOff x="6642475" y="3912974"/>
            <a:chExt cx="2914548" cy="1859179"/>
          </a:xfrm>
        </p:grpSpPr>
        <p:sp>
          <p:nvSpPr>
            <p:cNvPr id="18" name="Line Callout 2 9">
              <a:extLst>
                <a:ext uri="{FF2B5EF4-FFF2-40B4-BE49-F238E27FC236}">
                  <a16:creationId xmlns:a16="http://schemas.microsoft.com/office/drawing/2014/main" id="{02559337-F3EE-4C34-8EE9-1BF24602C486}"/>
                </a:ext>
              </a:extLst>
            </p:cNvPr>
            <p:cNvSpPr/>
            <p:nvPr/>
          </p:nvSpPr>
          <p:spPr>
            <a:xfrm>
              <a:off x="8012719" y="4955951"/>
              <a:ext cx="1544304" cy="284688"/>
            </a:xfrm>
            <a:prstGeom prst="borderCallout2">
              <a:avLst>
                <a:gd name="adj1" fmla="val 47657"/>
                <a:gd name="adj2" fmla="val -636"/>
                <a:gd name="adj3" fmla="val 47657"/>
                <a:gd name="adj4" fmla="val -20220"/>
                <a:gd name="adj5" fmla="val -8845"/>
                <a:gd name="adj6" fmla="val -54224"/>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Straightforward</a:t>
              </a:r>
            </a:p>
          </p:txBody>
        </p:sp>
        <p:sp>
          <p:nvSpPr>
            <p:cNvPr id="19" name="Right Brace 18">
              <a:extLst>
                <a:ext uri="{FF2B5EF4-FFF2-40B4-BE49-F238E27FC236}">
                  <a16:creationId xmlns:a16="http://schemas.microsoft.com/office/drawing/2014/main" id="{5DEB476D-CC4B-4BB4-A231-97975B283C92}"/>
                </a:ext>
              </a:extLst>
            </p:cNvPr>
            <p:cNvSpPr/>
            <p:nvPr/>
          </p:nvSpPr>
          <p:spPr>
            <a:xfrm>
              <a:off x="6642475" y="3912974"/>
              <a:ext cx="412694" cy="185917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8EB63C1D-CBFB-4A24-9824-8132F832F720}"/>
              </a:ext>
            </a:extLst>
          </p:cNvPr>
          <p:cNvGrpSpPr/>
          <p:nvPr/>
        </p:nvGrpSpPr>
        <p:grpSpPr>
          <a:xfrm>
            <a:off x="8948519" y="3383090"/>
            <a:ext cx="2444063" cy="503576"/>
            <a:chOff x="9201281" y="2779690"/>
            <a:chExt cx="2444063" cy="503576"/>
          </a:xfrm>
        </p:grpSpPr>
        <p:sp>
          <p:nvSpPr>
            <p:cNvPr id="21" name="Right Brace 20">
              <a:extLst>
                <a:ext uri="{FF2B5EF4-FFF2-40B4-BE49-F238E27FC236}">
                  <a16:creationId xmlns:a16="http://schemas.microsoft.com/office/drawing/2014/main" id="{9787C4C2-978A-4641-8280-CD58F0131F8E}"/>
                </a:ext>
              </a:extLst>
            </p:cNvPr>
            <p:cNvSpPr/>
            <p:nvPr/>
          </p:nvSpPr>
          <p:spPr>
            <a:xfrm>
              <a:off x="9201281" y="2779690"/>
              <a:ext cx="111938" cy="503576"/>
            </a:xfrm>
            <a:prstGeom prst="rightBrace">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a:extLst>
                <a:ext uri="{FF2B5EF4-FFF2-40B4-BE49-F238E27FC236}">
                  <a16:creationId xmlns:a16="http://schemas.microsoft.com/office/drawing/2014/main" id="{1A456EF0-2F25-4545-9C00-52743D771D35}"/>
                </a:ext>
              </a:extLst>
            </p:cNvPr>
            <p:cNvSpPr txBox="1"/>
            <p:nvPr/>
          </p:nvSpPr>
          <p:spPr>
            <a:xfrm>
              <a:off x="9426980" y="2857747"/>
              <a:ext cx="2218364" cy="369332"/>
            </a:xfrm>
            <a:prstGeom prst="rect">
              <a:avLst/>
            </a:prstGeom>
            <a:solidFill>
              <a:schemeClr val="accent1"/>
            </a:solidFill>
          </p:spPr>
          <p:txBody>
            <a:bodyPr wrap="none" rtlCol="0">
              <a:spAutoFit/>
            </a:bodyPr>
            <a:lstStyle/>
            <a:p>
              <a:r>
                <a:rPr lang="en-US" dirty="0">
                  <a:solidFill>
                    <a:schemeClr val="bg1"/>
                  </a:solidFill>
                </a:rPr>
                <a:t>Simple error checking</a:t>
              </a:r>
            </a:p>
          </p:txBody>
        </p:sp>
      </p:grpSp>
    </p:spTree>
    <p:extLst>
      <p:ext uri="{BB962C8B-B14F-4D97-AF65-F5344CB8AC3E}">
        <p14:creationId xmlns:p14="http://schemas.microsoft.com/office/powerpoint/2010/main" val="241469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ppt_w</p:attrName>
                                        </p:attrNameLst>
                                      </p:cBhvr>
                                      <p:tavLst>
                                        <p:tav tm="0">
                                          <p:val>
                                            <p:fltVal val="0"/>
                                          </p:val>
                                        </p:tav>
                                        <p:tav tm="100000">
                                          <p:val>
                                            <p:strVal val="#ppt_w"/>
                                          </p:val>
                                        </p:tav>
                                      </p:tavLst>
                                    </p:anim>
                                    <p:anim calcmode="lin" valueType="num">
                                      <p:cBhvr>
                                        <p:cTn id="27" dur="500" fill="hold"/>
                                        <p:tgtEl>
                                          <p:spTgt spid="17"/>
                                        </p:tgtEl>
                                        <p:attrNameLst>
                                          <p:attrName>ppt_h</p:attrName>
                                        </p:attrNameLst>
                                      </p:cBhvr>
                                      <p:tavLst>
                                        <p:tav tm="0">
                                          <p:val>
                                            <p:fltVal val="0"/>
                                          </p:val>
                                        </p:tav>
                                        <p:tav tm="100000">
                                          <p:val>
                                            <p:strVal val="#ppt_h"/>
                                          </p:val>
                                        </p:tav>
                                      </p:tavLst>
                                    </p:anim>
                                    <p:animEffect transition="in" filter="fade">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15</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2933525" cy="523220"/>
          </a:xfrm>
          <a:prstGeom prst="rect">
            <a:avLst/>
          </a:prstGeom>
          <a:noFill/>
        </p:spPr>
        <p:txBody>
          <a:bodyPr wrap="square" rtlCol="0">
            <a:spAutoFit/>
          </a:bodyPr>
          <a:lstStyle/>
          <a:p>
            <a:pPr marL="622300" indent="-622300"/>
            <a:r>
              <a:rPr lang="en-SG" sz="2800" dirty="0">
                <a:solidFill>
                  <a:srgbClr val="C00000"/>
                </a:solidFill>
              </a:rPr>
              <a:t>Q4.	Multiplexing.</a:t>
            </a:r>
          </a:p>
        </p:txBody>
      </p:sp>
      <p:sp>
        <p:nvSpPr>
          <p:cNvPr id="15" name="Content Placeholder 5">
            <a:extLst>
              <a:ext uri="{FF2B5EF4-FFF2-40B4-BE49-F238E27FC236}">
                <a16:creationId xmlns:a16="http://schemas.microsoft.com/office/drawing/2014/main" id="{1B37E51D-D377-4F70-877B-4ED15F95E903}"/>
              </a:ext>
            </a:extLst>
          </p:cNvPr>
          <p:cNvSpPr txBox="1">
            <a:spLocks/>
          </p:cNvSpPr>
          <p:nvPr/>
        </p:nvSpPr>
        <p:spPr>
          <a:xfrm>
            <a:off x="573239" y="2607090"/>
            <a:ext cx="7592862" cy="3158710"/>
          </a:xfrm>
          <a:prstGeom prst="rect">
            <a:avLst/>
          </a:prstGeom>
          <a:ln>
            <a:solidFill>
              <a:schemeClr val="tx1"/>
            </a:solidFill>
          </a:ln>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#define MUX(N)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int##N##_t mux##N (int##N##_t in0,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int##N##_t in1,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ctrl)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(ctrl) return in1;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else return in0;               \</a:t>
            </a:r>
          </a:p>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p:txBody>
      </p:sp>
      <p:sp>
        <p:nvSpPr>
          <p:cNvPr id="16" name="TextBox 15">
            <a:extLst>
              <a:ext uri="{FF2B5EF4-FFF2-40B4-BE49-F238E27FC236}">
                <a16:creationId xmlns:a16="http://schemas.microsoft.com/office/drawing/2014/main" id="{6D7CDCB5-11EA-4390-9F2A-71DCAE267CA8}"/>
              </a:ext>
            </a:extLst>
          </p:cNvPr>
          <p:cNvSpPr txBox="1"/>
          <p:nvPr/>
        </p:nvSpPr>
        <p:spPr>
          <a:xfrm>
            <a:off x="6096000" y="75879"/>
            <a:ext cx="5928765" cy="1569660"/>
          </a:xfrm>
          <a:prstGeom prst="rect">
            <a:avLst/>
          </a:prstGeom>
          <a:solidFill>
            <a:srgbClr val="CCECFF"/>
          </a:solidFill>
        </p:spPr>
        <p:txBody>
          <a:bodyPr wrap="square" rtlCol="0">
            <a:spAutoFit/>
          </a:bodyPr>
          <a:lstStyle/>
          <a:p>
            <a:pPr algn="just"/>
            <a:r>
              <a:rPr lang="en-US" sz="1600" b="1" dirty="0"/>
              <a:t>Macro processing </a:t>
            </a:r>
            <a:r>
              <a:rPr lang="en-US" sz="1600" dirty="0"/>
              <a:t>is kind of automated text processing of your source code before it is passed to the compiler. It is useful especially for shortening repetitive coding. Not just save space but also so that you only need to fix one piece of code instead of fixing all the repeated copies. In the repetition process, it can also allow the programmer to vary some parts of the repetition on a case by case basis.</a:t>
            </a:r>
          </a:p>
        </p:txBody>
      </p:sp>
      <p:sp>
        <p:nvSpPr>
          <p:cNvPr id="17" name="Line Callout 2 6">
            <a:extLst>
              <a:ext uri="{FF2B5EF4-FFF2-40B4-BE49-F238E27FC236}">
                <a16:creationId xmlns:a16="http://schemas.microsoft.com/office/drawing/2014/main" id="{B6456996-E2B3-4ADD-8451-7F3E765EFDFC}"/>
              </a:ext>
            </a:extLst>
          </p:cNvPr>
          <p:cNvSpPr/>
          <p:nvPr/>
        </p:nvSpPr>
        <p:spPr>
          <a:xfrm>
            <a:off x="371025" y="860708"/>
            <a:ext cx="2067515" cy="1217851"/>
          </a:xfrm>
          <a:prstGeom prst="borderCallout2">
            <a:avLst>
              <a:gd name="adj1" fmla="val 97859"/>
              <a:gd name="adj2" fmla="val 88964"/>
              <a:gd name="adj3" fmla="val 130307"/>
              <a:gd name="adj4" fmla="val 89472"/>
              <a:gd name="adj5" fmla="val 152775"/>
              <a:gd name="adj6" fmla="val 112485"/>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Macro “MUX” defined with “N” as a parameter.</a:t>
            </a:r>
          </a:p>
        </p:txBody>
      </p:sp>
      <p:sp>
        <p:nvSpPr>
          <p:cNvPr id="18" name="Line Callout 2 5">
            <a:extLst>
              <a:ext uri="{FF2B5EF4-FFF2-40B4-BE49-F238E27FC236}">
                <a16:creationId xmlns:a16="http://schemas.microsoft.com/office/drawing/2014/main" id="{85A0D458-7872-4E4D-A022-5261785498E4}"/>
              </a:ext>
            </a:extLst>
          </p:cNvPr>
          <p:cNvSpPr/>
          <p:nvPr/>
        </p:nvSpPr>
        <p:spPr>
          <a:xfrm>
            <a:off x="2598765" y="1028456"/>
            <a:ext cx="2962098" cy="1217851"/>
          </a:xfrm>
          <a:prstGeom prst="borderCallout2">
            <a:avLst>
              <a:gd name="adj1" fmla="val 101328"/>
              <a:gd name="adj2" fmla="val 33076"/>
              <a:gd name="adj3" fmla="val 126645"/>
              <a:gd name="adj4" fmla="val 32500"/>
              <a:gd name="adj5" fmla="val 164731"/>
              <a:gd name="adj6" fmla="val 12365"/>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Token pasting</a:t>
            </a:r>
            <a:r>
              <a:rPr lang="en-US" dirty="0"/>
              <a:t>: the token “</a:t>
            </a:r>
            <a:r>
              <a:rPr lang="en-US" dirty="0" err="1"/>
              <a:t>uint</a:t>
            </a:r>
            <a:r>
              <a:rPr lang="en-US" dirty="0"/>
              <a:t>” is pasted with the value of parameter N and then with “_t”</a:t>
            </a:r>
          </a:p>
        </p:txBody>
      </p:sp>
      <p:sp>
        <p:nvSpPr>
          <p:cNvPr id="19" name="Line Callout 2 4">
            <a:extLst>
              <a:ext uri="{FF2B5EF4-FFF2-40B4-BE49-F238E27FC236}">
                <a16:creationId xmlns:a16="http://schemas.microsoft.com/office/drawing/2014/main" id="{B0CA1DAA-F3FC-49B9-A457-5D0C6CCFE757}"/>
              </a:ext>
            </a:extLst>
          </p:cNvPr>
          <p:cNvSpPr/>
          <p:nvPr/>
        </p:nvSpPr>
        <p:spPr>
          <a:xfrm>
            <a:off x="5693949" y="1733899"/>
            <a:ext cx="2540869" cy="1217851"/>
          </a:xfrm>
          <a:prstGeom prst="borderCallout2">
            <a:avLst>
              <a:gd name="adj1" fmla="val 65895"/>
              <a:gd name="adj2" fmla="val 36"/>
              <a:gd name="adj3" fmla="val 65895"/>
              <a:gd name="adj4" fmla="val -11227"/>
              <a:gd name="adj5" fmla="val 113058"/>
              <a:gd name="adj6" fmla="val -42361"/>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Token pasting: </a:t>
            </a:r>
            <a:r>
              <a:rPr lang="en-US" sz="1600" dirty="0"/>
              <a:t>the token “mux” is pasted with the value of parameter N to form a new token</a:t>
            </a:r>
          </a:p>
        </p:txBody>
      </p:sp>
      <p:sp>
        <p:nvSpPr>
          <p:cNvPr id="20" name="Line Callout 2 18">
            <a:extLst>
              <a:ext uri="{FF2B5EF4-FFF2-40B4-BE49-F238E27FC236}">
                <a16:creationId xmlns:a16="http://schemas.microsoft.com/office/drawing/2014/main" id="{B2F339FD-E90F-4193-A4C9-7F1E0782F690}"/>
              </a:ext>
            </a:extLst>
          </p:cNvPr>
          <p:cNvSpPr/>
          <p:nvPr/>
        </p:nvSpPr>
        <p:spPr>
          <a:xfrm>
            <a:off x="8631729" y="2020436"/>
            <a:ext cx="2747471" cy="1334096"/>
          </a:xfrm>
          <a:prstGeom prst="borderCallout2">
            <a:avLst>
              <a:gd name="adj1" fmla="val 64634"/>
              <a:gd name="adj2" fmla="val 1214"/>
              <a:gd name="adj3" fmla="val 65677"/>
              <a:gd name="adj4" fmla="val -6325"/>
              <a:gd name="adj5" fmla="val 87186"/>
              <a:gd name="adj6" fmla="val -27516"/>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 macro, one line, one statement. If you want to span multiple lines, use “\” for continuation.</a:t>
            </a:r>
          </a:p>
        </p:txBody>
      </p:sp>
    </p:spTree>
    <p:extLst>
      <p:ext uri="{BB962C8B-B14F-4D97-AF65-F5344CB8AC3E}">
        <p14:creationId xmlns:p14="http://schemas.microsoft.com/office/powerpoint/2010/main" val="352987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dissolv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500" fill="hold"/>
                                        <p:tgtEl>
                                          <p:spTgt spid="18"/>
                                        </p:tgtEl>
                                        <p:attrNameLst>
                                          <p:attrName>ppt_w</p:attrName>
                                        </p:attrNameLst>
                                      </p:cBhvr>
                                      <p:tavLst>
                                        <p:tav tm="0">
                                          <p:val>
                                            <p:fltVal val="0"/>
                                          </p:val>
                                        </p:tav>
                                        <p:tav tm="100000">
                                          <p:val>
                                            <p:strVal val="#ppt_w"/>
                                          </p:val>
                                        </p:tav>
                                      </p:tavLst>
                                    </p:anim>
                                    <p:anim calcmode="lin" valueType="num">
                                      <p:cBhvr>
                                        <p:cTn id="24" dur="500" fill="hold"/>
                                        <p:tgtEl>
                                          <p:spTgt spid="18"/>
                                        </p:tgtEl>
                                        <p:attrNameLst>
                                          <p:attrName>ppt_h</p:attrName>
                                        </p:attrNameLst>
                                      </p:cBhvr>
                                      <p:tavLst>
                                        <p:tav tm="0">
                                          <p:val>
                                            <p:fltVal val="0"/>
                                          </p:val>
                                        </p:tav>
                                        <p:tav tm="100000">
                                          <p:val>
                                            <p:strVal val="#ppt_h"/>
                                          </p:val>
                                        </p:tav>
                                      </p:tavLst>
                                    </p:anim>
                                    <p:animEffect transition="in" filter="fad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500" fill="hold"/>
                                        <p:tgtEl>
                                          <p:spTgt spid="19"/>
                                        </p:tgtEl>
                                        <p:attrNameLst>
                                          <p:attrName>ppt_w</p:attrName>
                                        </p:attrNameLst>
                                      </p:cBhvr>
                                      <p:tavLst>
                                        <p:tav tm="0">
                                          <p:val>
                                            <p:fltVal val="0"/>
                                          </p:val>
                                        </p:tav>
                                        <p:tav tm="100000">
                                          <p:val>
                                            <p:strVal val="#ppt_w"/>
                                          </p:val>
                                        </p:tav>
                                      </p:tavLst>
                                    </p:anim>
                                    <p:anim calcmode="lin" valueType="num">
                                      <p:cBhvr>
                                        <p:cTn id="31" dur="500" fill="hold"/>
                                        <p:tgtEl>
                                          <p:spTgt spid="19"/>
                                        </p:tgtEl>
                                        <p:attrNameLst>
                                          <p:attrName>ppt_h</p:attrName>
                                        </p:attrNameLst>
                                      </p:cBhvr>
                                      <p:tavLst>
                                        <p:tav tm="0">
                                          <p:val>
                                            <p:fltVal val="0"/>
                                          </p:val>
                                        </p:tav>
                                        <p:tav tm="100000">
                                          <p:val>
                                            <p:strVal val="#ppt_h"/>
                                          </p:val>
                                        </p:tav>
                                      </p:tavLst>
                                    </p:anim>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16</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2933525" cy="523220"/>
          </a:xfrm>
          <a:prstGeom prst="rect">
            <a:avLst/>
          </a:prstGeom>
          <a:noFill/>
        </p:spPr>
        <p:txBody>
          <a:bodyPr wrap="square" rtlCol="0">
            <a:spAutoFit/>
          </a:bodyPr>
          <a:lstStyle/>
          <a:p>
            <a:pPr marL="622300" indent="-622300"/>
            <a:r>
              <a:rPr lang="en-SG" sz="2800" dirty="0">
                <a:solidFill>
                  <a:srgbClr val="C00000"/>
                </a:solidFill>
              </a:rPr>
              <a:t>Q4.	Multiplexing.</a:t>
            </a:r>
          </a:p>
        </p:txBody>
      </p:sp>
      <p:sp>
        <p:nvSpPr>
          <p:cNvPr id="15" name="Content Placeholder 5">
            <a:extLst>
              <a:ext uri="{FF2B5EF4-FFF2-40B4-BE49-F238E27FC236}">
                <a16:creationId xmlns:a16="http://schemas.microsoft.com/office/drawing/2014/main" id="{1B37E51D-D377-4F70-877B-4ED15F95E903}"/>
              </a:ext>
            </a:extLst>
          </p:cNvPr>
          <p:cNvSpPr txBox="1">
            <a:spLocks/>
          </p:cNvSpPr>
          <p:nvPr/>
        </p:nvSpPr>
        <p:spPr>
          <a:xfrm>
            <a:off x="573239" y="2607090"/>
            <a:ext cx="5522761" cy="2561810"/>
          </a:xfrm>
          <a:prstGeom prst="rect">
            <a:avLst/>
          </a:prstGeom>
          <a:ln>
            <a:solidFill>
              <a:schemeClr val="tx1"/>
            </a:solidFill>
          </a:ln>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#define MUX(N)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int##N##_t mux##N (int##N##_t in0,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int##N##_t in1,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ctrl)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(ctrl) return in1;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else return in0;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p:txBody>
      </p:sp>
      <p:sp>
        <p:nvSpPr>
          <p:cNvPr id="16" name="TextBox 15">
            <a:extLst>
              <a:ext uri="{FF2B5EF4-FFF2-40B4-BE49-F238E27FC236}">
                <a16:creationId xmlns:a16="http://schemas.microsoft.com/office/drawing/2014/main" id="{6D7CDCB5-11EA-4390-9F2A-71DCAE267CA8}"/>
              </a:ext>
            </a:extLst>
          </p:cNvPr>
          <p:cNvSpPr txBox="1"/>
          <p:nvPr/>
        </p:nvSpPr>
        <p:spPr>
          <a:xfrm>
            <a:off x="6096000" y="75879"/>
            <a:ext cx="5928765" cy="1569660"/>
          </a:xfrm>
          <a:prstGeom prst="rect">
            <a:avLst/>
          </a:prstGeom>
          <a:solidFill>
            <a:srgbClr val="CCECFF"/>
          </a:solidFill>
        </p:spPr>
        <p:txBody>
          <a:bodyPr wrap="square" rtlCol="0">
            <a:spAutoFit/>
          </a:bodyPr>
          <a:lstStyle/>
          <a:p>
            <a:pPr algn="just"/>
            <a:r>
              <a:rPr lang="en-US" sz="1600" b="1" dirty="0"/>
              <a:t>Macro processing </a:t>
            </a:r>
            <a:r>
              <a:rPr lang="en-US" sz="1600" dirty="0"/>
              <a:t>is kind of automated text processing of your source code before it is passed to the compiler. It is useful especially for shortening repetitive coding. Not just save space but also so that you only need to fix one piece of code instead of fixing all the repeated copies. In the repetition process, it can also allow the programmer to vary some parts of the repetition on a case by case basis.</a:t>
            </a:r>
          </a:p>
        </p:txBody>
      </p:sp>
      <p:sp>
        <p:nvSpPr>
          <p:cNvPr id="2" name="TextBox 1">
            <a:extLst>
              <a:ext uri="{FF2B5EF4-FFF2-40B4-BE49-F238E27FC236}">
                <a16:creationId xmlns:a16="http://schemas.microsoft.com/office/drawing/2014/main" id="{CF755197-421E-48DD-9A67-B2C1D7294A8C}"/>
              </a:ext>
            </a:extLst>
          </p:cNvPr>
          <p:cNvSpPr txBox="1"/>
          <p:nvPr/>
        </p:nvSpPr>
        <p:spPr>
          <a:xfrm>
            <a:off x="5016938" y="1807236"/>
            <a:ext cx="1651000" cy="461665"/>
          </a:xfrm>
          <a:prstGeom prst="rect">
            <a:avLst/>
          </a:prstGeom>
          <a:noFill/>
        </p:spPr>
        <p:txBody>
          <a:bodyPr wrap="square" rtlCol="0">
            <a:spAutoFit/>
          </a:bodyPr>
          <a:lstStyle/>
          <a:p>
            <a:pPr algn="ctr"/>
            <a:r>
              <a:rPr lang="en-US" sz="2400" dirty="0">
                <a:solidFill>
                  <a:srgbClr val="C00000"/>
                </a:solidFill>
              </a:rPr>
              <a:t>Example:</a:t>
            </a:r>
            <a:endParaRPr lang="en-SG" sz="2400" dirty="0">
              <a:solidFill>
                <a:srgbClr val="C00000"/>
              </a:solidFill>
            </a:endParaRPr>
          </a:p>
        </p:txBody>
      </p:sp>
      <p:sp>
        <p:nvSpPr>
          <p:cNvPr id="11" name="Content Placeholder 5">
            <a:extLst>
              <a:ext uri="{FF2B5EF4-FFF2-40B4-BE49-F238E27FC236}">
                <a16:creationId xmlns:a16="http://schemas.microsoft.com/office/drawing/2014/main" id="{F8DE0BC4-4399-4695-9966-70DE471C3D5A}"/>
              </a:ext>
            </a:extLst>
          </p:cNvPr>
          <p:cNvSpPr txBox="1">
            <a:spLocks/>
          </p:cNvSpPr>
          <p:nvPr/>
        </p:nvSpPr>
        <p:spPr>
          <a:xfrm>
            <a:off x="6981873" y="2157880"/>
            <a:ext cx="1364064" cy="461666"/>
          </a:xfrm>
          <a:prstGeom prst="rect">
            <a:avLst/>
          </a:prstGeom>
          <a:solidFill>
            <a:srgbClr val="FBE5D6"/>
          </a:solidFill>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MUX(8); </a:t>
            </a:r>
            <a:endParaRPr lang="en-US" dirty="0"/>
          </a:p>
        </p:txBody>
      </p:sp>
      <p:sp>
        <p:nvSpPr>
          <p:cNvPr id="12" name="Content Placeholder 5">
            <a:extLst>
              <a:ext uri="{FF2B5EF4-FFF2-40B4-BE49-F238E27FC236}">
                <a16:creationId xmlns:a16="http://schemas.microsoft.com/office/drawing/2014/main" id="{886368B2-7C2F-4896-AE78-B6070FC935AD}"/>
              </a:ext>
            </a:extLst>
          </p:cNvPr>
          <p:cNvSpPr txBox="1">
            <a:spLocks/>
          </p:cNvSpPr>
          <p:nvPr/>
        </p:nvSpPr>
        <p:spPr>
          <a:xfrm>
            <a:off x="7156826" y="3210734"/>
            <a:ext cx="4209674" cy="2561810"/>
          </a:xfrm>
          <a:prstGeom prst="rect">
            <a:avLst/>
          </a:prstGeom>
          <a:solidFill>
            <a:srgbClr val="99FFCC"/>
          </a:solidFill>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int8_t mux8(int8_t in0,</a:t>
            </a:r>
          </a:p>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int8_t in1,</a:t>
            </a:r>
          </a:p>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ctrl)</a:t>
            </a:r>
          </a:p>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if (ctrl) return in1;</a:t>
            </a:r>
          </a:p>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else return in0;</a:t>
            </a:r>
          </a:p>
          <a:p>
            <a:pPr marL="0" algn="just">
              <a:lnSpc>
                <a:spcPct val="120000"/>
              </a:lnSpc>
              <a:spcBef>
                <a:spcPts val="0"/>
              </a:spcBef>
              <a:spcAft>
                <a:spcPts val="0"/>
              </a:spcAft>
              <a:tabLst>
                <a:tab pos="270510" algn="l"/>
              </a:tabLst>
            </a:pPr>
            <a:r>
              <a:rPr lang="en-US" sz="18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endParaRPr lang="en-US" sz="1800" dirty="0"/>
          </a:p>
        </p:txBody>
      </p:sp>
      <p:sp>
        <p:nvSpPr>
          <p:cNvPr id="13" name="Striped Right Arrow 12">
            <a:extLst>
              <a:ext uri="{FF2B5EF4-FFF2-40B4-BE49-F238E27FC236}">
                <a16:creationId xmlns:a16="http://schemas.microsoft.com/office/drawing/2014/main" id="{6265C77D-D60B-4770-A1C9-0CFEA5216952}"/>
              </a:ext>
            </a:extLst>
          </p:cNvPr>
          <p:cNvSpPr/>
          <p:nvPr/>
        </p:nvSpPr>
        <p:spPr>
          <a:xfrm rot="8908133">
            <a:off x="6171046" y="2560133"/>
            <a:ext cx="735781" cy="494730"/>
          </a:xfrm>
          <a:prstGeom prst="striped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triped Right Arrow 13">
            <a:extLst>
              <a:ext uri="{FF2B5EF4-FFF2-40B4-BE49-F238E27FC236}">
                <a16:creationId xmlns:a16="http://schemas.microsoft.com/office/drawing/2014/main" id="{B29E647F-D3E7-4148-A26B-8F0C82712655}"/>
              </a:ext>
            </a:extLst>
          </p:cNvPr>
          <p:cNvSpPr/>
          <p:nvPr/>
        </p:nvSpPr>
        <p:spPr>
          <a:xfrm>
            <a:off x="6116870" y="3825199"/>
            <a:ext cx="885873" cy="461666"/>
          </a:xfrm>
          <a:prstGeom prst="striped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5491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right)">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17</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2933525" cy="523220"/>
          </a:xfrm>
          <a:prstGeom prst="rect">
            <a:avLst/>
          </a:prstGeom>
          <a:noFill/>
        </p:spPr>
        <p:txBody>
          <a:bodyPr wrap="square" rtlCol="0">
            <a:spAutoFit/>
          </a:bodyPr>
          <a:lstStyle/>
          <a:p>
            <a:pPr marL="622300" indent="-622300"/>
            <a:r>
              <a:rPr lang="en-SG" sz="2800" dirty="0">
                <a:solidFill>
                  <a:srgbClr val="C00000"/>
                </a:solidFill>
              </a:rPr>
              <a:t>Q5.	Main control.</a:t>
            </a:r>
          </a:p>
        </p:txBody>
      </p:sp>
      <p:graphicFrame>
        <p:nvGraphicFramePr>
          <p:cNvPr id="29" name="Group 125">
            <a:extLst>
              <a:ext uri="{FF2B5EF4-FFF2-40B4-BE49-F238E27FC236}">
                <a16:creationId xmlns:a16="http://schemas.microsoft.com/office/drawing/2014/main" id="{751B5257-22A1-4074-A597-D1C122A83D4B}"/>
              </a:ext>
            </a:extLst>
          </p:cNvPr>
          <p:cNvGraphicFramePr>
            <a:graphicFrameLocks/>
          </p:cNvGraphicFramePr>
          <p:nvPr>
            <p:extLst>
              <p:ext uri="{D42A27DB-BD31-4B8C-83A1-F6EECF244321}">
                <p14:modId xmlns:p14="http://schemas.microsoft.com/office/powerpoint/2010/main" val="1312187237"/>
              </p:ext>
            </p:extLst>
          </p:nvPr>
        </p:nvGraphicFramePr>
        <p:xfrm>
          <a:off x="3200400" y="601689"/>
          <a:ext cx="8534402" cy="1920240"/>
        </p:xfrm>
        <a:graphic>
          <a:graphicData uri="http://schemas.openxmlformats.org/drawingml/2006/table">
            <a:tbl>
              <a:tblPr firstRow="1" bandCol="1">
                <a:tableStyleId>{616DA210-FB5B-4158-B5E0-FEB733F419BA}</a:tableStyleId>
              </a:tblPr>
              <a:tblGrid>
                <a:gridCol w="838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837672">
                  <a:extLst>
                    <a:ext uri="{9D8B030D-6E8A-4147-A177-3AD203B41FA5}">
                      <a16:colId xmlns:a16="http://schemas.microsoft.com/office/drawing/2014/main" val="20004"/>
                    </a:ext>
                  </a:extLst>
                </a:gridCol>
                <a:gridCol w="853546">
                  <a:extLst>
                    <a:ext uri="{9D8B030D-6E8A-4147-A177-3AD203B41FA5}">
                      <a16:colId xmlns:a16="http://schemas.microsoft.com/office/drawing/2014/main" val="20005"/>
                    </a:ext>
                  </a:extLst>
                </a:gridCol>
                <a:gridCol w="853546">
                  <a:extLst>
                    <a:ext uri="{9D8B030D-6E8A-4147-A177-3AD203B41FA5}">
                      <a16:colId xmlns:a16="http://schemas.microsoft.com/office/drawing/2014/main" val="20006"/>
                    </a:ext>
                  </a:extLst>
                </a:gridCol>
                <a:gridCol w="884236">
                  <a:extLst>
                    <a:ext uri="{9D8B030D-6E8A-4147-A177-3AD203B41FA5}">
                      <a16:colId xmlns:a16="http://schemas.microsoft.com/office/drawing/2014/main" val="20007"/>
                    </a:ext>
                  </a:extLst>
                </a:gridCol>
                <a:gridCol w="822856">
                  <a:extLst>
                    <a:ext uri="{9D8B030D-6E8A-4147-A177-3AD203B41FA5}">
                      <a16:colId xmlns:a16="http://schemas.microsoft.com/office/drawing/2014/main" val="20008"/>
                    </a:ext>
                  </a:extLst>
                </a:gridCol>
                <a:gridCol w="853546">
                  <a:extLst>
                    <a:ext uri="{9D8B030D-6E8A-4147-A177-3AD203B41FA5}">
                      <a16:colId xmlns:a16="http://schemas.microsoft.com/office/drawing/2014/main" val="20009"/>
                    </a:ext>
                  </a:extLst>
                </a:gridCol>
              </a:tblGrid>
              <a:tr h="305543">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RegDst</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ALUSrc</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MemToReg</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Reg</a:t>
                      </a:r>
                      <a:endParaRPr kumimoji="0" lang="en-US" sz="15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Write</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Mem</a:t>
                      </a:r>
                      <a:endParaRPr kumimoji="0" lang="en-US" sz="15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Read</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Mem</a:t>
                      </a:r>
                      <a:endParaRPr kumimoji="0" lang="en-US" sz="15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Write</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Branch</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ALUop</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extLst>
                  <a:ext uri="{0D108BD9-81ED-4DB2-BD59-A6C34878D82A}">
                    <a16:rowId xmlns:a16="http://schemas.microsoft.com/office/drawing/2014/main" val="10000"/>
                  </a:ext>
                </a:extLst>
              </a:tr>
              <a:tr h="274525">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op1</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alpha val="2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op0</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a:ln>
                            <a:noFill/>
                          </a:ln>
                          <a:effectLst/>
                        </a:rPr>
                        <a:t>R-type</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T w="28575" cap="flat" cmpd="sng" algn="ctr">
                      <a:solidFill>
                        <a:schemeClr val="tx1"/>
                      </a:solidFill>
                      <a:prstDash val="solid"/>
                      <a:round/>
                      <a:headEnd type="none" w="med" len="med"/>
                      <a:tailEnd type="none" w="med" len="med"/>
                    </a:lnT>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err="1">
                          <a:ln>
                            <a:noFill/>
                          </a:ln>
                          <a:effectLst/>
                        </a:rPr>
                        <a:t>lw</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extLst>
                  <a:ext uri="{0D108BD9-81ED-4DB2-BD59-A6C34878D82A}">
                    <a16:rowId xmlns:a16="http://schemas.microsoft.com/office/drawing/2014/main" val="10003"/>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err="1">
                          <a:ln>
                            <a:noFill/>
                          </a:ln>
                          <a:effectLst/>
                        </a:rPr>
                        <a:t>sw</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extLst>
                  <a:ext uri="{0D108BD9-81ED-4DB2-BD59-A6C34878D82A}">
                    <a16:rowId xmlns:a16="http://schemas.microsoft.com/office/drawing/2014/main" val="10004"/>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err="1">
                          <a:ln>
                            <a:noFill/>
                          </a:ln>
                          <a:effectLst/>
                        </a:rPr>
                        <a:t>beq</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extLst>
                  <a:ext uri="{0D108BD9-81ED-4DB2-BD59-A6C34878D82A}">
                    <a16:rowId xmlns:a16="http://schemas.microsoft.com/office/drawing/2014/main" val="10005"/>
                  </a:ext>
                </a:extLst>
              </a:tr>
            </a:tbl>
          </a:graphicData>
        </a:graphic>
      </p:graphicFrame>
      <p:grpSp>
        <p:nvGrpSpPr>
          <p:cNvPr id="30" name="Group 29">
            <a:extLst>
              <a:ext uri="{FF2B5EF4-FFF2-40B4-BE49-F238E27FC236}">
                <a16:creationId xmlns:a16="http://schemas.microsoft.com/office/drawing/2014/main" id="{6C67C60C-4503-4890-877B-83D4185414AD}"/>
              </a:ext>
            </a:extLst>
          </p:cNvPr>
          <p:cNvGrpSpPr/>
          <p:nvPr/>
        </p:nvGrpSpPr>
        <p:grpSpPr>
          <a:xfrm>
            <a:off x="4317387" y="1242474"/>
            <a:ext cx="7239000" cy="338554"/>
            <a:chOff x="1371600" y="1743747"/>
            <a:chExt cx="7239000" cy="338554"/>
          </a:xfrm>
        </p:grpSpPr>
        <p:sp>
          <p:nvSpPr>
            <p:cNvPr id="31" name="TextBox 30">
              <a:extLst>
                <a:ext uri="{FF2B5EF4-FFF2-40B4-BE49-F238E27FC236}">
                  <a16:creationId xmlns:a16="http://schemas.microsoft.com/office/drawing/2014/main" id="{7DE1A25E-7452-4604-9AFA-BD32F0DBD121}"/>
                </a:ext>
              </a:extLst>
            </p:cNvPr>
            <p:cNvSpPr txBox="1"/>
            <p:nvPr/>
          </p:nvSpPr>
          <p:spPr>
            <a:xfrm>
              <a:off x="2286000" y="1743747"/>
              <a:ext cx="457200" cy="338554"/>
            </a:xfrm>
            <a:prstGeom prst="rect">
              <a:avLst/>
            </a:prstGeom>
            <a:noFill/>
          </p:spPr>
          <p:txBody>
            <a:bodyPr wrap="square" rtlCol="0">
              <a:spAutoFit/>
            </a:bodyPr>
            <a:lstStyle/>
            <a:p>
              <a:pPr algn="ctr"/>
              <a:r>
                <a:rPr lang="en-US" sz="1600" b="1" dirty="0"/>
                <a:t>0</a:t>
              </a:r>
            </a:p>
          </p:txBody>
        </p:sp>
        <p:sp>
          <p:nvSpPr>
            <p:cNvPr id="32" name="TextBox 31">
              <a:extLst>
                <a:ext uri="{FF2B5EF4-FFF2-40B4-BE49-F238E27FC236}">
                  <a16:creationId xmlns:a16="http://schemas.microsoft.com/office/drawing/2014/main" id="{2D1FC636-B014-487C-A679-DFDE3EBB34F1}"/>
                </a:ext>
              </a:extLst>
            </p:cNvPr>
            <p:cNvSpPr txBox="1"/>
            <p:nvPr/>
          </p:nvSpPr>
          <p:spPr>
            <a:xfrm>
              <a:off x="3124200" y="1743747"/>
              <a:ext cx="457200" cy="338554"/>
            </a:xfrm>
            <a:prstGeom prst="rect">
              <a:avLst/>
            </a:prstGeom>
            <a:noFill/>
          </p:spPr>
          <p:txBody>
            <a:bodyPr wrap="square" rtlCol="0">
              <a:spAutoFit/>
            </a:bodyPr>
            <a:lstStyle/>
            <a:p>
              <a:pPr algn="ctr"/>
              <a:r>
                <a:rPr lang="en-US" sz="1600" b="1" dirty="0"/>
                <a:t>0</a:t>
              </a:r>
            </a:p>
          </p:txBody>
        </p:sp>
        <p:sp>
          <p:nvSpPr>
            <p:cNvPr id="33" name="TextBox 32">
              <a:extLst>
                <a:ext uri="{FF2B5EF4-FFF2-40B4-BE49-F238E27FC236}">
                  <a16:creationId xmlns:a16="http://schemas.microsoft.com/office/drawing/2014/main" id="{FDA599B3-54BC-47A4-A4B9-9827364753AA}"/>
                </a:ext>
              </a:extLst>
            </p:cNvPr>
            <p:cNvSpPr txBox="1"/>
            <p:nvPr/>
          </p:nvSpPr>
          <p:spPr>
            <a:xfrm>
              <a:off x="1371600" y="1743747"/>
              <a:ext cx="457200" cy="338554"/>
            </a:xfrm>
            <a:prstGeom prst="rect">
              <a:avLst/>
            </a:prstGeom>
            <a:noFill/>
          </p:spPr>
          <p:txBody>
            <a:bodyPr wrap="square" rtlCol="0">
              <a:spAutoFit/>
            </a:bodyPr>
            <a:lstStyle/>
            <a:p>
              <a:pPr algn="ctr"/>
              <a:r>
                <a:rPr lang="en-US" sz="1600" b="1" dirty="0"/>
                <a:t>1</a:t>
              </a:r>
            </a:p>
          </p:txBody>
        </p:sp>
        <p:sp>
          <p:nvSpPr>
            <p:cNvPr id="34" name="TextBox 33">
              <a:extLst>
                <a:ext uri="{FF2B5EF4-FFF2-40B4-BE49-F238E27FC236}">
                  <a16:creationId xmlns:a16="http://schemas.microsoft.com/office/drawing/2014/main" id="{B7C9A2F2-4918-4DE0-81D0-A71FB65FAB31}"/>
                </a:ext>
              </a:extLst>
            </p:cNvPr>
            <p:cNvSpPr txBox="1"/>
            <p:nvPr/>
          </p:nvSpPr>
          <p:spPr>
            <a:xfrm>
              <a:off x="3962400" y="1743747"/>
              <a:ext cx="457200" cy="338554"/>
            </a:xfrm>
            <a:prstGeom prst="rect">
              <a:avLst/>
            </a:prstGeom>
            <a:noFill/>
          </p:spPr>
          <p:txBody>
            <a:bodyPr wrap="square" rtlCol="0">
              <a:spAutoFit/>
            </a:bodyPr>
            <a:lstStyle/>
            <a:p>
              <a:pPr algn="ctr"/>
              <a:r>
                <a:rPr lang="en-US" sz="1600" b="1" dirty="0"/>
                <a:t>1</a:t>
              </a:r>
            </a:p>
          </p:txBody>
        </p:sp>
        <p:sp>
          <p:nvSpPr>
            <p:cNvPr id="35" name="TextBox 34">
              <a:extLst>
                <a:ext uri="{FF2B5EF4-FFF2-40B4-BE49-F238E27FC236}">
                  <a16:creationId xmlns:a16="http://schemas.microsoft.com/office/drawing/2014/main" id="{5D46A2CA-E701-493A-AD3F-49B654930B38}"/>
                </a:ext>
              </a:extLst>
            </p:cNvPr>
            <p:cNvSpPr txBox="1"/>
            <p:nvPr/>
          </p:nvSpPr>
          <p:spPr>
            <a:xfrm>
              <a:off x="5638800" y="1743747"/>
              <a:ext cx="457200" cy="338554"/>
            </a:xfrm>
            <a:prstGeom prst="rect">
              <a:avLst/>
            </a:prstGeom>
            <a:noFill/>
          </p:spPr>
          <p:txBody>
            <a:bodyPr wrap="square" rtlCol="0">
              <a:spAutoFit/>
            </a:bodyPr>
            <a:lstStyle/>
            <a:p>
              <a:pPr algn="ctr"/>
              <a:r>
                <a:rPr lang="en-US" sz="1600" b="1" dirty="0"/>
                <a:t>0</a:t>
              </a:r>
            </a:p>
          </p:txBody>
        </p:sp>
        <p:sp>
          <p:nvSpPr>
            <p:cNvPr id="36" name="TextBox 35">
              <a:extLst>
                <a:ext uri="{FF2B5EF4-FFF2-40B4-BE49-F238E27FC236}">
                  <a16:creationId xmlns:a16="http://schemas.microsoft.com/office/drawing/2014/main" id="{72CA00AB-60A2-4BD5-96E6-8CE93F4D666A}"/>
                </a:ext>
              </a:extLst>
            </p:cNvPr>
            <p:cNvSpPr txBox="1"/>
            <p:nvPr/>
          </p:nvSpPr>
          <p:spPr>
            <a:xfrm>
              <a:off x="4752109" y="1743747"/>
              <a:ext cx="457200" cy="338554"/>
            </a:xfrm>
            <a:prstGeom prst="rect">
              <a:avLst/>
            </a:prstGeom>
            <a:noFill/>
          </p:spPr>
          <p:txBody>
            <a:bodyPr wrap="square" rtlCol="0">
              <a:spAutoFit/>
            </a:bodyPr>
            <a:lstStyle/>
            <a:p>
              <a:pPr algn="ctr"/>
              <a:r>
                <a:rPr lang="en-US" sz="1600" b="1" dirty="0"/>
                <a:t>0</a:t>
              </a:r>
            </a:p>
          </p:txBody>
        </p:sp>
        <p:sp>
          <p:nvSpPr>
            <p:cNvPr id="37" name="TextBox 36">
              <a:extLst>
                <a:ext uri="{FF2B5EF4-FFF2-40B4-BE49-F238E27FC236}">
                  <a16:creationId xmlns:a16="http://schemas.microsoft.com/office/drawing/2014/main" id="{07579032-F365-400B-85EE-4F22EE7009E5}"/>
                </a:ext>
              </a:extLst>
            </p:cNvPr>
            <p:cNvSpPr txBox="1"/>
            <p:nvPr/>
          </p:nvSpPr>
          <p:spPr>
            <a:xfrm>
              <a:off x="6477000" y="1743747"/>
              <a:ext cx="457200" cy="338554"/>
            </a:xfrm>
            <a:prstGeom prst="rect">
              <a:avLst/>
            </a:prstGeom>
            <a:noFill/>
          </p:spPr>
          <p:txBody>
            <a:bodyPr wrap="square" rtlCol="0">
              <a:spAutoFit/>
            </a:bodyPr>
            <a:lstStyle/>
            <a:p>
              <a:pPr algn="ctr"/>
              <a:r>
                <a:rPr lang="en-US" sz="1600" b="1" dirty="0"/>
                <a:t>0</a:t>
              </a:r>
            </a:p>
          </p:txBody>
        </p:sp>
        <p:sp>
          <p:nvSpPr>
            <p:cNvPr id="38" name="TextBox 37">
              <a:extLst>
                <a:ext uri="{FF2B5EF4-FFF2-40B4-BE49-F238E27FC236}">
                  <a16:creationId xmlns:a16="http://schemas.microsoft.com/office/drawing/2014/main" id="{41C54777-A8E7-47FF-B598-83E3C8245A02}"/>
                </a:ext>
              </a:extLst>
            </p:cNvPr>
            <p:cNvSpPr txBox="1"/>
            <p:nvPr/>
          </p:nvSpPr>
          <p:spPr>
            <a:xfrm>
              <a:off x="7380514" y="1743747"/>
              <a:ext cx="457200" cy="338554"/>
            </a:xfrm>
            <a:prstGeom prst="rect">
              <a:avLst/>
            </a:prstGeom>
            <a:noFill/>
          </p:spPr>
          <p:txBody>
            <a:bodyPr wrap="square" rtlCol="0">
              <a:spAutoFit/>
            </a:bodyPr>
            <a:lstStyle/>
            <a:p>
              <a:pPr algn="ctr"/>
              <a:r>
                <a:rPr lang="en-US" sz="1600" b="1" dirty="0"/>
                <a:t>1</a:t>
              </a:r>
            </a:p>
          </p:txBody>
        </p:sp>
        <p:sp>
          <p:nvSpPr>
            <p:cNvPr id="39" name="TextBox 38">
              <a:extLst>
                <a:ext uri="{FF2B5EF4-FFF2-40B4-BE49-F238E27FC236}">
                  <a16:creationId xmlns:a16="http://schemas.microsoft.com/office/drawing/2014/main" id="{7DE9F2E0-9382-4845-927E-1C5D94FB011D}"/>
                </a:ext>
              </a:extLst>
            </p:cNvPr>
            <p:cNvSpPr txBox="1"/>
            <p:nvPr/>
          </p:nvSpPr>
          <p:spPr>
            <a:xfrm>
              <a:off x="8153400" y="1743747"/>
              <a:ext cx="457200" cy="338554"/>
            </a:xfrm>
            <a:prstGeom prst="rect">
              <a:avLst/>
            </a:prstGeom>
            <a:noFill/>
          </p:spPr>
          <p:txBody>
            <a:bodyPr wrap="square" rtlCol="0">
              <a:spAutoFit/>
            </a:bodyPr>
            <a:lstStyle/>
            <a:p>
              <a:pPr algn="ctr"/>
              <a:r>
                <a:rPr lang="en-US" sz="1600" b="1" dirty="0"/>
                <a:t>0</a:t>
              </a:r>
            </a:p>
          </p:txBody>
        </p:sp>
      </p:grpSp>
      <p:grpSp>
        <p:nvGrpSpPr>
          <p:cNvPr id="40" name="Group 39">
            <a:extLst>
              <a:ext uri="{FF2B5EF4-FFF2-40B4-BE49-F238E27FC236}">
                <a16:creationId xmlns:a16="http://schemas.microsoft.com/office/drawing/2014/main" id="{7DEF8DCE-508B-4A01-9179-2E59EB03C504}"/>
              </a:ext>
            </a:extLst>
          </p:cNvPr>
          <p:cNvGrpSpPr/>
          <p:nvPr/>
        </p:nvGrpSpPr>
        <p:grpSpPr>
          <a:xfrm>
            <a:off x="4317387" y="1569877"/>
            <a:ext cx="7239000" cy="338554"/>
            <a:chOff x="1371600" y="1743747"/>
            <a:chExt cx="7239000" cy="338554"/>
          </a:xfrm>
        </p:grpSpPr>
        <p:sp>
          <p:nvSpPr>
            <p:cNvPr id="41" name="TextBox 40">
              <a:extLst>
                <a:ext uri="{FF2B5EF4-FFF2-40B4-BE49-F238E27FC236}">
                  <a16:creationId xmlns:a16="http://schemas.microsoft.com/office/drawing/2014/main" id="{3571A7E8-9B87-468F-9A01-AE9D3FCB23E9}"/>
                </a:ext>
              </a:extLst>
            </p:cNvPr>
            <p:cNvSpPr txBox="1"/>
            <p:nvPr/>
          </p:nvSpPr>
          <p:spPr>
            <a:xfrm>
              <a:off x="2286000" y="1743747"/>
              <a:ext cx="457200" cy="338554"/>
            </a:xfrm>
            <a:prstGeom prst="rect">
              <a:avLst/>
            </a:prstGeom>
            <a:noFill/>
          </p:spPr>
          <p:txBody>
            <a:bodyPr wrap="square" rtlCol="0">
              <a:spAutoFit/>
            </a:bodyPr>
            <a:lstStyle/>
            <a:p>
              <a:pPr algn="ctr"/>
              <a:r>
                <a:rPr lang="en-US" sz="1600" b="1" dirty="0"/>
                <a:t>1</a:t>
              </a:r>
            </a:p>
          </p:txBody>
        </p:sp>
        <p:sp>
          <p:nvSpPr>
            <p:cNvPr id="42" name="TextBox 41">
              <a:extLst>
                <a:ext uri="{FF2B5EF4-FFF2-40B4-BE49-F238E27FC236}">
                  <a16:creationId xmlns:a16="http://schemas.microsoft.com/office/drawing/2014/main" id="{95E2E991-7CE3-4540-BB85-A2606826406B}"/>
                </a:ext>
              </a:extLst>
            </p:cNvPr>
            <p:cNvSpPr txBox="1"/>
            <p:nvPr/>
          </p:nvSpPr>
          <p:spPr>
            <a:xfrm>
              <a:off x="3124200" y="1743747"/>
              <a:ext cx="457200" cy="338554"/>
            </a:xfrm>
            <a:prstGeom prst="rect">
              <a:avLst/>
            </a:prstGeom>
            <a:noFill/>
          </p:spPr>
          <p:txBody>
            <a:bodyPr wrap="square" rtlCol="0">
              <a:spAutoFit/>
            </a:bodyPr>
            <a:lstStyle/>
            <a:p>
              <a:pPr algn="ctr"/>
              <a:r>
                <a:rPr lang="en-US" sz="1600" b="1" dirty="0"/>
                <a:t>1</a:t>
              </a:r>
            </a:p>
          </p:txBody>
        </p:sp>
        <p:sp>
          <p:nvSpPr>
            <p:cNvPr id="43" name="TextBox 42">
              <a:extLst>
                <a:ext uri="{FF2B5EF4-FFF2-40B4-BE49-F238E27FC236}">
                  <a16:creationId xmlns:a16="http://schemas.microsoft.com/office/drawing/2014/main" id="{3D2C5D08-7B44-4924-AF46-7232331827B6}"/>
                </a:ext>
              </a:extLst>
            </p:cNvPr>
            <p:cNvSpPr txBox="1"/>
            <p:nvPr/>
          </p:nvSpPr>
          <p:spPr>
            <a:xfrm>
              <a:off x="1371600" y="1743747"/>
              <a:ext cx="457200" cy="338554"/>
            </a:xfrm>
            <a:prstGeom prst="rect">
              <a:avLst/>
            </a:prstGeom>
            <a:noFill/>
          </p:spPr>
          <p:txBody>
            <a:bodyPr wrap="square" rtlCol="0">
              <a:spAutoFit/>
            </a:bodyPr>
            <a:lstStyle/>
            <a:p>
              <a:pPr algn="ctr"/>
              <a:r>
                <a:rPr lang="en-US" sz="1600" b="1" dirty="0"/>
                <a:t>0</a:t>
              </a:r>
            </a:p>
          </p:txBody>
        </p:sp>
        <p:sp>
          <p:nvSpPr>
            <p:cNvPr id="44" name="TextBox 43">
              <a:extLst>
                <a:ext uri="{FF2B5EF4-FFF2-40B4-BE49-F238E27FC236}">
                  <a16:creationId xmlns:a16="http://schemas.microsoft.com/office/drawing/2014/main" id="{09696D1B-E326-47BC-9DDD-4AC64C038CDF}"/>
                </a:ext>
              </a:extLst>
            </p:cNvPr>
            <p:cNvSpPr txBox="1"/>
            <p:nvPr/>
          </p:nvSpPr>
          <p:spPr>
            <a:xfrm>
              <a:off x="3962400" y="1743747"/>
              <a:ext cx="457200" cy="338554"/>
            </a:xfrm>
            <a:prstGeom prst="rect">
              <a:avLst/>
            </a:prstGeom>
            <a:noFill/>
          </p:spPr>
          <p:txBody>
            <a:bodyPr wrap="square" rtlCol="0">
              <a:spAutoFit/>
            </a:bodyPr>
            <a:lstStyle/>
            <a:p>
              <a:pPr algn="ctr"/>
              <a:r>
                <a:rPr lang="en-US" sz="1600" b="1" dirty="0"/>
                <a:t>1</a:t>
              </a:r>
            </a:p>
          </p:txBody>
        </p:sp>
        <p:sp>
          <p:nvSpPr>
            <p:cNvPr id="45" name="TextBox 44">
              <a:extLst>
                <a:ext uri="{FF2B5EF4-FFF2-40B4-BE49-F238E27FC236}">
                  <a16:creationId xmlns:a16="http://schemas.microsoft.com/office/drawing/2014/main" id="{60A09871-7D31-4178-B807-AFA7B7DE3D26}"/>
                </a:ext>
              </a:extLst>
            </p:cNvPr>
            <p:cNvSpPr txBox="1"/>
            <p:nvPr/>
          </p:nvSpPr>
          <p:spPr>
            <a:xfrm>
              <a:off x="5638800" y="1743747"/>
              <a:ext cx="457200" cy="338554"/>
            </a:xfrm>
            <a:prstGeom prst="rect">
              <a:avLst/>
            </a:prstGeom>
            <a:noFill/>
          </p:spPr>
          <p:txBody>
            <a:bodyPr wrap="square" rtlCol="0">
              <a:spAutoFit/>
            </a:bodyPr>
            <a:lstStyle/>
            <a:p>
              <a:pPr algn="ctr"/>
              <a:r>
                <a:rPr lang="en-US" sz="1600" b="1" dirty="0"/>
                <a:t>0</a:t>
              </a:r>
            </a:p>
          </p:txBody>
        </p:sp>
        <p:sp>
          <p:nvSpPr>
            <p:cNvPr id="46" name="TextBox 45">
              <a:extLst>
                <a:ext uri="{FF2B5EF4-FFF2-40B4-BE49-F238E27FC236}">
                  <a16:creationId xmlns:a16="http://schemas.microsoft.com/office/drawing/2014/main" id="{2B4E8E00-26DA-4CB7-ABA2-E1F02DC6F037}"/>
                </a:ext>
              </a:extLst>
            </p:cNvPr>
            <p:cNvSpPr txBox="1"/>
            <p:nvPr/>
          </p:nvSpPr>
          <p:spPr>
            <a:xfrm>
              <a:off x="4752109" y="1743747"/>
              <a:ext cx="457200" cy="338554"/>
            </a:xfrm>
            <a:prstGeom prst="rect">
              <a:avLst/>
            </a:prstGeom>
            <a:noFill/>
          </p:spPr>
          <p:txBody>
            <a:bodyPr wrap="square" rtlCol="0">
              <a:spAutoFit/>
            </a:bodyPr>
            <a:lstStyle/>
            <a:p>
              <a:pPr algn="ctr"/>
              <a:r>
                <a:rPr lang="en-US" sz="1600" b="1" dirty="0"/>
                <a:t>1</a:t>
              </a:r>
            </a:p>
          </p:txBody>
        </p:sp>
        <p:sp>
          <p:nvSpPr>
            <p:cNvPr id="47" name="TextBox 46">
              <a:extLst>
                <a:ext uri="{FF2B5EF4-FFF2-40B4-BE49-F238E27FC236}">
                  <a16:creationId xmlns:a16="http://schemas.microsoft.com/office/drawing/2014/main" id="{671916E8-E80F-4E16-A4C2-077B43F0E5B8}"/>
                </a:ext>
              </a:extLst>
            </p:cNvPr>
            <p:cNvSpPr txBox="1"/>
            <p:nvPr/>
          </p:nvSpPr>
          <p:spPr>
            <a:xfrm>
              <a:off x="6477000" y="1743747"/>
              <a:ext cx="457200" cy="338554"/>
            </a:xfrm>
            <a:prstGeom prst="rect">
              <a:avLst/>
            </a:prstGeom>
            <a:noFill/>
          </p:spPr>
          <p:txBody>
            <a:bodyPr wrap="square" rtlCol="0">
              <a:spAutoFit/>
            </a:bodyPr>
            <a:lstStyle/>
            <a:p>
              <a:pPr algn="ctr"/>
              <a:r>
                <a:rPr lang="en-US" sz="1600" b="1" dirty="0"/>
                <a:t>0</a:t>
              </a:r>
            </a:p>
          </p:txBody>
        </p:sp>
        <p:sp>
          <p:nvSpPr>
            <p:cNvPr id="48" name="TextBox 47">
              <a:extLst>
                <a:ext uri="{FF2B5EF4-FFF2-40B4-BE49-F238E27FC236}">
                  <a16:creationId xmlns:a16="http://schemas.microsoft.com/office/drawing/2014/main" id="{71B48F4B-A817-4A00-B016-449BDF19AF8B}"/>
                </a:ext>
              </a:extLst>
            </p:cNvPr>
            <p:cNvSpPr txBox="1"/>
            <p:nvPr/>
          </p:nvSpPr>
          <p:spPr>
            <a:xfrm>
              <a:off x="7380514" y="1743747"/>
              <a:ext cx="457200" cy="338554"/>
            </a:xfrm>
            <a:prstGeom prst="rect">
              <a:avLst/>
            </a:prstGeom>
            <a:noFill/>
          </p:spPr>
          <p:txBody>
            <a:bodyPr wrap="square" rtlCol="0">
              <a:spAutoFit/>
            </a:bodyPr>
            <a:lstStyle/>
            <a:p>
              <a:pPr algn="ctr"/>
              <a:r>
                <a:rPr lang="en-US" sz="1600" b="1" dirty="0"/>
                <a:t>0</a:t>
              </a:r>
            </a:p>
          </p:txBody>
        </p:sp>
        <p:sp>
          <p:nvSpPr>
            <p:cNvPr id="49" name="TextBox 48">
              <a:extLst>
                <a:ext uri="{FF2B5EF4-FFF2-40B4-BE49-F238E27FC236}">
                  <a16:creationId xmlns:a16="http://schemas.microsoft.com/office/drawing/2014/main" id="{E6941D8E-DA2F-4B94-8A73-04CE867B34DB}"/>
                </a:ext>
              </a:extLst>
            </p:cNvPr>
            <p:cNvSpPr txBox="1"/>
            <p:nvPr/>
          </p:nvSpPr>
          <p:spPr>
            <a:xfrm>
              <a:off x="8153400" y="1743747"/>
              <a:ext cx="457200" cy="338554"/>
            </a:xfrm>
            <a:prstGeom prst="rect">
              <a:avLst/>
            </a:prstGeom>
            <a:noFill/>
          </p:spPr>
          <p:txBody>
            <a:bodyPr wrap="square" rtlCol="0">
              <a:spAutoFit/>
            </a:bodyPr>
            <a:lstStyle/>
            <a:p>
              <a:pPr algn="ctr"/>
              <a:r>
                <a:rPr lang="en-US" sz="1600" b="1" dirty="0"/>
                <a:t>0</a:t>
              </a:r>
            </a:p>
          </p:txBody>
        </p:sp>
      </p:grpSp>
      <p:grpSp>
        <p:nvGrpSpPr>
          <p:cNvPr id="50" name="Group 49">
            <a:extLst>
              <a:ext uri="{FF2B5EF4-FFF2-40B4-BE49-F238E27FC236}">
                <a16:creationId xmlns:a16="http://schemas.microsoft.com/office/drawing/2014/main" id="{A556D98E-44E2-4E16-B04C-94B675EA8153}"/>
              </a:ext>
            </a:extLst>
          </p:cNvPr>
          <p:cNvGrpSpPr/>
          <p:nvPr/>
        </p:nvGrpSpPr>
        <p:grpSpPr>
          <a:xfrm>
            <a:off x="4317387" y="1891098"/>
            <a:ext cx="7239000" cy="338554"/>
            <a:chOff x="1371600" y="1743747"/>
            <a:chExt cx="7239000" cy="338554"/>
          </a:xfrm>
        </p:grpSpPr>
        <p:sp>
          <p:nvSpPr>
            <p:cNvPr id="51" name="TextBox 50">
              <a:extLst>
                <a:ext uri="{FF2B5EF4-FFF2-40B4-BE49-F238E27FC236}">
                  <a16:creationId xmlns:a16="http://schemas.microsoft.com/office/drawing/2014/main" id="{36BAC092-61F3-424A-8CD6-E323E24D172A}"/>
                </a:ext>
              </a:extLst>
            </p:cNvPr>
            <p:cNvSpPr txBox="1"/>
            <p:nvPr/>
          </p:nvSpPr>
          <p:spPr>
            <a:xfrm>
              <a:off x="2286000" y="1743747"/>
              <a:ext cx="457200" cy="338554"/>
            </a:xfrm>
            <a:prstGeom prst="rect">
              <a:avLst/>
            </a:prstGeom>
            <a:noFill/>
          </p:spPr>
          <p:txBody>
            <a:bodyPr wrap="square" rtlCol="0">
              <a:spAutoFit/>
            </a:bodyPr>
            <a:lstStyle/>
            <a:p>
              <a:pPr algn="ctr"/>
              <a:r>
                <a:rPr lang="en-US" sz="1600" b="1" dirty="0"/>
                <a:t>1</a:t>
              </a:r>
            </a:p>
          </p:txBody>
        </p:sp>
        <p:sp>
          <p:nvSpPr>
            <p:cNvPr id="52" name="TextBox 51">
              <a:extLst>
                <a:ext uri="{FF2B5EF4-FFF2-40B4-BE49-F238E27FC236}">
                  <a16:creationId xmlns:a16="http://schemas.microsoft.com/office/drawing/2014/main" id="{CE9564AB-9EAF-43B4-A5F8-A15849210E29}"/>
                </a:ext>
              </a:extLst>
            </p:cNvPr>
            <p:cNvSpPr txBox="1"/>
            <p:nvPr/>
          </p:nvSpPr>
          <p:spPr>
            <a:xfrm>
              <a:off x="3124200" y="1743747"/>
              <a:ext cx="457200" cy="338554"/>
            </a:xfrm>
            <a:prstGeom prst="rect">
              <a:avLst/>
            </a:prstGeom>
            <a:noFill/>
          </p:spPr>
          <p:txBody>
            <a:bodyPr wrap="square" rtlCol="0">
              <a:spAutoFit/>
            </a:bodyPr>
            <a:lstStyle/>
            <a:p>
              <a:pPr algn="ctr"/>
              <a:r>
                <a:rPr lang="en-US" sz="1600" b="1" dirty="0"/>
                <a:t>X</a:t>
              </a:r>
            </a:p>
          </p:txBody>
        </p:sp>
        <p:sp>
          <p:nvSpPr>
            <p:cNvPr id="53" name="TextBox 52">
              <a:extLst>
                <a:ext uri="{FF2B5EF4-FFF2-40B4-BE49-F238E27FC236}">
                  <a16:creationId xmlns:a16="http://schemas.microsoft.com/office/drawing/2014/main" id="{38033D30-BDBA-4A20-8458-F74DC5498CD9}"/>
                </a:ext>
              </a:extLst>
            </p:cNvPr>
            <p:cNvSpPr txBox="1"/>
            <p:nvPr/>
          </p:nvSpPr>
          <p:spPr>
            <a:xfrm>
              <a:off x="1371600" y="1743747"/>
              <a:ext cx="457200" cy="338554"/>
            </a:xfrm>
            <a:prstGeom prst="rect">
              <a:avLst/>
            </a:prstGeom>
            <a:noFill/>
          </p:spPr>
          <p:txBody>
            <a:bodyPr wrap="square" rtlCol="0">
              <a:spAutoFit/>
            </a:bodyPr>
            <a:lstStyle/>
            <a:p>
              <a:pPr algn="ctr"/>
              <a:r>
                <a:rPr lang="en-US" sz="1600" b="1" dirty="0"/>
                <a:t>X</a:t>
              </a:r>
            </a:p>
          </p:txBody>
        </p:sp>
        <p:sp>
          <p:nvSpPr>
            <p:cNvPr id="54" name="TextBox 53">
              <a:extLst>
                <a:ext uri="{FF2B5EF4-FFF2-40B4-BE49-F238E27FC236}">
                  <a16:creationId xmlns:a16="http://schemas.microsoft.com/office/drawing/2014/main" id="{5E479EAE-0BB1-4751-84A2-21D832F08BE1}"/>
                </a:ext>
              </a:extLst>
            </p:cNvPr>
            <p:cNvSpPr txBox="1"/>
            <p:nvPr/>
          </p:nvSpPr>
          <p:spPr>
            <a:xfrm>
              <a:off x="3962400" y="1743747"/>
              <a:ext cx="457200" cy="338554"/>
            </a:xfrm>
            <a:prstGeom prst="rect">
              <a:avLst/>
            </a:prstGeom>
            <a:noFill/>
          </p:spPr>
          <p:txBody>
            <a:bodyPr wrap="square" rtlCol="0">
              <a:spAutoFit/>
            </a:bodyPr>
            <a:lstStyle/>
            <a:p>
              <a:pPr algn="ctr"/>
              <a:r>
                <a:rPr lang="en-US" sz="1600" b="1" dirty="0"/>
                <a:t>0</a:t>
              </a:r>
            </a:p>
          </p:txBody>
        </p:sp>
        <p:sp>
          <p:nvSpPr>
            <p:cNvPr id="55" name="TextBox 54">
              <a:extLst>
                <a:ext uri="{FF2B5EF4-FFF2-40B4-BE49-F238E27FC236}">
                  <a16:creationId xmlns:a16="http://schemas.microsoft.com/office/drawing/2014/main" id="{96EC9E80-6011-4E8E-8953-3742C54655BE}"/>
                </a:ext>
              </a:extLst>
            </p:cNvPr>
            <p:cNvSpPr txBox="1"/>
            <p:nvPr/>
          </p:nvSpPr>
          <p:spPr>
            <a:xfrm>
              <a:off x="5638800" y="1743747"/>
              <a:ext cx="457200" cy="338554"/>
            </a:xfrm>
            <a:prstGeom prst="rect">
              <a:avLst/>
            </a:prstGeom>
            <a:noFill/>
          </p:spPr>
          <p:txBody>
            <a:bodyPr wrap="square" rtlCol="0">
              <a:spAutoFit/>
            </a:bodyPr>
            <a:lstStyle/>
            <a:p>
              <a:pPr algn="ctr"/>
              <a:r>
                <a:rPr lang="en-US" sz="1600" b="1" dirty="0"/>
                <a:t>1</a:t>
              </a:r>
            </a:p>
          </p:txBody>
        </p:sp>
        <p:sp>
          <p:nvSpPr>
            <p:cNvPr id="56" name="TextBox 55">
              <a:extLst>
                <a:ext uri="{FF2B5EF4-FFF2-40B4-BE49-F238E27FC236}">
                  <a16:creationId xmlns:a16="http://schemas.microsoft.com/office/drawing/2014/main" id="{B136B2AF-A4AE-471F-B4E4-867C05469AC0}"/>
                </a:ext>
              </a:extLst>
            </p:cNvPr>
            <p:cNvSpPr txBox="1"/>
            <p:nvPr/>
          </p:nvSpPr>
          <p:spPr>
            <a:xfrm>
              <a:off x="4752109" y="1743747"/>
              <a:ext cx="457200" cy="338554"/>
            </a:xfrm>
            <a:prstGeom prst="rect">
              <a:avLst/>
            </a:prstGeom>
            <a:noFill/>
          </p:spPr>
          <p:txBody>
            <a:bodyPr wrap="square" rtlCol="0">
              <a:spAutoFit/>
            </a:bodyPr>
            <a:lstStyle/>
            <a:p>
              <a:pPr algn="ctr"/>
              <a:r>
                <a:rPr lang="en-US" sz="1600" b="1" dirty="0"/>
                <a:t>0</a:t>
              </a:r>
            </a:p>
          </p:txBody>
        </p:sp>
        <p:sp>
          <p:nvSpPr>
            <p:cNvPr id="57" name="TextBox 56">
              <a:extLst>
                <a:ext uri="{FF2B5EF4-FFF2-40B4-BE49-F238E27FC236}">
                  <a16:creationId xmlns:a16="http://schemas.microsoft.com/office/drawing/2014/main" id="{3BE309A1-58C0-4487-A29B-17989A2C0963}"/>
                </a:ext>
              </a:extLst>
            </p:cNvPr>
            <p:cNvSpPr txBox="1"/>
            <p:nvPr/>
          </p:nvSpPr>
          <p:spPr>
            <a:xfrm>
              <a:off x="6477000" y="1743747"/>
              <a:ext cx="457200" cy="338554"/>
            </a:xfrm>
            <a:prstGeom prst="rect">
              <a:avLst/>
            </a:prstGeom>
            <a:noFill/>
          </p:spPr>
          <p:txBody>
            <a:bodyPr wrap="square" rtlCol="0">
              <a:spAutoFit/>
            </a:bodyPr>
            <a:lstStyle/>
            <a:p>
              <a:pPr algn="ctr"/>
              <a:r>
                <a:rPr lang="en-US" sz="1600" b="1" dirty="0"/>
                <a:t>0</a:t>
              </a:r>
            </a:p>
          </p:txBody>
        </p:sp>
        <p:sp>
          <p:nvSpPr>
            <p:cNvPr id="58" name="TextBox 57">
              <a:extLst>
                <a:ext uri="{FF2B5EF4-FFF2-40B4-BE49-F238E27FC236}">
                  <a16:creationId xmlns:a16="http://schemas.microsoft.com/office/drawing/2014/main" id="{DB41B34F-DC56-405F-A7D2-09EFB3155F05}"/>
                </a:ext>
              </a:extLst>
            </p:cNvPr>
            <p:cNvSpPr txBox="1"/>
            <p:nvPr/>
          </p:nvSpPr>
          <p:spPr>
            <a:xfrm>
              <a:off x="7380514" y="1743747"/>
              <a:ext cx="457200" cy="338554"/>
            </a:xfrm>
            <a:prstGeom prst="rect">
              <a:avLst/>
            </a:prstGeom>
            <a:noFill/>
          </p:spPr>
          <p:txBody>
            <a:bodyPr wrap="square" rtlCol="0">
              <a:spAutoFit/>
            </a:bodyPr>
            <a:lstStyle/>
            <a:p>
              <a:pPr algn="ctr"/>
              <a:r>
                <a:rPr lang="en-US" sz="1600" b="1" dirty="0"/>
                <a:t>0</a:t>
              </a:r>
            </a:p>
          </p:txBody>
        </p:sp>
        <p:sp>
          <p:nvSpPr>
            <p:cNvPr id="59" name="TextBox 58">
              <a:extLst>
                <a:ext uri="{FF2B5EF4-FFF2-40B4-BE49-F238E27FC236}">
                  <a16:creationId xmlns:a16="http://schemas.microsoft.com/office/drawing/2014/main" id="{0725323A-9542-4B94-8AB9-A2B07A8D2EA9}"/>
                </a:ext>
              </a:extLst>
            </p:cNvPr>
            <p:cNvSpPr txBox="1"/>
            <p:nvPr/>
          </p:nvSpPr>
          <p:spPr>
            <a:xfrm>
              <a:off x="8153400" y="1743747"/>
              <a:ext cx="457200" cy="338554"/>
            </a:xfrm>
            <a:prstGeom prst="rect">
              <a:avLst/>
            </a:prstGeom>
            <a:noFill/>
          </p:spPr>
          <p:txBody>
            <a:bodyPr wrap="square" rtlCol="0">
              <a:spAutoFit/>
            </a:bodyPr>
            <a:lstStyle/>
            <a:p>
              <a:pPr algn="ctr"/>
              <a:r>
                <a:rPr lang="en-US" sz="1600" b="1" dirty="0"/>
                <a:t>0</a:t>
              </a:r>
            </a:p>
          </p:txBody>
        </p:sp>
      </p:grpSp>
      <p:grpSp>
        <p:nvGrpSpPr>
          <p:cNvPr id="60" name="Group 59">
            <a:extLst>
              <a:ext uri="{FF2B5EF4-FFF2-40B4-BE49-F238E27FC236}">
                <a16:creationId xmlns:a16="http://schemas.microsoft.com/office/drawing/2014/main" id="{AC8BE3D7-3598-4506-97FE-4103519B80FC}"/>
              </a:ext>
            </a:extLst>
          </p:cNvPr>
          <p:cNvGrpSpPr/>
          <p:nvPr/>
        </p:nvGrpSpPr>
        <p:grpSpPr>
          <a:xfrm>
            <a:off x="4317387" y="2184958"/>
            <a:ext cx="7239000" cy="338554"/>
            <a:chOff x="1371600" y="1743747"/>
            <a:chExt cx="7239000" cy="338554"/>
          </a:xfrm>
        </p:grpSpPr>
        <p:sp>
          <p:nvSpPr>
            <p:cNvPr id="61" name="TextBox 60">
              <a:extLst>
                <a:ext uri="{FF2B5EF4-FFF2-40B4-BE49-F238E27FC236}">
                  <a16:creationId xmlns:a16="http://schemas.microsoft.com/office/drawing/2014/main" id="{3B4F3868-982C-44E3-BCC1-BDC73C522B19}"/>
                </a:ext>
              </a:extLst>
            </p:cNvPr>
            <p:cNvSpPr txBox="1"/>
            <p:nvPr/>
          </p:nvSpPr>
          <p:spPr>
            <a:xfrm>
              <a:off x="2286000" y="1743747"/>
              <a:ext cx="457200" cy="338554"/>
            </a:xfrm>
            <a:prstGeom prst="rect">
              <a:avLst/>
            </a:prstGeom>
            <a:noFill/>
          </p:spPr>
          <p:txBody>
            <a:bodyPr wrap="square" rtlCol="0">
              <a:spAutoFit/>
            </a:bodyPr>
            <a:lstStyle/>
            <a:p>
              <a:pPr algn="ctr"/>
              <a:r>
                <a:rPr lang="en-US" sz="1600" b="1" dirty="0"/>
                <a:t>0</a:t>
              </a:r>
            </a:p>
          </p:txBody>
        </p:sp>
        <p:sp>
          <p:nvSpPr>
            <p:cNvPr id="62" name="TextBox 61">
              <a:extLst>
                <a:ext uri="{FF2B5EF4-FFF2-40B4-BE49-F238E27FC236}">
                  <a16:creationId xmlns:a16="http://schemas.microsoft.com/office/drawing/2014/main" id="{F763B522-2045-4CA7-82C7-EA5F131CFD32}"/>
                </a:ext>
              </a:extLst>
            </p:cNvPr>
            <p:cNvSpPr txBox="1"/>
            <p:nvPr/>
          </p:nvSpPr>
          <p:spPr>
            <a:xfrm>
              <a:off x="3124200" y="1743747"/>
              <a:ext cx="457200" cy="338554"/>
            </a:xfrm>
            <a:prstGeom prst="rect">
              <a:avLst/>
            </a:prstGeom>
            <a:noFill/>
          </p:spPr>
          <p:txBody>
            <a:bodyPr wrap="square" rtlCol="0">
              <a:spAutoFit/>
            </a:bodyPr>
            <a:lstStyle/>
            <a:p>
              <a:pPr algn="ctr"/>
              <a:r>
                <a:rPr lang="en-US" sz="1600" b="1" dirty="0"/>
                <a:t>X</a:t>
              </a:r>
            </a:p>
          </p:txBody>
        </p:sp>
        <p:sp>
          <p:nvSpPr>
            <p:cNvPr id="63" name="TextBox 62">
              <a:extLst>
                <a:ext uri="{FF2B5EF4-FFF2-40B4-BE49-F238E27FC236}">
                  <a16:creationId xmlns:a16="http://schemas.microsoft.com/office/drawing/2014/main" id="{7AF419F7-47F8-49BC-9FB4-A94D02030AFA}"/>
                </a:ext>
              </a:extLst>
            </p:cNvPr>
            <p:cNvSpPr txBox="1"/>
            <p:nvPr/>
          </p:nvSpPr>
          <p:spPr>
            <a:xfrm>
              <a:off x="1371600" y="1743747"/>
              <a:ext cx="457200" cy="338554"/>
            </a:xfrm>
            <a:prstGeom prst="rect">
              <a:avLst/>
            </a:prstGeom>
            <a:noFill/>
          </p:spPr>
          <p:txBody>
            <a:bodyPr wrap="square" rtlCol="0">
              <a:spAutoFit/>
            </a:bodyPr>
            <a:lstStyle/>
            <a:p>
              <a:pPr algn="ctr"/>
              <a:r>
                <a:rPr lang="en-US" sz="1600" b="1" dirty="0"/>
                <a:t>X</a:t>
              </a:r>
            </a:p>
          </p:txBody>
        </p:sp>
        <p:sp>
          <p:nvSpPr>
            <p:cNvPr id="64" name="TextBox 63">
              <a:extLst>
                <a:ext uri="{FF2B5EF4-FFF2-40B4-BE49-F238E27FC236}">
                  <a16:creationId xmlns:a16="http://schemas.microsoft.com/office/drawing/2014/main" id="{4C4205F1-309A-4781-85FF-67C4FB6AC744}"/>
                </a:ext>
              </a:extLst>
            </p:cNvPr>
            <p:cNvSpPr txBox="1"/>
            <p:nvPr/>
          </p:nvSpPr>
          <p:spPr>
            <a:xfrm>
              <a:off x="3962400" y="1743747"/>
              <a:ext cx="457200" cy="338554"/>
            </a:xfrm>
            <a:prstGeom prst="rect">
              <a:avLst/>
            </a:prstGeom>
            <a:noFill/>
          </p:spPr>
          <p:txBody>
            <a:bodyPr wrap="square" rtlCol="0">
              <a:spAutoFit/>
            </a:bodyPr>
            <a:lstStyle/>
            <a:p>
              <a:pPr algn="ctr"/>
              <a:r>
                <a:rPr lang="en-US" sz="1600" b="1" dirty="0"/>
                <a:t>0</a:t>
              </a:r>
            </a:p>
          </p:txBody>
        </p:sp>
        <p:sp>
          <p:nvSpPr>
            <p:cNvPr id="65" name="TextBox 64">
              <a:extLst>
                <a:ext uri="{FF2B5EF4-FFF2-40B4-BE49-F238E27FC236}">
                  <a16:creationId xmlns:a16="http://schemas.microsoft.com/office/drawing/2014/main" id="{3362E94F-32FD-42ED-B9A0-B771B87E072B}"/>
                </a:ext>
              </a:extLst>
            </p:cNvPr>
            <p:cNvSpPr txBox="1"/>
            <p:nvPr/>
          </p:nvSpPr>
          <p:spPr>
            <a:xfrm>
              <a:off x="5638800" y="1743747"/>
              <a:ext cx="457200" cy="338554"/>
            </a:xfrm>
            <a:prstGeom prst="rect">
              <a:avLst/>
            </a:prstGeom>
            <a:noFill/>
          </p:spPr>
          <p:txBody>
            <a:bodyPr wrap="square" rtlCol="0">
              <a:spAutoFit/>
            </a:bodyPr>
            <a:lstStyle/>
            <a:p>
              <a:pPr algn="ctr"/>
              <a:r>
                <a:rPr lang="en-US" sz="1600" b="1" dirty="0"/>
                <a:t>0</a:t>
              </a:r>
            </a:p>
          </p:txBody>
        </p:sp>
        <p:sp>
          <p:nvSpPr>
            <p:cNvPr id="66" name="TextBox 65">
              <a:extLst>
                <a:ext uri="{FF2B5EF4-FFF2-40B4-BE49-F238E27FC236}">
                  <a16:creationId xmlns:a16="http://schemas.microsoft.com/office/drawing/2014/main" id="{F583DAE7-DE09-4CD5-947C-18DA37FB38AE}"/>
                </a:ext>
              </a:extLst>
            </p:cNvPr>
            <p:cNvSpPr txBox="1"/>
            <p:nvPr/>
          </p:nvSpPr>
          <p:spPr>
            <a:xfrm>
              <a:off x="4752109" y="1743747"/>
              <a:ext cx="457200" cy="338554"/>
            </a:xfrm>
            <a:prstGeom prst="rect">
              <a:avLst/>
            </a:prstGeom>
            <a:noFill/>
          </p:spPr>
          <p:txBody>
            <a:bodyPr wrap="square" rtlCol="0">
              <a:spAutoFit/>
            </a:bodyPr>
            <a:lstStyle/>
            <a:p>
              <a:pPr algn="ctr"/>
              <a:r>
                <a:rPr lang="en-US" sz="1600" b="1" dirty="0"/>
                <a:t>0</a:t>
              </a:r>
            </a:p>
          </p:txBody>
        </p:sp>
        <p:sp>
          <p:nvSpPr>
            <p:cNvPr id="67" name="TextBox 66">
              <a:extLst>
                <a:ext uri="{FF2B5EF4-FFF2-40B4-BE49-F238E27FC236}">
                  <a16:creationId xmlns:a16="http://schemas.microsoft.com/office/drawing/2014/main" id="{C69796C7-623D-4AC0-87ED-5F49995E0124}"/>
                </a:ext>
              </a:extLst>
            </p:cNvPr>
            <p:cNvSpPr txBox="1"/>
            <p:nvPr/>
          </p:nvSpPr>
          <p:spPr>
            <a:xfrm>
              <a:off x="6477000" y="1743747"/>
              <a:ext cx="457200" cy="338554"/>
            </a:xfrm>
            <a:prstGeom prst="rect">
              <a:avLst/>
            </a:prstGeom>
            <a:noFill/>
          </p:spPr>
          <p:txBody>
            <a:bodyPr wrap="square" rtlCol="0">
              <a:spAutoFit/>
            </a:bodyPr>
            <a:lstStyle/>
            <a:p>
              <a:pPr algn="ctr"/>
              <a:r>
                <a:rPr lang="en-US" sz="1600" b="1" dirty="0"/>
                <a:t>1</a:t>
              </a:r>
            </a:p>
          </p:txBody>
        </p:sp>
        <p:sp>
          <p:nvSpPr>
            <p:cNvPr id="68" name="TextBox 67">
              <a:extLst>
                <a:ext uri="{FF2B5EF4-FFF2-40B4-BE49-F238E27FC236}">
                  <a16:creationId xmlns:a16="http://schemas.microsoft.com/office/drawing/2014/main" id="{91D9F030-1A8B-43A1-8A31-7D42C30828B1}"/>
                </a:ext>
              </a:extLst>
            </p:cNvPr>
            <p:cNvSpPr txBox="1"/>
            <p:nvPr/>
          </p:nvSpPr>
          <p:spPr>
            <a:xfrm>
              <a:off x="7380514" y="1743747"/>
              <a:ext cx="457200" cy="338554"/>
            </a:xfrm>
            <a:prstGeom prst="rect">
              <a:avLst/>
            </a:prstGeom>
            <a:noFill/>
          </p:spPr>
          <p:txBody>
            <a:bodyPr wrap="square" rtlCol="0">
              <a:spAutoFit/>
            </a:bodyPr>
            <a:lstStyle/>
            <a:p>
              <a:pPr algn="ctr"/>
              <a:r>
                <a:rPr lang="en-US" sz="1600" b="1" dirty="0"/>
                <a:t>0</a:t>
              </a:r>
            </a:p>
          </p:txBody>
        </p:sp>
        <p:sp>
          <p:nvSpPr>
            <p:cNvPr id="69" name="TextBox 68">
              <a:extLst>
                <a:ext uri="{FF2B5EF4-FFF2-40B4-BE49-F238E27FC236}">
                  <a16:creationId xmlns:a16="http://schemas.microsoft.com/office/drawing/2014/main" id="{941672FF-2BC1-4463-8F47-B8D0CAA16204}"/>
                </a:ext>
              </a:extLst>
            </p:cNvPr>
            <p:cNvSpPr txBox="1"/>
            <p:nvPr/>
          </p:nvSpPr>
          <p:spPr>
            <a:xfrm>
              <a:off x="8153400" y="1743747"/>
              <a:ext cx="457200" cy="338554"/>
            </a:xfrm>
            <a:prstGeom prst="rect">
              <a:avLst/>
            </a:prstGeom>
            <a:noFill/>
          </p:spPr>
          <p:txBody>
            <a:bodyPr wrap="square" rtlCol="0">
              <a:spAutoFit/>
            </a:bodyPr>
            <a:lstStyle/>
            <a:p>
              <a:pPr algn="ctr"/>
              <a:r>
                <a:rPr lang="en-US" sz="1600" b="1" dirty="0"/>
                <a:t>1</a:t>
              </a:r>
            </a:p>
          </p:txBody>
        </p:sp>
      </p:grpSp>
      <p:sp>
        <p:nvSpPr>
          <p:cNvPr id="70" name="TextBox 69">
            <a:extLst>
              <a:ext uri="{FF2B5EF4-FFF2-40B4-BE49-F238E27FC236}">
                <a16:creationId xmlns:a16="http://schemas.microsoft.com/office/drawing/2014/main" id="{B33E3F36-F29A-4B31-9296-2BBB297A1ECB}"/>
              </a:ext>
            </a:extLst>
          </p:cNvPr>
          <p:cNvSpPr txBox="1"/>
          <p:nvPr/>
        </p:nvSpPr>
        <p:spPr>
          <a:xfrm>
            <a:off x="5296846" y="96398"/>
            <a:ext cx="4341510" cy="461665"/>
          </a:xfrm>
          <a:prstGeom prst="rect">
            <a:avLst/>
          </a:prstGeom>
          <a:noFill/>
        </p:spPr>
        <p:txBody>
          <a:bodyPr wrap="none" rtlCol="0">
            <a:spAutoFit/>
          </a:bodyPr>
          <a:lstStyle/>
          <a:p>
            <a:r>
              <a:rPr lang="en-US" sz="2400" dirty="0">
                <a:solidFill>
                  <a:srgbClr val="0070C0"/>
                </a:solidFill>
              </a:rPr>
              <a:t>Recall</a:t>
            </a:r>
            <a:r>
              <a:rPr lang="en-US" sz="2400" dirty="0"/>
              <a:t>:</a:t>
            </a:r>
            <a:r>
              <a:rPr lang="en-US" sz="2400" dirty="0">
                <a:solidFill>
                  <a:srgbClr val="C00000"/>
                </a:solidFill>
              </a:rPr>
              <a:t>  Control Design – Outputs </a:t>
            </a:r>
          </a:p>
        </p:txBody>
      </p:sp>
      <p:grpSp>
        <p:nvGrpSpPr>
          <p:cNvPr id="6" name="Group 5">
            <a:extLst>
              <a:ext uri="{FF2B5EF4-FFF2-40B4-BE49-F238E27FC236}">
                <a16:creationId xmlns:a16="http://schemas.microsoft.com/office/drawing/2014/main" id="{08FFAB17-D43A-41E8-9C0A-D6CCE277279D}"/>
              </a:ext>
            </a:extLst>
          </p:cNvPr>
          <p:cNvGrpSpPr/>
          <p:nvPr/>
        </p:nvGrpSpPr>
        <p:grpSpPr>
          <a:xfrm>
            <a:off x="3200400" y="2598002"/>
            <a:ext cx="5791200" cy="3701935"/>
            <a:chOff x="3200400" y="2598002"/>
            <a:chExt cx="5791200" cy="3701935"/>
          </a:xfrm>
        </p:grpSpPr>
        <p:pic>
          <p:nvPicPr>
            <p:cNvPr id="71" name="Picture 2">
              <a:extLst>
                <a:ext uri="{FF2B5EF4-FFF2-40B4-BE49-F238E27FC236}">
                  <a16:creationId xmlns:a16="http://schemas.microsoft.com/office/drawing/2014/main" id="{3F4A09AE-8879-4EF8-93B6-9FC6B7806890}"/>
                </a:ext>
              </a:extLst>
            </p:cNvPr>
            <p:cNvPicPr>
              <a:picLocks noChangeAspect="1" noChangeArrowheads="1"/>
            </p:cNvPicPr>
            <p:nvPr/>
          </p:nvPicPr>
          <p:blipFill>
            <a:blip r:embed="rId2" cstate="print"/>
            <a:srcRect/>
            <a:stretch>
              <a:fillRect/>
            </a:stretch>
          </p:blipFill>
          <p:spPr bwMode="auto">
            <a:xfrm>
              <a:off x="3200400" y="2598002"/>
              <a:ext cx="5791200" cy="3701935"/>
            </a:xfrm>
            <a:prstGeom prst="rect">
              <a:avLst/>
            </a:prstGeom>
            <a:noFill/>
            <a:ln w="9525">
              <a:noFill/>
              <a:miter lim="800000"/>
              <a:headEnd/>
              <a:tailEnd/>
            </a:ln>
          </p:spPr>
        </p:pic>
        <p:grpSp>
          <p:nvGrpSpPr>
            <p:cNvPr id="88" name="Group 87">
              <a:extLst>
                <a:ext uri="{FF2B5EF4-FFF2-40B4-BE49-F238E27FC236}">
                  <a16:creationId xmlns:a16="http://schemas.microsoft.com/office/drawing/2014/main" id="{8C781963-8824-4136-8A8A-65E1A7305744}"/>
                </a:ext>
              </a:extLst>
            </p:cNvPr>
            <p:cNvGrpSpPr/>
            <p:nvPr/>
          </p:nvGrpSpPr>
          <p:grpSpPr>
            <a:xfrm>
              <a:off x="6168441" y="4716319"/>
              <a:ext cx="146663" cy="543022"/>
              <a:chOff x="4401244" y="4559883"/>
              <a:chExt cx="146663" cy="543022"/>
            </a:xfrm>
          </p:grpSpPr>
          <p:sp>
            <p:nvSpPr>
              <p:cNvPr id="89" name="TextBox 88">
                <a:extLst>
                  <a:ext uri="{FF2B5EF4-FFF2-40B4-BE49-F238E27FC236}">
                    <a16:creationId xmlns:a16="http://schemas.microsoft.com/office/drawing/2014/main" id="{450C2934-64EE-4091-9412-E4ACBF0D99D5}"/>
                  </a:ext>
                </a:extLst>
              </p:cNvPr>
              <p:cNvSpPr txBox="1"/>
              <p:nvPr/>
            </p:nvSpPr>
            <p:spPr>
              <a:xfrm>
                <a:off x="4401244" y="4559883"/>
                <a:ext cx="146663" cy="215444"/>
              </a:xfrm>
              <a:prstGeom prst="rect">
                <a:avLst/>
              </a:prstGeom>
              <a:noFill/>
            </p:spPr>
            <p:txBody>
              <a:bodyPr wrap="square" rtlCol="0">
                <a:spAutoFit/>
              </a:bodyPr>
              <a:lstStyle/>
              <a:p>
                <a:pPr algn="ctr"/>
                <a:r>
                  <a:rPr lang="en-US" sz="800" dirty="0">
                    <a:solidFill>
                      <a:srgbClr val="C00000"/>
                    </a:solidFill>
                  </a:rPr>
                  <a:t>0</a:t>
                </a:r>
                <a:endParaRPr lang="en-SG" sz="800" dirty="0">
                  <a:solidFill>
                    <a:srgbClr val="C00000"/>
                  </a:solidFill>
                </a:endParaRPr>
              </a:p>
            </p:txBody>
          </p:sp>
          <p:sp>
            <p:nvSpPr>
              <p:cNvPr id="90" name="TextBox 89">
                <a:extLst>
                  <a:ext uri="{FF2B5EF4-FFF2-40B4-BE49-F238E27FC236}">
                    <a16:creationId xmlns:a16="http://schemas.microsoft.com/office/drawing/2014/main" id="{F88B06FF-164F-43DE-82A5-D0F8ACBF1B50}"/>
                  </a:ext>
                </a:extLst>
              </p:cNvPr>
              <p:cNvSpPr txBox="1"/>
              <p:nvPr/>
            </p:nvSpPr>
            <p:spPr>
              <a:xfrm>
                <a:off x="4401244" y="4887461"/>
                <a:ext cx="146663" cy="215444"/>
              </a:xfrm>
              <a:prstGeom prst="rect">
                <a:avLst/>
              </a:prstGeom>
              <a:noFill/>
            </p:spPr>
            <p:txBody>
              <a:bodyPr wrap="square" rtlCol="0">
                <a:spAutoFit/>
              </a:bodyPr>
              <a:lstStyle/>
              <a:p>
                <a:pPr algn="ctr"/>
                <a:r>
                  <a:rPr lang="en-US" sz="800" dirty="0">
                    <a:solidFill>
                      <a:srgbClr val="C00000"/>
                    </a:solidFill>
                  </a:rPr>
                  <a:t>1</a:t>
                </a:r>
                <a:endParaRPr lang="en-SG" sz="800" dirty="0">
                  <a:solidFill>
                    <a:srgbClr val="C00000"/>
                  </a:solidFill>
                </a:endParaRPr>
              </a:p>
            </p:txBody>
          </p:sp>
        </p:grpSp>
        <p:grpSp>
          <p:nvGrpSpPr>
            <p:cNvPr id="92" name="Group 91">
              <a:extLst>
                <a:ext uri="{FF2B5EF4-FFF2-40B4-BE49-F238E27FC236}">
                  <a16:creationId xmlns:a16="http://schemas.microsoft.com/office/drawing/2014/main" id="{ECFD44BE-D71B-446D-8B49-163F7A36151D}"/>
                </a:ext>
              </a:extLst>
            </p:cNvPr>
            <p:cNvGrpSpPr/>
            <p:nvPr/>
          </p:nvGrpSpPr>
          <p:grpSpPr>
            <a:xfrm>
              <a:off x="4399324" y="4534286"/>
              <a:ext cx="151979" cy="511124"/>
              <a:chOff x="4401244" y="4559883"/>
              <a:chExt cx="151979" cy="511124"/>
            </a:xfrm>
          </p:grpSpPr>
          <p:sp>
            <p:nvSpPr>
              <p:cNvPr id="93" name="TextBox 92">
                <a:extLst>
                  <a:ext uri="{FF2B5EF4-FFF2-40B4-BE49-F238E27FC236}">
                    <a16:creationId xmlns:a16="http://schemas.microsoft.com/office/drawing/2014/main" id="{C154A5CB-CC54-44BE-80B2-F5854087E5A6}"/>
                  </a:ext>
                </a:extLst>
              </p:cNvPr>
              <p:cNvSpPr txBox="1"/>
              <p:nvPr/>
            </p:nvSpPr>
            <p:spPr>
              <a:xfrm>
                <a:off x="4401244" y="4559883"/>
                <a:ext cx="146663" cy="215444"/>
              </a:xfrm>
              <a:prstGeom prst="rect">
                <a:avLst/>
              </a:prstGeom>
              <a:noFill/>
            </p:spPr>
            <p:txBody>
              <a:bodyPr wrap="square" rtlCol="0">
                <a:spAutoFit/>
              </a:bodyPr>
              <a:lstStyle/>
              <a:p>
                <a:pPr algn="ctr"/>
                <a:r>
                  <a:rPr lang="en-US" sz="800" dirty="0">
                    <a:solidFill>
                      <a:srgbClr val="C00000"/>
                    </a:solidFill>
                  </a:rPr>
                  <a:t>0</a:t>
                </a:r>
                <a:endParaRPr lang="en-SG" sz="800" dirty="0">
                  <a:solidFill>
                    <a:srgbClr val="C00000"/>
                  </a:solidFill>
                </a:endParaRPr>
              </a:p>
            </p:txBody>
          </p:sp>
          <p:sp>
            <p:nvSpPr>
              <p:cNvPr id="94" name="TextBox 93">
                <a:extLst>
                  <a:ext uri="{FF2B5EF4-FFF2-40B4-BE49-F238E27FC236}">
                    <a16:creationId xmlns:a16="http://schemas.microsoft.com/office/drawing/2014/main" id="{E0B969A9-BD06-4594-B9A4-52CC7BCFD69F}"/>
                  </a:ext>
                </a:extLst>
              </p:cNvPr>
              <p:cNvSpPr txBox="1"/>
              <p:nvPr/>
            </p:nvSpPr>
            <p:spPr>
              <a:xfrm>
                <a:off x="4406560" y="4855563"/>
                <a:ext cx="146663" cy="215444"/>
              </a:xfrm>
              <a:prstGeom prst="rect">
                <a:avLst/>
              </a:prstGeom>
              <a:noFill/>
            </p:spPr>
            <p:txBody>
              <a:bodyPr wrap="square" rtlCol="0">
                <a:spAutoFit/>
              </a:bodyPr>
              <a:lstStyle/>
              <a:p>
                <a:pPr algn="ctr"/>
                <a:r>
                  <a:rPr lang="en-US" sz="800" dirty="0">
                    <a:solidFill>
                      <a:srgbClr val="C00000"/>
                    </a:solidFill>
                  </a:rPr>
                  <a:t>1</a:t>
                </a:r>
                <a:endParaRPr lang="en-SG" sz="800" dirty="0">
                  <a:solidFill>
                    <a:srgbClr val="C00000"/>
                  </a:solidFill>
                </a:endParaRPr>
              </a:p>
            </p:txBody>
          </p:sp>
        </p:grpSp>
        <p:grpSp>
          <p:nvGrpSpPr>
            <p:cNvPr id="95" name="Group 94">
              <a:extLst>
                <a:ext uri="{FF2B5EF4-FFF2-40B4-BE49-F238E27FC236}">
                  <a16:creationId xmlns:a16="http://schemas.microsoft.com/office/drawing/2014/main" id="{FB784759-8DB4-47FB-AAE8-87D0118E6B5E}"/>
                </a:ext>
              </a:extLst>
            </p:cNvPr>
            <p:cNvGrpSpPr/>
            <p:nvPr/>
          </p:nvGrpSpPr>
          <p:grpSpPr>
            <a:xfrm>
              <a:off x="8393406" y="5123149"/>
              <a:ext cx="146663" cy="543022"/>
              <a:chOff x="4401244" y="4559883"/>
              <a:chExt cx="146663" cy="543022"/>
            </a:xfrm>
          </p:grpSpPr>
          <p:sp>
            <p:nvSpPr>
              <p:cNvPr id="96" name="TextBox 95">
                <a:extLst>
                  <a:ext uri="{FF2B5EF4-FFF2-40B4-BE49-F238E27FC236}">
                    <a16:creationId xmlns:a16="http://schemas.microsoft.com/office/drawing/2014/main" id="{0684603C-FFFC-48B8-A978-C9135520F9C5}"/>
                  </a:ext>
                </a:extLst>
              </p:cNvPr>
              <p:cNvSpPr txBox="1"/>
              <p:nvPr/>
            </p:nvSpPr>
            <p:spPr>
              <a:xfrm>
                <a:off x="4401244" y="4559883"/>
                <a:ext cx="146663" cy="215444"/>
              </a:xfrm>
              <a:prstGeom prst="rect">
                <a:avLst/>
              </a:prstGeom>
              <a:noFill/>
            </p:spPr>
            <p:txBody>
              <a:bodyPr wrap="square" rtlCol="0">
                <a:spAutoFit/>
              </a:bodyPr>
              <a:lstStyle/>
              <a:p>
                <a:pPr algn="ctr"/>
                <a:r>
                  <a:rPr lang="en-US" sz="800" dirty="0">
                    <a:solidFill>
                      <a:srgbClr val="C00000"/>
                    </a:solidFill>
                  </a:rPr>
                  <a:t>1</a:t>
                </a:r>
                <a:endParaRPr lang="en-SG" sz="800" dirty="0">
                  <a:solidFill>
                    <a:srgbClr val="C00000"/>
                  </a:solidFill>
                </a:endParaRPr>
              </a:p>
            </p:txBody>
          </p:sp>
          <p:sp>
            <p:nvSpPr>
              <p:cNvPr id="97" name="TextBox 96">
                <a:extLst>
                  <a:ext uri="{FF2B5EF4-FFF2-40B4-BE49-F238E27FC236}">
                    <a16:creationId xmlns:a16="http://schemas.microsoft.com/office/drawing/2014/main" id="{2BEF5913-1333-4894-BA45-6127FA0BC4E6}"/>
                  </a:ext>
                </a:extLst>
              </p:cNvPr>
              <p:cNvSpPr txBox="1"/>
              <p:nvPr/>
            </p:nvSpPr>
            <p:spPr>
              <a:xfrm>
                <a:off x="4401244" y="4887461"/>
                <a:ext cx="146663" cy="215444"/>
              </a:xfrm>
              <a:prstGeom prst="rect">
                <a:avLst/>
              </a:prstGeom>
              <a:noFill/>
            </p:spPr>
            <p:txBody>
              <a:bodyPr wrap="square" rtlCol="0">
                <a:spAutoFit/>
              </a:bodyPr>
              <a:lstStyle/>
              <a:p>
                <a:pPr algn="ctr"/>
                <a:r>
                  <a:rPr lang="en-US" sz="800" dirty="0">
                    <a:solidFill>
                      <a:srgbClr val="C00000"/>
                    </a:solidFill>
                  </a:rPr>
                  <a:t>0</a:t>
                </a:r>
                <a:endParaRPr lang="en-SG" sz="800" dirty="0">
                  <a:solidFill>
                    <a:srgbClr val="C00000"/>
                  </a:solidFill>
                </a:endParaRPr>
              </a:p>
            </p:txBody>
          </p:sp>
        </p:grpSp>
        <p:grpSp>
          <p:nvGrpSpPr>
            <p:cNvPr id="99" name="Group 98">
              <a:extLst>
                <a:ext uri="{FF2B5EF4-FFF2-40B4-BE49-F238E27FC236}">
                  <a16:creationId xmlns:a16="http://schemas.microsoft.com/office/drawing/2014/main" id="{D38BE792-5109-4304-A9A5-A9CB6A9A27B7}"/>
                </a:ext>
              </a:extLst>
            </p:cNvPr>
            <p:cNvGrpSpPr/>
            <p:nvPr/>
          </p:nvGrpSpPr>
          <p:grpSpPr>
            <a:xfrm>
              <a:off x="7551233" y="2782507"/>
              <a:ext cx="146663" cy="564287"/>
              <a:chOff x="4401244" y="4559883"/>
              <a:chExt cx="146663" cy="564287"/>
            </a:xfrm>
          </p:grpSpPr>
          <p:sp>
            <p:nvSpPr>
              <p:cNvPr id="100" name="TextBox 99">
                <a:extLst>
                  <a:ext uri="{FF2B5EF4-FFF2-40B4-BE49-F238E27FC236}">
                    <a16:creationId xmlns:a16="http://schemas.microsoft.com/office/drawing/2014/main" id="{FF5E3568-2C53-4EA6-9437-C3DB60A08085}"/>
                  </a:ext>
                </a:extLst>
              </p:cNvPr>
              <p:cNvSpPr txBox="1"/>
              <p:nvPr/>
            </p:nvSpPr>
            <p:spPr>
              <a:xfrm>
                <a:off x="4401244" y="4559883"/>
                <a:ext cx="146663" cy="215444"/>
              </a:xfrm>
              <a:prstGeom prst="rect">
                <a:avLst/>
              </a:prstGeom>
              <a:noFill/>
            </p:spPr>
            <p:txBody>
              <a:bodyPr wrap="square" rtlCol="0">
                <a:spAutoFit/>
              </a:bodyPr>
              <a:lstStyle/>
              <a:p>
                <a:pPr algn="ctr"/>
                <a:r>
                  <a:rPr lang="en-US" sz="800" dirty="0">
                    <a:solidFill>
                      <a:srgbClr val="C00000"/>
                    </a:solidFill>
                  </a:rPr>
                  <a:t>0</a:t>
                </a:r>
                <a:endParaRPr lang="en-SG" sz="800" dirty="0">
                  <a:solidFill>
                    <a:srgbClr val="C00000"/>
                  </a:solidFill>
                </a:endParaRPr>
              </a:p>
            </p:txBody>
          </p:sp>
          <p:sp>
            <p:nvSpPr>
              <p:cNvPr id="101" name="TextBox 100">
                <a:extLst>
                  <a:ext uri="{FF2B5EF4-FFF2-40B4-BE49-F238E27FC236}">
                    <a16:creationId xmlns:a16="http://schemas.microsoft.com/office/drawing/2014/main" id="{27ED142E-C720-416E-8D8D-A5D1B70A8F9B}"/>
                  </a:ext>
                </a:extLst>
              </p:cNvPr>
              <p:cNvSpPr txBox="1"/>
              <p:nvPr/>
            </p:nvSpPr>
            <p:spPr>
              <a:xfrm>
                <a:off x="4401244" y="4908726"/>
                <a:ext cx="146663" cy="215444"/>
              </a:xfrm>
              <a:prstGeom prst="rect">
                <a:avLst/>
              </a:prstGeom>
              <a:noFill/>
            </p:spPr>
            <p:txBody>
              <a:bodyPr wrap="square" rtlCol="0">
                <a:spAutoFit/>
              </a:bodyPr>
              <a:lstStyle/>
              <a:p>
                <a:pPr algn="ctr"/>
                <a:r>
                  <a:rPr lang="en-US" sz="800" dirty="0">
                    <a:solidFill>
                      <a:srgbClr val="C00000"/>
                    </a:solidFill>
                  </a:rPr>
                  <a:t>1</a:t>
                </a:r>
                <a:endParaRPr lang="en-SG" sz="800" dirty="0">
                  <a:solidFill>
                    <a:srgbClr val="C00000"/>
                  </a:solidFill>
                </a:endParaRPr>
              </a:p>
            </p:txBody>
          </p:sp>
        </p:grpSp>
      </p:grpSp>
    </p:spTree>
    <p:extLst>
      <p:ext uri="{BB962C8B-B14F-4D97-AF65-F5344CB8AC3E}">
        <p14:creationId xmlns:p14="http://schemas.microsoft.com/office/powerpoint/2010/main" val="403161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dissolve">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dissolve">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dissolve">
                                      <p:cBhvr>
                                        <p:cTn id="2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18</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2933525" cy="523220"/>
          </a:xfrm>
          <a:prstGeom prst="rect">
            <a:avLst/>
          </a:prstGeom>
          <a:noFill/>
        </p:spPr>
        <p:txBody>
          <a:bodyPr wrap="square" rtlCol="0">
            <a:spAutoFit/>
          </a:bodyPr>
          <a:lstStyle/>
          <a:p>
            <a:pPr marL="622300" indent="-622300"/>
            <a:r>
              <a:rPr lang="en-SG" sz="2800" dirty="0">
                <a:solidFill>
                  <a:srgbClr val="C00000"/>
                </a:solidFill>
              </a:rPr>
              <a:t>Q5.	Main control.</a:t>
            </a:r>
          </a:p>
        </p:txBody>
      </p:sp>
      <p:sp>
        <p:nvSpPr>
          <p:cNvPr id="72" name="TextBox 71">
            <a:extLst>
              <a:ext uri="{FF2B5EF4-FFF2-40B4-BE49-F238E27FC236}">
                <a16:creationId xmlns:a16="http://schemas.microsoft.com/office/drawing/2014/main" id="{78CC619B-9072-4256-A499-873F51013EAC}"/>
              </a:ext>
            </a:extLst>
          </p:cNvPr>
          <p:cNvSpPr txBox="1"/>
          <p:nvPr/>
        </p:nvSpPr>
        <p:spPr>
          <a:xfrm>
            <a:off x="669067" y="1894878"/>
            <a:ext cx="2532888" cy="523220"/>
          </a:xfrm>
          <a:prstGeom prst="rect">
            <a:avLst/>
          </a:prstGeom>
          <a:noFill/>
        </p:spPr>
        <p:txBody>
          <a:bodyPr wrap="square" rtlCol="0">
            <a:spAutoFit/>
          </a:bodyPr>
          <a:lstStyle/>
          <a:p>
            <a:r>
              <a:rPr lang="en-US" sz="2800" dirty="0"/>
              <a:t>(a) _</a:t>
            </a:r>
            <a:r>
              <a:rPr lang="en-US" sz="2800" dirty="0" err="1"/>
              <a:t>RegDst</a:t>
            </a:r>
            <a:endParaRPr lang="en-US" sz="2800" dirty="0"/>
          </a:p>
        </p:txBody>
      </p:sp>
      <p:sp>
        <p:nvSpPr>
          <p:cNvPr id="73" name="TextBox 72">
            <a:extLst>
              <a:ext uri="{FF2B5EF4-FFF2-40B4-BE49-F238E27FC236}">
                <a16:creationId xmlns:a16="http://schemas.microsoft.com/office/drawing/2014/main" id="{2311A1D4-20BB-492E-98D1-72BFB8DF057C}"/>
              </a:ext>
            </a:extLst>
          </p:cNvPr>
          <p:cNvSpPr txBox="1"/>
          <p:nvPr/>
        </p:nvSpPr>
        <p:spPr>
          <a:xfrm>
            <a:off x="669067" y="2732730"/>
            <a:ext cx="2532888" cy="523220"/>
          </a:xfrm>
          <a:prstGeom prst="rect">
            <a:avLst/>
          </a:prstGeom>
          <a:noFill/>
        </p:spPr>
        <p:txBody>
          <a:bodyPr wrap="square" rtlCol="0">
            <a:spAutoFit/>
          </a:bodyPr>
          <a:lstStyle/>
          <a:p>
            <a:r>
              <a:rPr lang="en-US" sz="2800" dirty="0"/>
              <a:t>(b) _</a:t>
            </a:r>
            <a:r>
              <a:rPr lang="en-US" sz="2800" dirty="0" err="1"/>
              <a:t>ALUSrc</a:t>
            </a:r>
            <a:endParaRPr lang="en-US" sz="2800" dirty="0"/>
          </a:p>
        </p:txBody>
      </p:sp>
      <p:sp>
        <p:nvSpPr>
          <p:cNvPr id="74" name="TextBox 73">
            <a:extLst>
              <a:ext uri="{FF2B5EF4-FFF2-40B4-BE49-F238E27FC236}">
                <a16:creationId xmlns:a16="http://schemas.microsoft.com/office/drawing/2014/main" id="{F0DBFB00-4C1A-40A3-84D6-806F313122E8}"/>
              </a:ext>
            </a:extLst>
          </p:cNvPr>
          <p:cNvSpPr txBox="1"/>
          <p:nvPr/>
        </p:nvSpPr>
        <p:spPr>
          <a:xfrm>
            <a:off x="669067" y="3572645"/>
            <a:ext cx="2532888" cy="523220"/>
          </a:xfrm>
          <a:prstGeom prst="rect">
            <a:avLst/>
          </a:prstGeom>
          <a:noFill/>
        </p:spPr>
        <p:txBody>
          <a:bodyPr wrap="square" rtlCol="0">
            <a:spAutoFit/>
          </a:bodyPr>
          <a:lstStyle/>
          <a:p>
            <a:r>
              <a:rPr lang="en-US" sz="2800" dirty="0"/>
              <a:t>(c) _</a:t>
            </a:r>
            <a:r>
              <a:rPr lang="en-US" sz="2800" dirty="0" err="1"/>
              <a:t>MEMRead</a:t>
            </a:r>
            <a:endParaRPr lang="en-US" sz="2800" dirty="0"/>
          </a:p>
        </p:txBody>
      </p:sp>
      <p:sp>
        <p:nvSpPr>
          <p:cNvPr id="75" name="TextBox 74">
            <a:extLst>
              <a:ext uri="{FF2B5EF4-FFF2-40B4-BE49-F238E27FC236}">
                <a16:creationId xmlns:a16="http://schemas.microsoft.com/office/drawing/2014/main" id="{E61B2051-C2EB-4353-ADDA-866F5FA8FAF8}"/>
              </a:ext>
            </a:extLst>
          </p:cNvPr>
          <p:cNvSpPr txBox="1"/>
          <p:nvPr/>
        </p:nvSpPr>
        <p:spPr>
          <a:xfrm>
            <a:off x="669067" y="4379338"/>
            <a:ext cx="2532888" cy="523220"/>
          </a:xfrm>
          <a:prstGeom prst="rect">
            <a:avLst/>
          </a:prstGeom>
          <a:noFill/>
        </p:spPr>
        <p:txBody>
          <a:bodyPr wrap="square" rtlCol="0">
            <a:spAutoFit/>
          </a:bodyPr>
          <a:lstStyle/>
          <a:p>
            <a:r>
              <a:rPr lang="en-US" sz="2800" dirty="0"/>
              <a:t>(d) _</a:t>
            </a:r>
            <a:r>
              <a:rPr lang="en-US" sz="2800" dirty="0" err="1"/>
              <a:t>ALUOp</a:t>
            </a:r>
            <a:endParaRPr lang="en-US" sz="2800" dirty="0"/>
          </a:p>
        </p:txBody>
      </p:sp>
      <p:sp>
        <p:nvSpPr>
          <p:cNvPr id="76" name="TextBox 75">
            <a:extLst>
              <a:ext uri="{FF2B5EF4-FFF2-40B4-BE49-F238E27FC236}">
                <a16:creationId xmlns:a16="http://schemas.microsoft.com/office/drawing/2014/main" id="{E54ACC40-7414-49FB-8076-69027AFCD675}"/>
              </a:ext>
            </a:extLst>
          </p:cNvPr>
          <p:cNvSpPr txBox="1"/>
          <p:nvPr/>
        </p:nvSpPr>
        <p:spPr>
          <a:xfrm>
            <a:off x="3163670" y="1984265"/>
            <a:ext cx="4899277" cy="707886"/>
          </a:xfrm>
          <a:prstGeom prst="rect">
            <a:avLst/>
          </a:prstGeom>
          <a:solidFill>
            <a:srgbClr val="FFFFCC"/>
          </a:solidFill>
          <a:ln>
            <a:solidFill>
              <a:schemeClr val="tx1"/>
            </a:solidFill>
          </a:ln>
        </p:spPr>
        <p:txBody>
          <a:bodyPr wrap="square" rtlCol="0">
            <a:spAutoFit/>
          </a:bodyPr>
          <a:lstStyle/>
          <a:p>
            <a:r>
              <a:rPr lang="en-US" sz="2000" b="1" dirty="0">
                <a:latin typeface="Courier New" panose="02070309020205020404" pitchFamily="49" charset="0"/>
                <a:cs typeface="Courier New" panose="02070309020205020404" pitchFamily="49" charset="0"/>
              </a:rPr>
              <a:t>if (!opcode) *_</a:t>
            </a:r>
            <a:r>
              <a:rPr lang="en-US" sz="2000" b="1" dirty="0" err="1">
                <a:latin typeface="Courier New" panose="02070309020205020404" pitchFamily="49" charset="0"/>
                <a:cs typeface="Courier New" panose="02070309020205020404" pitchFamily="49" charset="0"/>
              </a:rPr>
              <a:t>RegDst</a:t>
            </a:r>
            <a:r>
              <a:rPr lang="en-US" sz="2000" b="1" dirty="0">
                <a:latin typeface="Courier New" panose="02070309020205020404" pitchFamily="49" charset="0"/>
                <a:cs typeface="Courier New" panose="02070309020205020404" pitchFamily="49" charset="0"/>
              </a:rPr>
              <a:t> = 1;</a:t>
            </a:r>
          </a:p>
          <a:p>
            <a:r>
              <a:rPr lang="en-US" sz="2000" b="1" dirty="0">
                <a:latin typeface="Courier New" panose="02070309020205020404" pitchFamily="49" charset="0"/>
                <a:cs typeface="Courier New" panose="02070309020205020404" pitchFamily="49" charset="0"/>
              </a:rPr>
              <a:t>else         *_</a:t>
            </a:r>
            <a:r>
              <a:rPr lang="en-US" sz="2000" b="1" dirty="0" err="1">
                <a:latin typeface="Courier New" panose="02070309020205020404" pitchFamily="49" charset="0"/>
                <a:cs typeface="Courier New" panose="02070309020205020404" pitchFamily="49" charset="0"/>
              </a:rPr>
              <a:t>RegDst</a:t>
            </a:r>
            <a:r>
              <a:rPr lang="en-US" sz="2000" b="1" dirty="0">
                <a:latin typeface="Courier New" panose="02070309020205020404" pitchFamily="49" charset="0"/>
                <a:cs typeface="Courier New" panose="02070309020205020404" pitchFamily="49" charset="0"/>
              </a:rPr>
              <a:t> = 0;</a:t>
            </a:r>
          </a:p>
        </p:txBody>
      </p:sp>
      <p:sp>
        <p:nvSpPr>
          <p:cNvPr id="77" name="TextBox 76">
            <a:extLst>
              <a:ext uri="{FF2B5EF4-FFF2-40B4-BE49-F238E27FC236}">
                <a16:creationId xmlns:a16="http://schemas.microsoft.com/office/drawing/2014/main" id="{9F64F827-CB5B-4CD7-A7E2-E13F3274D6F4}"/>
              </a:ext>
            </a:extLst>
          </p:cNvPr>
          <p:cNvSpPr txBox="1"/>
          <p:nvPr/>
        </p:nvSpPr>
        <p:spPr>
          <a:xfrm>
            <a:off x="3163671" y="2802014"/>
            <a:ext cx="6599460" cy="707886"/>
          </a:xfrm>
          <a:prstGeom prst="rect">
            <a:avLst/>
          </a:prstGeom>
          <a:solidFill>
            <a:srgbClr val="FFFFCC"/>
          </a:solidFill>
          <a:ln>
            <a:solidFill>
              <a:schemeClr val="tx1"/>
            </a:solidFill>
          </a:ln>
        </p:spPr>
        <p:txBody>
          <a:bodyPr wrap="square" rtlCol="0">
            <a:spAutoFit/>
          </a:bodyPr>
          <a:lstStyle/>
          <a:p>
            <a:r>
              <a:rPr lang="en-US" sz="2000" b="1" dirty="0">
                <a:latin typeface="Courier New" panose="02070309020205020404" pitchFamily="49" charset="0"/>
                <a:cs typeface="Courier New" panose="02070309020205020404" pitchFamily="49" charset="0"/>
              </a:rPr>
              <a:t>if (!opcode || opcode == 4) *_</a:t>
            </a:r>
            <a:r>
              <a:rPr lang="en-US" sz="2000" b="1" dirty="0" err="1">
                <a:latin typeface="Courier New" panose="02070309020205020404" pitchFamily="49" charset="0"/>
                <a:cs typeface="Courier New" panose="02070309020205020404" pitchFamily="49" charset="0"/>
              </a:rPr>
              <a:t>ALUSrc</a:t>
            </a:r>
            <a:r>
              <a:rPr lang="en-US" sz="2000" b="1" dirty="0">
                <a:latin typeface="Courier New" panose="02070309020205020404" pitchFamily="49" charset="0"/>
                <a:cs typeface="Courier New" panose="02070309020205020404" pitchFamily="49" charset="0"/>
              </a:rPr>
              <a:t> = 0;</a:t>
            </a:r>
          </a:p>
          <a:p>
            <a:r>
              <a:rPr lang="en-US" sz="2000" b="1" dirty="0">
                <a:latin typeface="Courier New" panose="02070309020205020404" pitchFamily="49" charset="0"/>
                <a:cs typeface="Courier New" panose="02070309020205020404" pitchFamily="49" charset="0"/>
              </a:rPr>
              <a:t>else                        *_</a:t>
            </a:r>
            <a:r>
              <a:rPr lang="en-US" sz="2000" b="1" dirty="0" err="1">
                <a:latin typeface="Courier New" panose="02070309020205020404" pitchFamily="49" charset="0"/>
                <a:cs typeface="Courier New" panose="02070309020205020404" pitchFamily="49" charset="0"/>
              </a:rPr>
              <a:t>ALUSrc</a:t>
            </a:r>
            <a:r>
              <a:rPr lang="en-US" sz="2000" b="1" dirty="0">
                <a:latin typeface="Courier New" panose="02070309020205020404" pitchFamily="49" charset="0"/>
                <a:cs typeface="Courier New" panose="02070309020205020404" pitchFamily="49" charset="0"/>
              </a:rPr>
              <a:t> = 1;</a:t>
            </a:r>
            <a:endParaRPr lang="en-US" b="1" dirty="0">
              <a:latin typeface="Courier New" panose="02070309020205020404" pitchFamily="49" charset="0"/>
              <a:cs typeface="Courier New" panose="02070309020205020404" pitchFamily="49" charset="0"/>
            </a:endParaRPr>
          </a:p>
        </p:txBody>
      </p:sp>
      <p:sp>
        <p:nvSpPr>
          <p:cNvPr id="78" name="TextBox 77">
            <a:extLst>
              <a:ext uri="{FF2B5EF4-FFF2-40B4-BE49-F238E27FC236}">
                <a16:creationId xmlns:a16="http://schemas.microsoft.com/office/drawing/2014/main" id="{32989962-72A6-4BC0-9641-6556811D8A32}"/>
              </a:ext>
            </a:extLst>
          </p:cNvPr>
          <p:cNvSpPr txBox="1"/>
          <p:nvPr/>
        </p:nvSpPr>
        <p:spPr>
          <a:xfrm>
            <a:off x="3163670" y="3590676"/>
            <a:ext cx="5826377" cy="707886"/>
          </a:xfrm>
          <a:prstGeom prst="rect">
            <a:avLst/>
          </a:prstGeom>
          <a:solidFill>
            <a:srgbClr val="FFFFCC"/>
          </a:solidFill>
          <a:ln>
            <a:solidFill>
              <a:schemeClr val="tx1"/>
            </a:solidFill>
          </a:ln>
        </p:spPr>
        <p:txBody>
          <a:bodyPr wrap="square" rtlCol="0">
            <a:spAutoFit/>
          </a:bodyPr>
          <a:lstStyle/>
          <a:p>
            <a:r>
              <a:rPr lang="en-US" sz="2000" b="1" dirty="0">
                <a:latin typeface="Courier New" panose="02070309020205020404" pitchFamily="49" charset="0"/>
                <a:cs typeface="Courier New" panose="02070309020205020404" pitchFamily="49" charset="0"/>
              </a:rPr>
              <a:t>if (opcode == </a:t>
            </a:r>
            <a:r>
              <a:rPr lang="en-US" sz="2000" b="1" dirty="0" err="1">
                <a:latin typeface="Courier New" panose="02070309020205020404" pitchFamily="49" charset="0"/>
                <a:cs typeface="Courier New" panose="02070309020205020404" pitchFamily="49" charset="0"/>
              </a:rPr>
              <a:t>0x23</a:t>
            </a:r>
            <a:r>
              <a:rPr lang="en-US" sz="2000" b="1" dirty="0">
                <a:latin typeface="Courier New" panose="02070309020205020404" pitchFamily="49" charset="0"/>
                <a:cs typeface="Courier New" panose="02070309020205020404" pitchFamily="49" charset="0"/>
              </a:rPr>
              <a:t>) *_</a:t>
            </a:r>
            <a:r>
              <a:rPr lang="en-US" sz="2000" b="1" dirty="0" err="1">
                <a:latin typeface="Courier New" panose="02070309020205020404" pitchFamily="49" charset="0"/>
                <a:cs typeface="Courier New" panose="02070309020205020404" pitchFamily="49" charset="0"/>
              </a:rPr>
              <a:t>MemRead</a:t>
            </a:r>
            <a:r>
              <a:rPr lang="en-US" sz="2000" b="1" dirty="0">
                <a:latin typeface="Courier New" panose="02070309020205020404" pitchFamily="49" charset="0"/>
                <a:cs typeface="Courier New" panose="02070309020205020404" pitchFamily="49" charset="0"/>
              </a:rPr>
              <a:t> = 1;</a:t>
            </a:r>
          </a:p>
          <a:p>
            <a:r>
              <a:rPr lang="en-US" sz="2000" b="1" dirty="0">
                <a:latin typeface="Courier New" panose="02070309020205020404" pitchFamily="49" charset="0"/>
                <a:cs typeface="Courier New" panose="02070309020205020404" pitchFamily="49" charset="0"/>
              </a:rPr>
              <a:t>else                *_</a:t>
            </a:r>
            <a:r>
              <a:rPr lang="en-US" sz="2000" b="1" dirty="0" err="1">
                <a:latin typeface="Courier New" panose="02070309020205020404" pitchFamily="49" charset="0"/>
                <a:cs typeface="Courier New" panose="02070309020205020404" pitchFamily="49" charset="0"/>
              </a:rPr>
              <a:t>MemRead</a:t>
            </a:r>
            <a:r>
              <a:rPr lang="en-US" sz="2000" b="1" dirty="0">
                <a:latin typeface="Courier New" panose="02070309020205020404" pitchFamily="49" charset="0"/>
                <a:cs typeface="Courier New" panose="02070309020205020404" pitchFamily="49" charset="0"/>
              </a:rPr>
              <a:t> = 0;</a:t>
            </a:r>
          </a:p>
        </p:txBody>
      </p:sp>
      <p:sp>
        <p:nvSpPr>
          <p:cNvPr id="79" name="TextBox 78">
            <a:extLst>
              <a:ext uri="{FF2B5EF4-FFF2-40B4-BE49-F238E27FC236}">
                <a16:creationId xmlns:a16="http://schemas.microsoft.com/office/drawing/2014/main" id="{DF1B0FE1-59D0-4A97-AEEC-95F250838FF2}"/>
              </a:ext>
            </a:extLst>
          </p:cNvPr>
          <p:cNvSpPr txBox="1"/>
          <p:nvPr/>
        </p:nvSpPr>
        <p:spPr>
          <a:xfrm>
            <a:off x="3163671" y="4379338"/>
            <a:ext cx="5826376" cy="1938992"/>
          </a:xfrm>
          <a:prstGeom prst="rect">
            <a:avLst/>
          </a:prstGeom>
          <a:solidFill>
            <a:srgbClr val="FFFFCC"/>
          </a:solidFill>
          <a:ln>
            <a:solidFill>
              <a:schemeClr val="tx1"/>
            </a:solidFill>
          </a:ln>
        </p:spPr>
        <p:txBody>
          <a:bodyPr wrap="square" rtlCol="0">
            <a:spAutoFit/>
          </a:bodyPr>
          <a:lstStyle/>
          <a:p>
            <a:r>
              <a:rPr lang="en-US" sz="2000" b="1" dirty="0">
                <a:latin typeface="Courier New" panose="02070309020205020404" pitchFamily="49" charset="0"/>
                <a:cs typeface="Courier New" panose="02070309020205020404" pitchFamily="49" charset="0"/>
              </a:rPr>
              <a:t>switch (opcode) {</a:t>
            </a:r>
          </a:p>
          <a:p>
            <a:r>
              <a:rPr lang="en-US" sz="2000" b="1" dirty="0">
                <a:latin typeface="Courier New" panose="02070309020205020404" pitchFamily="49" charset="0"/>
                <a:cs typeface="Courier New" panose="02070309020205020404" pitchFamily="49" charset="0"/>
              </a:rPr>
              <a:t>   case 0:    *_</a:t>
            </a:r>
            <a:r>
              <a:rPr lang="en-US" sz="2000" b="1" dirty="0" err="1">
                <a:latin typeface="Courier New" panose="02070309020205020404" pitchFamily="49" charset="0"/>
                <a:cs typeface="Courier New" panose="02070309020205020404" pitchFamily="49" charset="0"/>
              </a:rPr>
              <a:t>ALUOp</a:t>
            </a:r>
            <a:r>
              <a:rPr lang="en-US" sz="2000" b="1" dirty="0">
                <a:latin typeface="Courier New" panose="02070309020205020404" pitchFamily="49" charset="0"/>
                <a:cs typeface="Courier New" panose="02070309020205020404" pitchFamily="49" charset="0"/>
              </a:rPr>
              <a:t> = 2;</a:t>
            </a:r>
          </a:p>
          <a:p>
            <a:r>
              <a:rPr lang="en-US" sz="2000" b="1" dirty="0">
                <a:latin typeface="Courier New" panose="02070309020205020404" pitchFamily="49" charset="0"/>
                <a:cs typeface="Courier New" panose="02070309020205020404" pitchFamily="49" charset="0"/>
              </a:rPr>
              <a:t>   case </a:t>
            </a:r>
            <a:r>
              <a:rPr lang="en-US" sz="2000" b="1" dirty="0" err="1">
                <a:latin typeface="Courier New" panose="02070309020205020404" pitchFamily="49" charset="0"/>
                <a:cs typeface="Courier New" panose="02070309020205020404" pitchFamily="49" charset="0"/>
              </a:rPr>
              <a:t>0x23</a:t>
            </a:r>
            <a:r>
              <a:rPr lang="en-US" sz="2000" b="1" dirty="0">
                <a:latin typeface="Courier New" panose="02070309020205020404" pitchFamily="49" charset="0"/>
                <a:cs typeface="Courier New" panose="02070309020205020404" pitchFamily="49" charset="0"/>
              </a:rPr>
              <a:t>:              // </a:t>
            </a:r>
            <a:r>
              <a:rPr lang="en-US" sz="2000" b="1" dirty="0" err="1">
                <a:latin typeface="Courier New" panose="02070309020205020404" pitchFamily="49" charset="0"/>
                <a:cs typeface="Courier New" panose="02070309020205020404" pitchFamily="49" charset="0"/>
              </a:rPr>
              <a:t>lw</a:t>
            </a:r>
            <a:endParaRPr lang="en-US" sz="2000" b="1" dirty="0">
              <a:latin typeface="Courier New" panose="02070309020205020404" pitchFamily="49" charset="0"/>
              <a:cs typeface="Courier New" panose="02070309020205020404" pitchFamily="49" charset="0"/>
            </a:endParaRPr>
          </a:p>
          <a:p>
            <a:r>
              <a:rPr lang="en-US" sz="2000" b="1" dirty="0">
                <a:latin typeface="Courier New" panose="02070309020205020404" pitchFamily="49" charset="0"/>
                <a:cs typeface="Courier New" panose="02070309020205020404" pitchFamily="49" charset="0"/>
              </a:rPr>
              <a:t>   case </a:t>
            </a:r>
            <a:r>
              <a:rPr lang="en-US" sz="2000" b="1" dirty="0" err="1">
                <a:latin typeface="Courier New" panose="02070309020205020404" pitchFamily="49" charset="0"/>
                <a:cs typeface="Courier New" panose="02070309020205020404" pitchFamily="49" charset="0"/>
              </a:rPr>
              <a:t>0x2b</a:t>
            </a:r>
            <a:r>
              <a:rPr lang="en-US" sz="2000" b="1" dirty="0">
                <a:latin typeface="Courier New" panose="02070309020205020404" pitchFamily="49" charset="0"/>
                <a:cs typeface="Courier New" panose="02070309020205020404" pitchFamily="49" charset="0"/>
              </a:rPr>
              <a:t>: *_</a:t>
            </a:r>
            <a:r>
              <a:rPr lang="en-US" sz="2000" b="1" dirty="0" err="1">
                <a:latin typeface="Courier New" panose="02070309020205020404" pitchFamily="49" charset="0"/>
                <a:cs typeface="Courier New" panose="02070309020205020404" pitchFamily="49" charset="0"/>
              </a:rPr>
              <a:t>ALUOp</a:t>
            </a:r>
            <a:r>
              <a:rPr lang="en-US" sz="2000" b="1" dirty="0">
                <a:latin typeface="Courier New" panose="02070309020205020404" pitchFamily="49" charset="0"/>
                <a:cs typeface="Courier New" panose="02070309020205020404" pitchFamily="49" charset="0"/>
              </a:rPr>
              <a:t> = 0; // </a:t>
            </a:r>
            <a:r>
              <a:rPr lang="en-US" sz="2000" b="1" dirty="0" err="1">
                <a:latin typeface="Courier New" panose="02070309020205020404" pitchFamily="49" charset="0"/>
                <a:cs typeface="Courier New" panose="02070309020205020404" pitchFamily="49" charset="0"/>
              </a:rPr>
              <a:t>sw</a:t>
            </a:r>
            <a:endParaRPr lang="en-US" sz="2000" b="1" dirty="0">
              <a:latin typeface="Courier New" panose="02070309020205020404" pitchFamily="49" charset="0"/>
              <a:cs typeface="Courier New" panose="02070309020205020404" pitchFamily="49" charset="0"/>
            </a:endParaRPr>
          </a:p>
          <a:p>
            <a:r>
              <a:rPr lang="en-US" sz="2000" b="1" dirty="0">
                <a:latin typeface="Courier New" panose="02070309020205020404" pitchFamily="49" charset="0"/>
                <a:cs typeface="Courier New" panose="02070309020205020404" pitchFamily="49" charset="0"/>
              </a:rPr>
              <a:t>   case </a:t>
            </a:r>
            <a:r>
              <a:rPr lang="en-US" sz="2000" b="1" dirty="0" err="1">
                <a:latin typeface="Courier New" panose="02070309020205020404" pitchFamily="49" charset="0"/>
                <a:cs typeface="Courier New" panose="02070309020205020404" pitchFamily="49" charset="0"/>
              </a:rPr>
              <a:t>0x4</a:t>
            </a:r>
            <a:r>
              <a:rPr lang="en-US" sz="2000" b="1" dirty="0">
                <a:latin typeface="Courier New" panose="02070309020205020404" pitchFamily="49" charset="0"/>
                <a:cs typeface="Courier New" panose="02070309020205020404" pitchFamily="49" charset="0"/>
              </a:rPr>
              <a:t>:  *_</a:t>
            </a:r>
            <a:r>
              <a:rPr lang="en-US" sz="2000" b="1" dirty="0" err="1">
                <a:latin typeface="Courier New" panose="02070309020205020404" pitchFamily="49" charset="0"/>
                <a:cs typeface="Courier New" panose="02070309020205020404" pitchFamily="49" charset="0"/>
              </a:rPr>
              <a:t>ALUOp</a:t>
            </a:r>
            <a:r>
              <a:rPr lang="en-US" sz="2000" b="1" dirty="0">
                <a:latin typeface="Courier New" panose="02070309020205020404" pitchFamily="49" charset="0"/>
                <a:cs typeface="Courier New" panose="02070309020205020404" pitchFamily="49" charset="0"/>
              </a:rPr>
              <a:t> = 1; // </a:t>
            </a:r>
            <a:r>
              <a:rPr lang="en-US" sz="2000" b="1" dirty="0" err="1">
                <a:latin typeface="Courier New" panose="02070309020205020404" pitchFamily="49" charset="0"/>
                <a:cs typeface="Courier New" panose="02070309020205020404" pitchFamily="49" charset="0"/>
              </a:rPr>
              <a:t>beq</a:t>
            </a:r>
            <a:endParaRPr lang="en-US" sz="2000" b="1" dirty="0">
              <a:latin typeface="Courier New" panose="02070309020205020404" pitchFamily="49" charset="0"/>
              <a:cs typeface="Courier New" panose="02070309020205020404" pitchFamily="49" charset="0"/>
            </a:endParaRPr>
          </a:p>
          <a:p>
            <a:r>
              <a:rPr lang="en-US" sz="2000" b="1" dirty="0">
                <a:latin typeface="Courier New" panose="02070309020205020404" pitchFamily="49" charset="0"/>
                <a:cs typeface="Courier New" panose="02070309020205020404" pitchFamily="49" charset="0"/>
              </a:rPr>
              <a:t>}</a:t>
            </a:r>
          </a:p>
        </p:txBody>
      </p:sp>
      <p:graphicFrame>
        <p:nvGraphicFramePr>
          <p:cNvPr id="80" name="Group 125">
            <a:extLst>
              <a:ext uri="{FF2B5EF4-FFF2-40B4-BE49-F238E27FC236}">
                <a16:creationId xmlns:a16="http://schemas.microsoft.com/office/drawing/2014/main" id="{BCCE54A5-23A9-45D0-BE17-7D66F072FF79}"/>
              </a:ext>
            </a:extLst>
          </p:cNvPr>
          <p:cNvGraphicFramePr>
            <a:graphicFrameLocks/>
          </p:cNvGraphicFramePr>
          <p:nvPr>
            <p:extLst>
              <p:ext uri="{D42A27DB-BD31-4B8C-83A1-F6EECF244321}">
                <p14:modId xmlns:p14="http://schemas.microsoft.com/office/powerpoint/2010/main" val="1770510004"/>
              </p:ext>
            </p:extLst>
          </p:nvPr>
        </p:nvGraphicFramePr>
        <p:xfrm>
          <a:off x="3201955" y="176322"/>
          <a:ext cx="7796246" cy="1678168"/>
        </p:xfrm>
        <a:graphic>
          <a:graphicData uri="http://schemas.openxmlformats.org/drawingml/2006/table">
            <a:tbl>
              <a:tblPr firstRow="1" bandCol="1">
                <a:tableStyleId>{616DA210-FB5B-4158-B5E0-FEB733F419BA}</a:tableStyleId>
              </a:tblPr>
              <a:tblGrid>
                <a:gridCol w="765703">
                  <a:extLst>
                    <a:ext uri="{9D8B030D-6E8A-4147-A177-3AD203B41FA5}">
                      <a16:colId xmlns:a16="http://schemas.microsoft.com/office/drawing/2014/main" val="20000"/>
                    </a:ext>
                  </a:extLst>
                </a:gridCol>
                <a:gridCol w="835312">
                  <a:extLst>
                    <a:ext uri="{9D8B030D-6E8A-4147-A177-3AD203B41FA5}">
                      <a16:colId xmlns:a16="http://schemas.microsoft.com/office/drawing/2014/main" val="20001"/>
                    </a:ext>
                  </a:extLst>
                </a:gridCol>
                <a:gridCol w="835312">
                  <a:extLst>
                    <a:ext uri="{9D8B030D-6E8A-4147-A177-3AD203B41FA5}">
                      <a16:colId xmlns:a16="http://schemas.microsoft.com/office/drawing/2014/main" val="20002"/>
                    </a:ext>
                  </a:extLst>
                </a:gridCol>
                <a:gridCol w="696093">
                  <a:extLst>
                    <a:ext uri="{9D8B030D-6E8A-4147-A177-3AD203B41FA5}">
                      <a16:colId xmlns:a16="http://schemas.microsoft.com/office/drawing/2014/main" val="20003"/>
                    </a:ext>
                  </a:extLst>
                </a:gridCol>
                <a:gridCol w="765220">
                  <a:extLst>
                    <a:ext uri="{9D8B030D-6E8A-4147-A177-3AD203B41FA5}">
                      <a16:colId xmlns:a16="http://schemas.microsoft.com/office/drawing/2014/main" val="20004"/>
                    </a:ext>
                  </a:extLst>
                </a:gridCol>
                <a:gridCol w="779721">
                  <a:extLst>
                    <a:ext uri="{9D8B030D-6E8A-4147-A177-3AD203B41FA5}">
                      <a16:colId xmlns:a16="http://schemas.microsoft.com/office/drawing/2014/main" val="20005"/>
                    </a:ext>
                  </a:extLst>
                </a:gridCol>
                <a:gridCol w="779721">
                  <a:extLst>
                    <a:ext uri="{9D8B030D-6E8A-4147-A177-3AD203B41FA5}">
                      <a16:colId xmlns:a16="http://schemas.microsoft.com/office/drawing/2014/main" val="20006"/>
                    </a:ext>
                  </a:extLst>
                </a:gridCol>
                <a:gridCol w="807757">
                  <a:extLst>
                    <a:ext uri="{9D8B030D-6E8A-4147-A177-3AD203B41FA5}">
                      <a16:colId xmlns:a16="http://schemas.microsoft.com/office/drawing/2014/main" val="20007"/>
                    </a:ext>
                  </a:extLst>
                </a:gridCol>
                <a:gridCol w="751686">
                  <a:extLst>
                    <a:ext uri="{9D8B030D-6E8A-4147-A177-3AD203B41FA5}">
                      <a16:colId xmlns:a16="http://schemas.microsoft.com/office/drawing/2014/main" val="20008"/>
                    </a:ext>
                  </a:extLst>
                </a:gridCol>
                <a:gridCol w="779721">
                  <a:extLst>
                    <a:ext uri="{9D8B030D-6E8A-4147-A177-3AD203B41FA5}">
                      <a16:colId xmlns:a16="http://schemas.microsoft.com/office/drawing/2014/main" val="20009"/>
                    </a:ext>
                  </a:extLst>
                </a:gridCol>
              </a:tblGrid>
              <a:tr h="305543">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dirty="0">
                        <a:ln>
                          <a:noFill/>
                        </a:ln>
                        <a:solidFill>
                          <a:schemeClr val="tx1"/>
                        </a:solidFill>
                        <a:effectLst/>
                        <a:latin typeface="Arial" charset="0"/>
                        <a:cs typeface="Arial" charset="0"/>
                      </a:endParaRPr>
                    </a:p>
                  </a:txBody>
                  <a:tcPr anchor="ctr" horzOverflow="overflow"/>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err="1">
                          <a:ln>
                            <a:noFill/>
                          </a:ln>
                          <a:solidFill>
                            <a:srgbClr val="660066"/>
                          </a:solidFill>
                          <a:effectLst/>
                          <a:latin typeface="Courier New" pitchFamily="49" charset="0"/>
                          <a:cs typeface="Courier New" pitchFamily="49" charset="0"/>
                        </a:rPr>
                        <a:t>RegDst</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err="1">
                          <a:ln>
                            <a:noFill/>
                          </a:ln>
                          <a:solidFill>
                            <a:srgbClr val="660066"/>
                          </a:solidFill>
                          <a:effectLst/>
                          <a:latin typeface="Courier New" pitchFamily="49" charset="0"/>
                          <a:cs typeface="Courier New" pitchFamily="49" charset="0"/>
                        </a:rPr>
                        <a:t>ALUSrc</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err="1">
                          <a:ln>
                            <a:noFill/>
                          </a:ln>
                          <a:solidFill>
                            <a:srgbClr val="660066"/>
                          </a:solidFill>
                          <a:effectLst/>
                          <a:latin typeface="Courier New" pitchFamily="49" charset="0"/>
                          <a:cs typeface="Courier New" pitchFamily="49" charset="0"/>
                        </a:rPr>
                        <a:t>MemToReg</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err="1">
                          <a:ln>
                            <a:noFill/>
                          </a:ln>
                          <a:solidFill>
                            <a:srgbClr val="660066"/>
                          </a:solidFill>
                          <a:effectLst/>
                          <a:latin typeface="Courier New" pitchFamily="49" charset="0"/>
                          <a:cs typeface="Courier New" pitchFamily="49" charset="0"/>
                        </a:rPr>
                        <a:t>Reg</a:t>
                      </a:r>
                      <a:endParaRPr kumimoji="0" lang="en-US" sz="12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a:ln>
                            <a:noFill/>
                          </a:ln>
                          <a:solidFill>
                            <a:srgbClr val="660066"/>
                          </a:solidFill>
                          <a:effectLst/>
                          <a:latin typeface="Courier New" pitchFamily="49" charset="0"/>
                          <a:cs typeface="Courier New" pitchFamily="49" charset="0"/>
                        </a:rPr>
                        <a:t>Write</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err="1">
                          <a:ln>
                            <a:noFill/>
                          </a:ln>
                          <a:solidFill>
                            <a:srgbClr val="660066"/>
                          </a:solidFill>
                          <a:effectLst/>
                          <a:latin typeface="Courier New" pitchFamily="49" charset="0"/>
                          <a:cs typeface="Courier New" pitchFamily="49" charset="0"/>
                        </a:rPr>
                        <a:t>Mem</a:t>
                      </a:r>
                      <a:endParaRPr kumimoji="0" lang="en-US" sz="12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a:ln>
                            <a:noFill/>
                          </a:ln>
                          <a:solidFill>
                            <a:srgbClr val="660066"/>
                          </a:solidFill>
                          <a:effectLst/>
                          <a:latin typeface="Courier New" pitchFamily="49" charset="0"/>
                          <a:cs typeface="Courier New" pitchFamily="49" charset="0"/>
                        </a:rPr>
                        <a:t>Read</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err="1">
                          <a:ln>
                            <a:noFill/>
                          </a:ln>
                          <a:solidFill>
                            <a:srgbClr val="660066"/>
                          </a:solidFill>
                          <a:effectLst/>
                          <a:latin typeface="Courier New" pitchFamily="49" charset="0"/>
                          <a:cs typeface="Courier New" pitchFamily="49" charset="0"/>
                        </a:rPr>
                        <a:t>Mem</a:t>
                      </a:r>
                      <a:endParaRPr kumimoji="0" lang="en-US" sz="12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a:ln>
                            <a:noFill/>
                          </a:ln>
                          <a:solidFill>
                            <a:srgbClr val="660066"/>
                          </a:solidFill>
                          <a:effectLst/>
                          <a:latin typeface="Courier New" pitchFamily="49" charset="0"/>
                          <a:cs typeface="Courier New" pitchFamily="49" charset="0"/>
                        </a:rPr>
                        <a:t>Write</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a:ln>
                            <a:noFill/>
                          </a:ln>
                          <a:solidFill>
                            <a:srgbClr val="660066"/>
                          </a:solidFill>
                          <a:effectLst/>
                          <a:latin typeface="Courier New" pitchFamily="49" charset="0"/>
                          <a:cs typeface="Courier New" pitchFamily="49" charset="0"/>
                        </a:rPr>
                        <a:t>Branch</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tx2">
                        <a:lumMod val="20000"/>
                        <a:lumOff val="80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err="1">
                          <a:ln>
                            <a:noFill/>
                          </a:ln>
                          <a:solidFill>
                            <a:srgbClr val="660066"/>
                          </a:solidFill>
                          <a:effectLst/>
                          <a:latin typeface="Courier New" pitchFamily="49" charset="0"/>
                          <a:cs typeface="Courier New" pitchFamily="49" charset="0"/>
                        </a:rPr>
                        <a:t>ALUop</a:t>
                      </a:r>
                      <a:endParaRPr kumimoji="0" lang="en-US" sz="14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extLst>
                  <a:ext uri="{0D108BD9-81ED-4DB2-BD59-A6C34878D82A}">
                    <a16:rowId xmlns:a16="http://schemas.microsoft.com/office/drawing/2014/main" val="10000"/>
                  </a:ext>
                </a:extLst>
              </a:tr>
              <a:tr h="274525">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a:ln>
                            <a:noFill/>
                          </a:ln>
                          <a:solidFill>
                            <a:srgbClr val="660066"/>
                          </a:solidFill>
                          <a:effectLst/>
                          <a:latin typeface="Courier New" pitchFamily="49" charset="0"/>
                          <a:cs typeface="Courier New" pitchFamily="49" charset="0"/>
                        </a:rPr>
                        <a:t>op1</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alpha val="2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1" u="none" strike="noStrike" cap="none" normalizeH="0" baseline="0" dirty="0">
                          <a:ln>
                            <a:noFill/>
                          </a:ln>
                          <a:solidFill>
                            <a:srgbClr val="660066"/>
                          </a:solidFill>
                          <a:effectLst/>
                          <a:latin typeface="Courier New" pitchFamily="49" charset="0"/>
                          <a:cs typeface="Courier New" pitchFamily="49" charset="0"/>
                        </a:rPr>
                        <a:t>op0</a:t>
                      </a:r>
                      <a:endParaRPr kumimoji="0" lang="en-US" sz="12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u="none" strike="noStrike" cap="none" normalizeH="0" baseline="0" dirty="0">
                          <a:ln>
                            <a:noFill/>
                          </a:ln>
                          <a:effectLst/>
                        </a:rPr>
                        <a:t>R-type</a:t>
                      </a:r>
                      <a:endParaRPr kumimoji="0" lang="en-US" sz="12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u="none" strike="noStrike" cap="none" normalizeH="0" baseline="0" dirty="0" err="1">
                          <a:ln>
                            <a:noFill/>
                          </a:ln>
                          <a:effectLst/>
                        </a:rPr>
                        <a:t>lw</a:t>
                      </a:r>
                      <a:endParaRPr kumimoji="0" lang="en-US" sz="12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extLst>
                  <a:ext uri="{0D108BD9-81ED-4DB2-BD59-A6C34878D82A}">
                    <a16:rowId xmlns:a16="http://schemas.microsoft.com/office/drawing/2014/main" val="10003"/>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u="none" strike="noStrike" cap="none" normalizeH="0" baseline="0" dirty="0" err="1">
                          <a:ln>
                            <a:noFill/>
                          </a:ln>
                          <a:effectLst/>
                        </a:rPr>
                        <a:t>sw</a:t>
                      </a:r>
                      <a:endParaRPr kumimoji="0" lang="en-US" sz="12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X</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X</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extLst>
                  <a:ext uri="{0D108BD9-81ED-4DB2-BD59-A6C34878D82A}">
                    <a16:rowId xmlns:a16="http://schemas.microsoft.com/office/drawing/2014/main" val="10004"/>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u="none" strike="noStrike" cap="none" normalizeH="0" baseline="0" dirty="0" err="1">
                          <a:ln>
                            <a:noFill/>
                          </a:ln>
                          <a:effectLst/>
                        </a:rPr>
                        <a:t>beq</a:t>
                      </a:r>
                      <a:endParaRPr kumimoji="0" lang="en-US" sz="12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X</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X</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a:ln>
                            <a:noFill/>
                          </a:ln>
                          <a:solidFill>
                            <a:schemeClr val="tx1"/>
                          </a:solidFill>
                          <a:effectLst/>
                          <a:latin typeface="Arial" charset="0"/>
                          <a:cs typeface="Arial" charset="0"/>
                        </a:rPr>
                        <a:t>1</a:t>
                      </a:r>
                    </a:p>
                  </a:txBody>
                  <a:tcPr horzOverflow="overflow"/>
                </a:tc>
                <a:extLst>
                  <a:ext uri="{0D108BD9-81ED-4DB2-BD59-A6C34878D82A}">
                    <a16:rowId xmlns:a16="http://schemas.microsoft.com/office/drawing/2014/main" val="10005"/>
                  </a:ext>
                </a:extLst>
              </a:tr>
            </a:tbl>
          </a:graphicData>
        </a:graphic>
      </p:graphicFrame>
      <p:sp>
        <p:nvSpPr>
          <p:cNvPr id="83" name="TextBox 82">
            <a:extLst>
              <a:ext uri="{FF2B5EF4-FFF2-40B4-BE49-F238E27FC236}">
                <a16:creationId xmlns:a16="http://schemas.microsoft.com/office/drawing/2014/main" id="{1C81BECC-6CF0-4270-ADDB-882371764815}"/>
              </a:ext>
            </a:extLst>
          </p:cNvPr>
          <p:cNvSpPr txBox="1"/>
          <p:nvPr/>
        </p:nvSpPr>
        <p:spPr>
          <a:xfrm>
            <a:off x="9440832" y="3790730"/>
            <a:ext cx="2231276" cy="1015663"/>
          </a:xfrm>
          <a:prstGeom prst="rect">
            <a:avLst/>
          </a:prstGeom>
          <a:solidFill>
            <a:srgbClr val="95F3E8"/>
          </a:solidFill>
          <a:ln>
            <a:solidFill>
              <a:schemeClr val="tx1"/>
            </a:solidFill>
          </a:ln>
        </p:spPr>
        <p:txBody>
          <a:bodyPr wrap="square" rtlCol="0">
            <a:spAutoFit/>
          </a:bodyPr>
          <a:lstStyle/>
          <a:p>
            <a:r>
              <a:rPr lang="en-US" sz="2000" dirty="0" err="1"/>
              <a:t>beq:opcode</a:t>
            </a:r>
            <a:r>
              <a:rPr lang="en-US" sz="2000" dirty="0"/>
              <a:t> = 0x4</a:t>
            </a:r>
          </a:p>
          <a:p>
            <a:r>
              <a:rPr lang="en-US" sz="2000" dirty="0" err="1"/>
              <a:t>lw</a:t>
            </a:r>
            <a:r>
              <a:rPr lang="en-US" sz="2000" dirty="0"/>
              <a:t>: opcode = 0x23</a:t>
            </a:r>
          </a:p>
          <a:p>
            <a:r>
              <a:rPr lang="en-US" sz="2000" dirty="0" err="1"/>
              <a:t>sw:opcode</a:t>
            </a:r>
            <a:r>
              <a:rPr lang="en-US" sz="2000" dirty="0"/>
              <a:t> = 0x2b</a:t>
            </a:r>
          </a:p>
        </p:txBody>
      </p:sp>
    </p:spTree>
    <p:extLst>
      <p:ext uri="{BB962C8B-B14F-4D97-AF65-F5344CB8AC3E}">
        <p14:creationId xmlns:p14="http://schemas.microsoft.com/office/powerpoint/2010/main" val="214368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dissolve">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dissolve">
                                      <p:cBhvr>
                                        <p:cTn id="12" dur="500"/>
                                        <p:tgtEl>
                                          <p:spTgt spid="7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dissolve">
                                      <p:cBhvr>
                                        <p:cTn id="22"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19</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2933525" cy="523220"/>
          </a:xfrm>
          <a:prstGeom prst="rect">
            <a:avLst/>
          </a:prstGeom>
          <a:noFill/>
        </p:spPr>
        <p:txBody>
          <a:bodyPr wrap="square" rtlCol="0">
            <a:spAutoFit/>
          </a:bodyPr>
          <a:lstStyle/>
          <a:p>
            <a:pPr marL="622300" indent="-622300"/>
            <a:r>
              <a:rPr lang="en-SG" sz="2800" dirty="0">
                <a:solidFill>
                  <a:srgbClr val="C00000"/>
                </a:solidFill>
              </a:rPr>
              <a:t>Q6.	</a:t>
            </a:r>
            <a:r>
              <a:rPr lang="en-SG" sz="2800" dirty="0" err="1">
                <a:solidFill>
                  <a:srgbClr val="C00000"/>
                </a:solidFill>
              </a:rPr>
              <a:t>ALUcontrol</a:t>
            </a:r>
            <a:r>
              <a:rPr lang="en-SG" sz="2800" dirty="0">
                <a:solidFill>
                  <a:srgbClr val="C00000"/>
                </a:solidFill>
              </a:rPr>
              <a:t>.</a:t>
            </a:r>
          </a:p>
        </p:txBody>
      </p:sp>
      <p:sp>
        <p:nvSpPr>
          <p:cNvPr id="15" name="TextBox 14">
            <a:extLst>
              <a:ext uri="{FF2B5EF4-FFF2-40B4-BE49-F238E27FC236}">
                <a16:creationId xmlns:a16="http://schemas.microsoft.com/office/drawing/2014/main" id="{BC0B2D95-359E-4C93-8368-93D25AEDA21E}"/>
              </a:ext>
            </a:extLst>
          </p:cNvPr>
          <p:cNvSpPr txBox="1"/>
          <p:nvPr/>
        </p:nvSpPr>
        <p:spPr>
          <a:xfrm>
            <a:off x="3912780" y="630936"/>
            <a:ext cx="7626195" cy="5078313"/>
          </a:xfrm>
          <a:prstGeom prst="rect">
            <a:avLst/>
          </a:prstGeom>
          <a:solidFill>
            <a:srgbClr val="FFFFCC"/>
          </a:solidFill>
          <a:ln>
            <a:solidFill>
              <a:schemeClr val="tx1"/>
            </a:solidFill>
          </a:ln>
        </p:spPr>
        <p:txBody>
          <a:bodyPr wrap="square" rtlCol="0">
            <a:spAutoFit/>
          </a:bodyPr>
          <a:lstStyle/>
          <a:p>
            <a:r>
              <a:rPr lang="en-US" b="1" dirty="0" err="1">
                <a:latin typeface="Courier New" panose="02070309020205020404" pitchFamily="49" charset="0"/>
                <a:cs typeface="Courier New" panose="02070309020205020404" pitchFamily="49" charset="0"/>
              </a:rPr>
              <a:t>uint4_t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ALUControl</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uint2_t</a:t>
            </a:r>
            <a:r>
              <a:rPr lang="en-US" b="1" dirty="0">
                <a:latin typeface="Courier New" panose="02070309020205020404" pitchFamily="49" charset="0"/>
                <a:cs typeface="Courier New" panose="02070309020205020404" pitchFamily="49" charset="0"/>
              </a:rPr>
              <a:t> _</a:t>
            </a:r>
            <a:r>
              <a:rPr lang="en-US" b="1" dirty="0" err="1">
                <a:latin typeface="Courier New" panose="02070309020205020404" pitchFamily="49" charset="0"/>
                <a:cs typeface="Courier New" panose="02070309020205020404" pitchFamily="49" charset="0"/>
              </a:rPr>
              <a:t>ALUOp</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uint6_t</a:t>
            </a:r>
            <a:r>
              <a:rPr lang="en-US" b="1" dirty="0">
                <a:latin typeface="Courier New" panose="02070309020205020404" pitchFamily="49" charset="0"/>
                <a:cs typeface="Courier New" panose="02070309020205020404" pitchFamily="49" charset="0"/>
              </a:rPr>
              <a:t> _</a:t>
            </a:r>
            <a:r>
              <a:rPr lang="en-US" b="1" dirty="0" err="1">
                <a:latin typeface="Courier New" panose="02070309020205020404" pitchFamily="49" charset="0"/>
                <a:cs typeface="Courier New" panose="02070309020205020404" pitchFamily="49" charset="0"/>
              </a:rPr>
              <a:t>funct</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if (_</a:t>
            </a:r>
            <a:r>
              <a:rPr lang="en-US" b="1" dirty="0" err="1">
                <a:latin typeface="Courier New" panose="02070309020205020404" pitchFamily="49" charset="0"/>
                <a:cs typeface="Courier New" panose="02070309020205020404" pitchFamily="49" charset="0"/>
              </a:rPr>
              <a:t>ALUOp</a:t>
            </a:r>
            <a:r>
              <a:rPr lang="en-US" b="1" dirty="0">
                <a:latin typeface="Courier New" panose="02070309020205020404" pitchFamily="49" charset="0"/>
                <a:cs typeface="Courier New" panose="02070309020205020404" pitchFamily="49" charset="0"/>
              </a:rPr>
              <a:t> == 2) { </a:t>
            </a:r>
            <a:r>
              <a:rPr lang="en-US" b="1" dirty="0">
                <a:solidFill>
                  <a:srgbClr val="006600"/>
                </a:solidFill>
                <a:latin typeface="Courier New" panose="02070309020205020404" pitchFamily="49" charset="0"/>
                <a:cs typeface="Courier New" panose="02070309020205020404" pitchFamily="49" charset="0"/>
              </a:rPr>
              <a:t>// R-type; need to decode </a:t>
            </a:r>
            <a:r>
              <a:rPr lang="en-US" b="1" dirty="0" err="1">
                <a:solidFill>
                  <a:srgbClr val="006600"/>
                </a:solidFill>
                <a:latin typeface="Courier New" panose="02070309020205020404" pitchFamily="49" charset="0"/>
                <a:cs typeface="Courier New" panose="02070309020205020404" pitchFamily="49" charset="0"/>
              </a:rPr>
              <a:t>funct</a:t>
            </a:r>
            <a:endParaRPr lang="en-US" b="1" dirty="0">
              <a:solidFill>
                <a:srgbClr val="006600"/>
              </a:solidFill>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switch (_</a:t>
            </a:r>
            <a:r>
              <a:rPr lang="en-US" b="1" dirty="0" err="1">
                <a:latin typeface="Courier New" panose="02070309020205020404" pitchFamily="49" charset="0"/>
                <a:cs typeface="Courier New" panose="02070309020205020404" pitchFamily="49" charset="0"/>
              </a:rPr>
              <a:t>funct</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case </a:t>
            </a:r>
            <a:r>
              <a:rPr lang="en-US" b="1" dirty="0" err="1">
                <a:latin typeface="Courier New" panose="02070309020205020404" pitchFamily="49" charset="0"/>
                <a:cs typeface="Courier New" panose="02070309020205020404" pitchFamily="49" charset="0"/>
              </a:rPr>
              <a:t>0x20</a:t>
            </a:r>
            <a:r>
              <a:rPr lang="en-US" b="1" dirty="0">
                <a:latin typeface="Courier New" panose="02070309020205020404" pitchFamily="49" charset="0"/>
                <a:cs typeface="Courier New" panose="02070309020205020404" pitchFamily="49" charset="0"/>
              </a:rPr>
              <a:t>: return 2;    </a:t>
            </a:r>
            <a:r>
              <a:rPr lang="en-US" b="1" dirty="0">
                <a:solidFill>
                  <a:srgbClr val="0066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a:solidFill>
                  <a:srgbClr val="C00000"/>
                </a:solidFill>
                <a:latin typeface="Courier New" panose="02070309020205020404" pitchFamily="49" charset="0"/>
                <a:cs typeface="Courier New" panose="02070309020205020404" pitchFamily="49" charset="0"/>
              </a:rPr>
              <a:t>add</a:t>
            </a:r>
          </a:p>
          <a:p>
            <a:r>
              <a:rPr lang="en-US" b="1" dirty="0">
                <a:latin typeface="Courier New" panose="02070309020205020404" pitchFamily="49" charset="0"/>
                <a:cs typeface="Courier New" panose="02070309020205020404" pitchFamily="49" charset="0"/>
              </a:rPr>
              <a:t>       case </a:t>
            </a:r>
            <a:r>
              <a:rPr lang="en-US" b="1" dirty="0" err="1">
                <a:latin typeface="Courier New" panose="02070309020205020404" pitchFamily="49" charset="0"/>
                <a:cs typeface="Courier New" panose="02070309020205020404" pitchFamily="49" charset="0"/>
              </a:rPr>
              <a:t>0x22</a:t>
            </a:r>
            <a:r>
              <a:rPr lang="en-US" b="1" dirty="0">
                <a:latin typeface="Courier New" panose="02070309020205020404" pitchFamily="49" charset="0"/>
                <a:cs typeface="Courier New" panose="02070309020205020404" pitchFamily="49" charset="0"/>
              </a:rPr>
              <a:t>: return 6;    </a:t>
            </a:r>
            <a:r>
              <a:rPr lang="en-US" b="1" dirty="0">
                <a:solidFill>
                  <a:srgbClr val="006600"/>
                </a:solidFill>
                <a:latin typeface="Courier New" panose="02070309020205020404" pitchFamily="49" charset="0"/>
                <a:cs typeface="Courier New" panose="02070309020205020404" pitchFamily="49" charset="0"/>
              </a:rPr>
              <a:t>// </a:t>
            </a:r>
            <a:r>
              <a:rPr lang="en-US" b="1" dirty="0">
                <a:solidFill>
                  <a:srgbClr val="C00000"/>
                </a:solidFill>
                <a:latin typeface="Courier New" panose="02070309020205020404" pitchFamily="49" charset="0"/>
                <a:cs typeface="Courier New" panose="02070309020205020404" pitchFamily="49" charset="0"/>
              </a:rPr>
              <a:t>sub</a:t>
            </a:r>
          </a:p>
          <a:p>
            <a:r>
              <a:rPr lang="en-US" b="1" dirty="0">
                <a:latin typeface="Courier New" panose="02070309020205020404" pitchFamily="49" charset="0"/>
                <a:cs typeface="Courier New" panose="02070309020205020404" pitchFamily="49" charset="0"/>
              </a:rPr>
              <a:t>       case </a:t>
            </a:r>
            <a:r>
              <a:rPr lang="en-US" b="1" dirty="0" err="1">
                <a:latin typeface="Courier New" panose="02070309020205020404" pitchFamily="49" charset="0"/>
                <a:cs typeface="Courier New" panose="02070309020205020404" pitchFamily="49" charset="0"/>
              </a:rPr>
              <a:t>0x24</a:t>
            </a:r>
            <a:r>
              <a:rPr lang="en-US" b="1" dirty="0">
                <a:latin typeface="Courier New" panose="02070309020205020404" pitchFamily="49" charset="0"/>
                <a:cs typeface="Courier New" panose="02070309020205020404" pitchFamily="49" charset="0"/>
              </a:rPr>
              <a:t>: return 0;    </a:t>
            </a:r>
            <a:r>
              <a:rPr lang="en-US" b="1" dirty="0">
                <a:solidFill>
                  <a:srgbClr val="0066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a:solidFill>
                  <a:srgbClr val="C00000"/>
                </a:solidFill>
                <a:latin typeface="Courier New" panose="02070309020205020404" pitchFamily="49" charset="0"/>
                <a:cs typeface="Courier New" panose="02070309020205020404" pitchFamily="49" charset="0"/>
              </a:rPr>
              <a:t>and</a:t>
            </a:r>
          </a:p>
          <a:p>
            <a:r>
              <a:rPr lang="en-US" b="1" dirty="0">
                <a:latin typeface="Courier New" panose="02070309020205020404" pitchFamily="49" charset="0"/>
                <a:cs typeface="Courier New" panose="02070309020205020404" pitchFamily="49" charset="0"/>
              </a:rPr>
              <a:t>       case </a:t>
            </a:r>
            <a:r>
              <a:rPr lang="en-US" b="1" dirty="0" err="1">
                <a:latin typeface="Courier New" panose="02070309020205020404" pitchFamily="49" charset="0"/>
                <a:cs typeface="Courier New" panose="02070309020205020404" pitchFamily="49" charset="0"/>
              </a:rPr>
              <a:t>0x25</a:t>
            </a:r>
            <a:r>
              <a:rPr lang="en-US" b="1" dirty="0">
                <a:latin typeface="Courier New" panose="02070309020205020404" pitchFamily="49" charset="0"/>
                <a:cs typeface="Courier New" panose="02070309020205020404" pitchFamily="49" charset="0"/>
              </a:rPr>
              <a:t>: return 1;    </a:t>
            </a:r>
            <a:r>
              <a:rPr lang="en-US" b="1" dirty="0">
                <a:solidFill>
                  <a:srgbClr val="0066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a:solidFill>
                  <a:srgbClr val="C00000"/>
                </a:solidFill>
                <a:latin typeface="Courier New" panose="02070309020205020404" pitchFamily="49" charset="0"/>
                <a:cs typeface="Courier New" panose="02070309020205020404" pitchFamily="49" charset="0"/>
              </a:rPr>
              <a:t>or</a:t>
            </a:r>
          </a:p>
          <a:p>
            <a:r>
              <a:rPr lang="en-US" b="1" dirty="0">
                <a:latin typeface="Courier New" panose="02070309020205020404" pitchFamily="49" charset="0"/>
                <a:cs typeface="Courier New" panose="02070309020205020404" pitchFamily="49" charset="0"/>
              </a:rPr>
              <a:t>       case </a:t>
            </a:r>
            <a:r>
              <a:rPr lang="en-US" b="1" dirty="0" err="1">
                <a:latin typeface="Courier New" panose="02070309020205020404" pitchFamily="49" charset="0"/>
                <a:cs typeface="Courier New" panose="02070309020205020404" pitchFamily="49" charset="0"/>
              </a:rPr>
              <a:t>0x27</a:t>
            </a:r>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0xC</a:t>
            </a:r>
            <a:r>
              <a:rPr lang="en-US" b="1" dirty="0">
                <a:latin typeface="Courier New" panose="02070309020205020404" pitchFamily="49" charset="0"/>
                <a:cs typeface="Courier New" panose="02070309020205020404" pitchFamily="49" charset="0"/>
              </a:rPr>
              <a:t>;  </a:t>
            </a:r>
            <a:r>
              <a:rPr lang="en-US" b="1" dirty="0">
                <a:solidFill>
                  <a:srgbClr val="0066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a:solidFill>
                  <a:srgbClr val="C00000"/>
                </a:solidFill>
                <a:latin typeface="Courier New" panose="02070309020205020404" pitchFamily="49" charset="0"/>
                <a:cs typeface="Courier New" panose="02070309020205020404" pitchFamily="49" charset="0"/>
              </a:rPr>
              <a:t>nor</a:t>
            </a:r>
          </a:p>
          <a:p>
            <a:r>
              <a:rPr lang="en-US" b="1" dirty="0">
                <a:latin typeface="Courier New" panose="02070309020205020404" pitchFamily="49" charset="0"/>
                <a:cs typeface="Courier New" panose="02070309020205020404" pitchFamily="49" charset="0"/>
              </a:rPr>
              <a:t>       case </a:t>
            </a:r>
            <a:r>
              <a:rPr lang="en-US" b="1" dirty="0" err="1">
                <a:latin typeface="Courier New" panose="02070309020205020404" pitchFamily="49" charset="0"/>
                <a:cs typeface="Courier New" panose="02070309020205020404" pitchFamily="49" charset="0"/>
              </a:rPr>
              <a:t>0x2a</a:t>
            </a:r>
            <a:r>
              <a:rPr lang="en-US" b="1" dirty="0">
                <a:latin typeface="Courier New" panose="02070309020205020404" pitchFamily="49" charset="0"/>
                <a:cs typeface="Courier New" panose="02070309020205020404" pitchFamily="49" charset="0"/>
              </a:rPr>
              <a:t>: return 7;    </a:t>
            </a:r>
            <a:r>
              <a:rPr lang="en-US" b="1" dirty="0">
                <a:solidFill>
                  <a:srgbClr val="0066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err="1">
                <a:solidFill>
                  <a:srgbClr val="C00000"/>
                </a:solidFill>
                <a:latin typeface="Courier New" panose="02070309020205020404" pitchFamily="49" charset="0"/>
                <a:cs typeface="Courier New" panose="02070309020205020404" pitchFamily="49" charset="0"/>
              </a:rPr>
              <a:t>slt</a:t>
            </a:r>
            <a:endParaRPr lang="en-US" b="1" dirty="0">
              <a:solidFill>
                <a:srgbClr val="C00000"/>
              </a:solidFill>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default: }</a:t>
            </a:r>
            <a:r>
              <a:rPr lang="en-US" b="1" dirty="0">
                <a:solidFill>
                  <a:srgbClr val="006600"/>
                </a:solidFill>
                <a:latin typeface="Courier New" panose="02070309020205020404" pitchFamily="49" charset="0"/>
                <a:cs typeface="Courier New" panose="02070309020205020404" pitchFamily="49" charset="0"/>
              </a:rPr>
              <a:t> // raise an error</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else { </a:t>
            </a:r>
            <a:r>
              <a:rPr lang="en-US" b="1" dirty="0">
                <a:solidFill>
                  <a:srgbClr val="006600"/>
                </a:solidFill>
                <a:latin typeface="Courier New" panose="02070309020205020404" pitchFamily="49" charset="0"/>
                <a:cs typeface="Courier New" panose="02070309020205020404" pitchFamily="49" charset="0"/>
              </a:rPr>
              <a:t>// non R-type</a:t>
            </a:r>
          </a:p>
          <a:p>
            <a:r>
              <a:rPr lang="en-US" b="1" dirty="0">
                <a:latin typeface="Courier New" panose="02070309020205020404" pitchFamily="49" charset="0"/>
                <a:cs typeface="Courier New" panose="02070309020205020404" pitchFamily="49" charset="0"/>
              </a:rPr>
              <a:t>    if (_</a:t>
            </a:r>
            <a:r>
              <a:rPr lang="en-US" b="1" dirty="0" err="1">
                <a:latin typeface="Courier New" panose="02070309020205020404" pitchFamily="49" charset="0"/>
                <a:cs typeface="Courier New" panose="02070309020205020404" pitchFamily="49" charset="0"/>
              </a:rPr>
              <a:t>ALUOp</a:t>
            </a:r>
            <a:r>
              <a:rPr lang="en-US" b="1" dirty="0">
                <a:latin typeface="Courier New" panose="02070309020205020404" pitchFamily="49" charset="0"/>
                <a:cs typeface="Courier New" panose="02070309020205020404" pitchFamily="49" charset="0"/>
              </a:rPr>
              <a:t> == 0)</a:t>
            </a:r>
          </a:p>
          <a:p>
            <a:r>
              <a:rPr lang="en-US" b="1" dirty="0">
                <a:latin typeface="Courier New" panose="02070309020205020404" pitchFamily="49" charset="0"/>
                <a:cs typeface="Courier New" panose="02070309020205020404" pitchFamily="49" charset="0"/>
              </a:rPr>
              <a:t>       return 2; </a:t>
            </a:r>
            <a:r>
              <a:rPr lang="en-US" b="1" dirty="0">
                <a:solidFill>
                  <a:srgbClr val="006600"/>
                </a:solidFill>
                <a:latin typeface="Courier New" panose="02070309020205020404" pitchFamily="49" charset="0"/>
                <a:cs typeface="Courier New" panose="02070309020205020404" pitchFamily="49" charset="0"/>
              </a:rPr>
              <a:t>// Ask </a:t>
            </a:r>
            <a:r>
              <a:rPr lang="en-US" b="1" dirty="0" err="1">
                <a:solidFill>
                  <a:srgbClr val="006600"/>
                </a:solidFill>
                <a:latin typeface="Courier New" panose="02070309020205020404" pitchFamily="49" charset="0"/>
                <a:cs typeface="Courier New" panose="02070309020205020404" pitchFamily="49" charset="0"/>
              </a:rPr>
              <a:t>ALU</a:t>
            </a:r>
            <a:r>
              <a:rPr lang="en-US" b="1" dirty="0">
                <a:solidFill>
                  <a:srgbClr val="006600"/>
                </a:solidFill>
                <a:latin typeface="Courier New" panose="02070309020205020404" pitchFamily="49" charset="0"/>
                <a:cs typeface="Courier New" panose="02070309020205020404" pitchFamily="49" charset="0"/>
              </a:rPr>
              <a:t> to </a:t>
            </a:r>
            <a:r>
              <a:rPr lang="en-US" b="1" dirty="0">
                <a:solidFill>
                  <a:srgbClr val="C00000"/>
                </a:solidFill>
                <a:latin typeface="Courier New" panose="02070309020205020404" pitchFamily="49" charset="0"/>
                <a:cs typeface="Courier New" panose="02070309020205020404" pitchFamily="49" charset="0"/>
              </a:rPr>
              <a:t>add</a:t>
            </a:r>
          </a:p>
          <a:p>
            <a:r>
              <a:rPr lang="en-US" b="1" dirty="0">
                <a:latin typeface="Courier New" panose="02070309020205020404" pitchFamily="49" charset="0"/>
                <a:cs typeface="Courier New" panose="02070309020205020404" pitchFamily="49" charset="0"/>
              </a:rPr>
              <a:t>    if (_</a:t>
            </a:r>
            <a:r>
              <a:rPr lang="en-US" b="1" dirty="0" err="1">
                <a:latin typeface="Courier New" panose="02070309020205020404" pitchFamily="49" charset="0"/>
                <a:cs typeface="Courier New" panose="02070309020205020404" pitchFamily="49" charset="0"/>
              </a:rPr>
              <a:t>ALUOp</a:t>
            </a:r>
            <a:r>
              <a:rPr lang="en-US" b="1" dirty="0">
                <a:latin typeface="Courier New" panose="02070309020205020404" pitchFamily="49" charset="0"/>
                <a:cs typeface="Courier New" panose="02070309020205020404" pitchFamily="49" charset="0"/>
              </a:rPr>
              <a:t> == 1)</a:t>
            </a:r>
          </a:p>
          <a:p>
            <a:r>
              <a:rPr lang="en-US" b="1" dirty="0">
                <a:latin typeface="Courier New" panose="02070309020205020404" pitchFamily="49" charset="0"/>
                <a:cs typeface="Courier New" panose="02070309020205020404" pitchFamily="49" charset="0"/>
              </a:rPr>
              <a:t>       return 6; </a:t>
            </a:r>
            <a:r>
              <a:rPr lang="en-US" b="1" dirty="0">
                <a:solidFill>
                  <a:srgbClr val="006600"/>
                </a:solidFill>
                <a:latin typeface="Courier New" panose="02070309020205020404" pitchFamily="49" charset="0"/>
                <a:cs typeface="Courier New" panose="02070309020205020404" pitchFamily="49" charset="0"/>
              </a:rPr>
              <a:t>// Ask </a:t>
            </a:r>
            <a:r>
              <a:rPr lang="en-US" b="1" dirty="0" err="1">
                <a:solidFill>
                  <a:srgbClr val="006600"/>
                </a:solidFill>
                <a:latin typeface="Courier New" panose="02070309020205020404" pitchFamily="49" charset="0"/>
                <a:cs typeface="Courier New" panose="02070309020205020404" pitchFamily="49" charset="0"/>
              </a:rPr>
              <a:t>ALU</a:t>
            </a:r>
            <a:r>
              <a:rPr lang="en-US" b="1" dirty="0">
                <a:solidFill>
                  <a:srgbClr val="006600"/>
                </a:solidFill>
                <a:latin typeface="Courier New" panose="02070309020205020404" pitchFamily="49" charset="0"/>
                <a:cs typeface="Courier New" panose="02070309020205020404" pitchFamily="49" charset="0"/>
              </a:rPr>
              <a:t> to </a:t>
            </a:r>
            <a:r>
              <a:rPr lang="en-US" b="1" dirty="0">
                <a:solidFill>
                  <a:srgbClr val="C00000"/>
                </a:solidFill>
                <a:latin typeface="Courier New" panose="02070309020205020404" pitchFamily="49" charset="0"/>
                <a:cs typeface="Courier New" panose="02070309020205020404" pitchFamily="49" charset="0"/>
              </a:rPr>
              <a:t>subtract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graphicFrame>
        <p:nvGraphicFramePr>
          <p:cNvPr id="16" name="Group 85">
            <a:extLst>
              <a:ext uri="{FF2B5EF4-FFF2-40B4-BE49-F238E27FC236}">
                <a16:creationId xmlns:a16="http://schemas.microsoft.com/office/drawing/2014/main" id="{C007667A-5851-43C9-933B-CBB222160DA7}"/>
              </a:ext>
            </a:extLst>
          </p:cNvPr>
          <p:cNvGraphicFramePr>
            <a:graphicFrameLocks/>
          </p:cNvGraphicFramePr>
          <p:nvPr>
            <p:extLst>
              <p:ext uri="{D42A27DB-BD31-4B8C-83A1-F6EECF244321}">
                <p14:modId xmlns:p14="http://schemas.microsoft.com/office/powerpoint/2010/main" val="3623876466"/>
              </p:ext>
            </p:extLst>
          </p:nvPr>
        </p:nvGraphicFramePr>
        <p:xfrm>
          <a:off x="881571" y="3287050"/>
          <a:ext cx="2586711" cy="2346960"/>
        </p:xfrm>
        <a:graphic>
          <a:graphicData uri="http://schemas.openxmlformats.org/drawingml/2006/table">
            <a:tbl>
              <a:tblPr/>
              <a:tblGrid>
                <a:gridCol w="1418519">
                  <a:extLst>
                    <a:ext uri="{9D8B030D-6E8A-4147-A177-3AD203B41FA5}">
                      <a16:colId xmlns:a16="http://schemas.microsoft.com/office/drawing/2014/main" val="20000"/>
                    </a:ext>
                  </a:extLst>
                </a:gridCol>
                <a:gridCol w="1168192">
                  <a:extLst>
                    <a:ext uri="{9D8B030D-6E8A-4147-A177-3AD203B41FA5}">
                      <a16:colId xmlns:a16="http://schemas.microsoft.com/office/drawing/2014/main" val="20001"/>
                    </a:ext>
                  </a:extLst>
                </a:gridCol>
              </a:tblGrid>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err="1">
                          <a:ln>
                            <a:noFill/>
                          </a:ln>
                          <a:solidFill>
                            <a:schemeClr val="tx1"/>
                          </a:solidFill>
                          <a:effectLst/>
                          <a:latin typeface="Arial" charset="0"/>
                          <a:cs typeface="Arial" charset="0"/>
                        </a:rPr>
                        <a:t>ALUcontrol</a:t>
                      </a:r>
                      <a:endParaRPr kumimoji="0" lang="en-US" sz="16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Function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AND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add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subtract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err="1">
                          <a:ln>
                            <a:noFill/>
                          </a:ln>
                          <a:solidFill>
                            <a:schemeClr val="tx1"/>
                          </a:solidFill>
                          <a:effectLst/>
                          <a:latin typeface="Arial" charset="0"/>
                          <a:cs typeface="Arial" charset="0"/>
                        </a:rPr>
                        <a:t>slt</a:t>
                      </a:r>
                      <a:endParaRPr kumimoji="0" lang="en-US" sz="16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1100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17" name="Group 125">
            <a:extLst>
              <a:ext uri="{FF2B5EF4-FFF2-40B4-BE49-F238E27FC236}">
                <a16:creationId xmlns:a16="http://schemas.microsoft.com/office/drawing/2014/main" id="{7CEA29B6-0A56-4683-9A77-A7D40BC753BC}"/>
              </a:ext>
            </a:extLst>
          </p:cNvPr>
          <p:cNvGraphicFramePr>
            <a:graphicFrameLocks/>
          </p:cNvGraphicFramePr>
          <p:nvPr>
            <p:extLst>
              <p:ext uri="{D42A27DB-BD31-4B8C-83A1-F6EECF244321}">
                <p14:modId xmlns:p14="http://schemas.microsoft.com/office/powerpoint/2010/main" val="2381366742"/>
              </p:ext>
            </p:extLst>
          </p:nvPr>
        </p:nvGraphicFramePr>
        <p:xfrm>
          <a:off x="1026371" y="1003075"/>
          <a:ext cx="2297110" cy="1859280"/>
        </p:xfrm>
        <a:graphic>
          <a:graphicData uri="http://schemas.openxmlformats.org/drawingml/2006/table">
            <a:tbl>
              <a:tblPr firstRow="1" bandCol="1">
                <a:tableStyleId>{616DA210-FB5B-4158-B5E0-FEB733F419BA}</a:tableStyleId>
              </a:tblPr>
              <a:tblGrid>
                <a:gridCol w="765703">
                  <a:extLst>
                    <a:ext uri="{9D8B030D-6E8A-4147-A177-3AD203B41FA5}">
                      <a16:colId xmlns:a16="http://schemas.microsoft.com/office/drawing/2014/main" val="20000"/>
                    </a:ext>
                  </a:extLst>
                </a:gridCol>
                <a:gridCol w="751686">
                  <a:extLst>
                    <a:ext uri="{9D8B030D-6E8A-4147-A177-3AD203B41FA5}">
                      <a16:colId xmlns:a16="http://schemas.microsoft.com/office/drawing/2014/main" val="20008"/>
                    </a:ext>
                  </a:extLst>
                </a:gridCol>
                <a:gridCol w="779721">
                  <a:extLst>
                    <a:ext uri="{9D8B030D-6E8A-4147-A177-3AD203B41FA5}">
                      <a16:colId xmlns:a16="http://schemas.microsoft.com/office/drawing/2014/main" val="20009"/>
                    </a:ext>
                  </a:extLst>
                </a:gridCol>
              </a:tblGrid>
              <a:tr h="305543">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400" b="0" i="0" u="none" strike="noStrike" cap="none" normalizeH="0" baseline="0" dirty="0">
                        <a:ln>
                          <a:noFill/>
                        </a:ln>
                        <a:solidFill>
                          <a:schemeClr val="tx1"/>
                        </a:solidFill>
                        <a:effectLst/>
                        <a:latin typeface="Arial" charset="0"/>
                        <a:cs typeface="Arial" charset="0"/>
                      </a:endParaRPr>
                    </a:p>
                  </a:txBody>
                  <a:tcPr anchor="ctr" horzOverflow="overflow"/>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u="none" strike="noStrike" cap="none" normalizeH="0" baseline="0" dirty="0" err="1">
                          <a:ln>
                            <a:noFill/>
                          </a:ln>
                          <a:solidFill>
                            <a:srgbClr val="660066"/>
                          </a:solidFill>
                          <a:effectLst/>
                          <a:latin typeface="Courier New" pitchFamily="49" charset="0"/>
                          <a:cs typeface="Courier New" pitchFamily="49" charset="0"/>
                        </a:rPr>
                        <a:t>ALUop</a:t>
                      </a:r>
                      <a:endParaRPr kumimoji="0" lang="en-US" sz="16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extLst>
                  <a:ext uri="{0D108BD9-81ED-4DB2-BD59-A6C34878D82A}">
                    <a16:rowId xmlns:a16="http://schemas.microsoft.com/office/drawing/2014/main" val="10000"/>
                  </a:ext>
                </a:extLst>
              </a:tr>
              <a:tr h="274525">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a:ln>
                            <a:noFill/>
                          </a:ln>
                          <a:solidFill>
                            <a:srgbClr val="660066"/>
                          </a:solidFill>
                          <a:effectLst/>
                          <a:latin typeface="Courier New" pitchFamily="49" charset="0"/>
                          <a:cs typeface="Courier New" pitchFamily="49" charset="0"/>
                        </a:rPr>
                        <a:t>op1</a:t>
                      </a:r>
                      <a:endParaRPr kumimoji="0" lang="en-US" sz="14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alpha val="2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a:ln>
                            <a:noFill/>
                          </a:ln>
                          <a:solidFill>
                            <a:srgbClr val="660066"/>
                          </a:solidFill>
                          <a:effectLst/>
                          <a:latin typeface="Courier New" pitchFamily="49" charset="0"/>
                          <a:cs typeface="Courier New" pitchFamily="49" charset="0"/>
                        </a:rPr>
                        <a:t>op0</a:t>
                      </a:r>
                      <a:endParaRPr kumimoji="0" lang="en-US" sz="14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a:ln>
                            <a:noFill/>
                          </a:ln>
                          <a:effectLst/>
                        </a:rPr>
                        <a:t>R-type</a:t>
                      </a:r>
                      <a:endParaRPr kumimoji="0" lang="en-US" sz="14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1</a:t>
                      </a:r>
                    </a:p>
                  </a:txBody>
                  <a:tcPr horzOverflow="overflow">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0</a:t>
                      </a:r>
                    </a:p>
                  </a:txBody>
                  <a:tcPr horzOverflow="overflow">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err="1">
                          <a:ln>
                            <a:noFill/>
                          </a:ln>
                          <a:effectLst/>
                        </a:rPr>
                        <a:t>lw</a:t>
                      </a:r>
                      <a:endParaRPr kumimoji="0" lang="en-US" sz="14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0</a:t>
                      </a:r>
                    </a:p>
                  </a:txBody>
                  <a:tcPr horzOverflow="overflow"/>
                </a:tc>
                <a:extLst>
                  <a:ext uri="{0D108BD9-81ED-4DB2-BD59-A6C34878D82A}">
                    <a16:rowId xmlns:a16="http://schemas.microsoft.com/office/drawing/2014/main" val="10003"/>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err="1">
                          <a:ln>
                            <a:noFill/>
                          </a:ln>
                          <a:effectLst/>
                        </a:rPr>
                        <a:t>sw</a:t>
                      </a:r>
                      <a:endParaRPr kumimoji="0" lang="en-US" sz="14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0</a:t>
                      </a:r>
                    </a:p>
                  </a:txBody>
                  <a:tcPr horzOverflow="overflow"/>
                </a:tc>
                <a:extLst>
                  <a:ext uri="{0D108BD9-81ED-4DB2-BD59-A6C34878D82A}">
                    <a16:rowId xmlns:a16="http://schemas.microsoft.com/office/drawing/2014/main" val="10004"/>
                  </a:ext>
                </a:extLst>
              </a:tr>
              <a:tr h="274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u="none" strike="noStrike" cap="none" normalizeH="0" baseline="0" dirty="0" err="1">
                          <a:ln>
                            <a:noFill/>
                          </a:ln>
                          <a:effectLst/>
                        </a:rPr>
                        <a:t>beq</a:t>
                      </a:r>
                      <a:endParaRPr kumimoji="0" lang="en-US" sz="14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a:ln>
                            <a:noFill/>
                          </a:ln>
                          <a:solidFill>
                            <a:schemeClr val="tx1"/>
                          </a:solidFill>
                          <a:effectLst/>
                          <a:latin typeface="Arial" charset="0"/>
                          <a:cs typeface="Arial" charset="0"/>
                        </a:rPr>
                        <a:t>1</a:t>
                      </a:r>
                    </a:p>
                  </a:txBody>
                  <a:tcPr horzOverflow="overflow"/>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908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343151" y="277816"/>
            <a:ext cx="8229600" cy="9413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800" dirty="0"/>
              <a:t>Generating </a:t>
            </a:r>
            <a:r>
              <a:rPr lang="en-US" sz="3800" dirty="0" err="1"/>
              <a:t>ALUControl</a:t>
            </a:r>
            <a:r>
              <a:rPr lang="en-US" sz="3800" dirty="0"/>
              <a:t> Signal</a:t>
            </a:r>
          </a:p>
        </p:txBody>
      </p:sp>
      <p:graphicFrame>
        <p:nvGraphicFramePr>
          <p:cNvPr id="5" name="Group 233"/>
          <p:cNvGraphicFramePr>
            <a:graphicFrameLocks/>
          </p:cNvGraphicFramePr>
          <p:nvPr>
            <p:extLst>
              <p:ext uri="{D42A27DB-BD31-4B8C-83A1-F6EECF244321}">
                <p14:modId xmlns:p14="http://schemas.microsoft.com/office/powerpoint/2010/main" val="2828049078"/>
              </p:ext>
            </p:extLst>
          </p:nvPr>
        </p:nvGraphicFramePr>
        <p:xfrm>
          <a:off x="2266951" y="1143001"/>
          <a:ext cx="6248400" cy="3854457"/>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59436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Opcode</a:t>
                      </a: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ALUop</a:t>
                      </a: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Instruction</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Operation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Funct</a:t>
                      </a:r>
                      <a:r>
                        <a:rPr kumimoji="0" lang="en-US" sz="1500" b="1" i="0" u="none" strike="noStrike" cap="none" normalizeH="0" baseline="0" dirty="0">
                          <a:ln>
                            <a:noFill/>
                          </a:ln>
                          <a:solidFill>
                            <a:schemeClr val="tx1"/>
                          </a:solidFill>
                          <a:effectLst/>
                          <a:latin typeface="Arial" charset="0"/>
                          <a:cs typeface="Arial" charset="0"/>
                        </a:rPr>
                        <a:t>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kern="1200" cap="none" normalizeH="0" baseline="0" dirty="0">
                          <a:ln>
                            <a:noFill/>
                          </a:ln>
                          <a:solidFill>
                            <a:schemeClr val="tx1"/>
                          </a:solidFill>
                          <a:effectLst/>
                          <a:latin typeface="Arial" charset="0"/>
                          <a:ea typeface="+mn-ea"/>
                          <a:cs typeface="Arial" charset="0"/>
                        </a:rPr>
                        <a:t>field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ALU</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ALU</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control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10000"/>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lw</a:t>
                      </a: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load word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add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sw</a:t>
                      </a: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store word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add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2"/>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beq</a:t>
                      </a: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branch equal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subtract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3"/>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add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add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4"/>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subtract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subtract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5"/>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AND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AND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6"/>
                  </a:ext>
                </a:extLst>
              </a:tr>
              <a:tr h="387351">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7"/>
                  </a:ext>
                </a:extLst>
              </a:tr>
              <a:tr h="5486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set on less than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0" i="0" u="none" strike="noStrike" cap="none" normalizeH="0" baseline="0" dirty="0">
                          <a:ln>
                            <a:noFill/>
                          </a:ln>
                          <a:solidFill>
                            <a:schemeClr val="tx1"/>
                          </a:solidFill>
                          <a:effectLst/>
                          <a:latin typeface="Arial" charset="0"/>
                          <a:cs typeface="Arial" charset="0"/>
                        </a:rPr>
                        <a:t>set on less than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8"/>
                  </a:ext>
                </a:extLst>
              </a:tr>
            </a:tbl>
          </a:graphicData>
        </a:graphic>
      </p:graphicFrame>
      <p:graphicFrame>
        <p:nvGraphicFramePr>
          <p:cNvPr id="9" name="Group 85"/>
          <p:cNvGraphicFramePr>
            <a:graphicFrameLocks/>
          </p:cNvGraphicFramePr>
          <p:nvPr/>
        </p:nvGraphicFramePr>
        <p:xfrm>
          <a:off x="8591551" y="3733800"/>
          <a:ext cx="2286000" cy="2331720"/>
        </p:xfrm>
        <a:graphic>
          <a:graphicData uri="http://schemas.openxmlformats.org/drawingml/2006/table">
            <a:tbl>
              <a:tblPr/>
              <a:tblGrid>
                <a:gridCol w="1253613">
                  <a:extLst>
                    <a:ext uri="{9D8B030D-6E8A-4147-A177-3AD203B41FA5}">
                      <a16:colId xmlns:a16="http://schemas.microsoft.com/office/drawing/2014/main" val="20000"/>
                    </a:ext>
                  </a:extLst>
                </a:gridCol>
                <a:gridCol w="1032387">
                  <a:extLst>
                    <a:ext uri="{9D8B030D-6E8A-4147-A177-3AD203B41FA5}">
                      <a16:colId xmlns:a16="http://schemas.microsoft.com/office/drawing/2014/main" val="20001"/>
                    </a:ext>
                  </a:extLst>
                </a:gridCol>
              </a:tblGrid>
              <a:tr h="31496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ALUcontrol</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Function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352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352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352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add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352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subtract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352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slt</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352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1100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10" name="Rounded Rectangle 9"/>
          <p:cNvSpPr/>
          <p:nvPr/>
        </p:nvSpPr>
        <p:spPr>
          <a:xfrm>
            <a:off x="2529417" y="5257800"/>
            <a:ext cx="3733800" cy="685800"/>
          </a:xfrm>
          <a:prstGeom prst="roundRect">
            <a:avLst/>
          </a:prstGeom>
          <a:solidFill>
            <a:schemeClr val="bg1"/>
          </a:solid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cs typeface="Courier New" pitchFamily="49" charset="0"/>
              </a:rPr>
              <a:t>Generation of 2-bit </a:t>
            </a:r>
            <a:r>
              <a:rPr lang="en-US" b="1" dirty="0" err="1">
                <a:solidFill>
                  <a:srgbClr val="660066"/>
                </a:solidFill>
                <a:latin typeface="Courier New" pitchFamily="49" charset="0"/>
                <a:cs typeface="Courier New" pitchFamily="49" charset="0"/>
              </a:rPr>
              <a:t>ALUop</a:t>
            </a:r>
            <a:r>
              <a:rPr lang="en-US" dirty="0">
                <a:solidFill>
                  <a:schemeClr val="tx1"/>
                </a:solidFill>
                <a:cs typeface="Courier New" pitchFamily="49" charset="0"/>
              </a:rPr>
              <a:t> signal will be discussed later</a:t>
            </a:r>
            <a:endParaRPr lang="en-SG" dirty="0">
              <a:solidFill>
                <a:schemeClr val="tx1"/>
              </a:solidFill>
            </a:endParaRPr>
          </a:p>
        </p:txBody>
      </p:sp>
      <p:grpSp>
        <p:nvGrpSpPr>
          <p:cNvPr id="11" name="Group 10"/>
          <p:cNvGrpSpPr/>
          <p:nvPr/>
        </p:nvGrpSpPr>
        <p:grpSpPr>
          <a:xfrm>
            <a:off x="3267199" y="1746184"/>
            <a:ext cx="685800" cy="3195149"/>
            <a:chOff x="1381248" y="1746184"/>
            <a:chExt cx="685800" cy="3195147"/>
          </a:xfrm>
        </p:grpSpPr>
        <p:sp>
          <p:nvSpPr>
            <p:cNvPr id="12" name="TextBox 11"/>
            <p:cNvSpPr txBox="1"/>
            <p:nvPr/>
          </p:nvSpPr>
          <p:spPr>
            <a:xfrm>
              <a:off x="1381248" y="1746184"/>
              <a:ext cx="685800" cy="369332"/>
            </a:xfrm>
            <a:prstGeom prst="rect">
              <a:avLst/>
            </a:prstGeom>
            <a:noFill/>
          </p:spPr>
          <p:txBody>
            <a:bodyPr wrap="square" rtlCol="0">
              <a:spAutoFit/>
            </a:bodyPr>
            <a:lstStyle/>
            <a:p>
              <a:pPr algn="ctr"/>
              <a:r>
                <a:rPr lang="en-US" b="1" dirty="0">
                  <a:solidFill>
                    <a:srgbClr val="C00000"/>
                  </a:solidFill>
                </a:rPr>
                <a:t>00</a:t>
              </a:r>
            </a:p>
          </p:txBody>
        </p:sp>
        <p:sp>
          <p:nvSpPr>
            <p:cNvPr id="13" name="TextBox 12"/>
            <p:cNvSpPr txBox="1"/>
            <p:nvPr/>
          </p:nvSpPr>
          <p:spPr>
            <a:xfrm>
              <a:off x="1381248" y="2121223"/>
              <a:ext cx="685800" cy="369332"/>
            </a:xfrm>
            <a:prstGeom prst="rect">
              <a:avLst/>
            </a:prstGeom>
            <a:noFill/>
          </p:spPr>
          <p:txBody>
            <a:bodyPr wrap="square" rtlCol="0">
              <a:spAutoFit/>
            </a:bodyPr>
            <a:lstStyle/>
            <a:p>
              <a:pPr algn="ctr"/>
              <a:r>
                <a:rPr lang="en-US" b="1" dirty="0">
                  <a:solidFill>
                    <a:srgbClr val="C00000"/>
                  </a:solidFill>
                </a:rPr>
                <a:t>00</a:t>
              </a:r>
            </a:p>
          </p:txBody>
        </p:sp>
        <p:sp>
          <p:nvSpPr>
            <p:cNvPr id="14" name="TextBox 13"/>
            <p:cNvSpPr txBox="1"/>
            <p:nvPr/>
          </p:nvSpPr>
          <p:spPr>
            <a:xfrm>
              <a:off x="1381248" y="2526268"/>
              <a:ext cx="685800" cy="369332"/>
            </a:xfrm>
            <a:prstGeom prst="rect">
              <a:avLst/>
            </a:prstGeom>
            <a:noFill/>
          </p:spPr>
          <p:txBody>
            <a:bodyPr wrap="square" rtlCol="0">
              <a:spAutoFit/>
            </a:bodyPr>
            <a:lstStyle/>
            <a:p>
              <a:pPr algn="ctr"/>
              <a:r>
                <a:rPr lang="en-US" b="1" dirty="0">
                  <a:solidFill>
                    <a:srgbClr val="C00000"/>
                  </a:solidFill>
                </a:rPr>
                <a:t>01</a:t>
              </a:r>
            </a:p>
          </p:txBody>
        </p:sp>
        <p:sp>
          <p:nvSpPr>
            <p:cNvPr id="15" name="TextBox 14"/>
            <p:cNvSpPr txBox="1"/>
            <p:nvPr/>
          </p:nvSpPr>
          <p:spPr>
            <a:xfrm>
              <a:off x="1381248" y="2895600"/>
              <a:ext cx="685800" cy="369332"/>
            </a:xfrm>
            <a:prstGeom prst="rect">
              <a:avLst/>
            </a:prstGeom>
            <a:noFill/>
          </p:spPr>
          <p:txBody>
            <a:bodyPr wrap="square" rtlCol="0">
              <a:spAutoFit/>
            </a:bodyPr>
            <a:lstStyle/>
            <a:p>
              <a:pPr algn="ctr"/>
              <a:r>
                <a:rPr lang="en-US" b="1" dirty="0">
                  <a:solidFill>
                    <a:srgbClr val="C00000"/>
                  </a:solidFill>
                </a:rPr>
                <a:t>10</a:t>
              </a:r>
            </a:p>
          </p:txBody>
        </p:sp>
        <p:sp>
          <p:nvSpPr>
            <p:cNvPr id="16" name="TextBox 15"/>
            <p:cNvSpPr txBox="1"/>
            <p:nvPr/>
          </p:nvSpPr>
          <p:spPr>
            <a:xfrm>
              <a:off x="1381248" y="3330891"/>
              <a:ext cx="685800" cy="369332"/>
            </a:xfrm>
            <a:prstGeom prst="rect">
              <a:avLst/>
            </a:prstGeom>
            <a:noFill/>
          </p:spPr>
          <p:txBody>
            <a:bodyPr wrap="square" rtlCol="0">
              <a:spAutoFit/>
            </a:bodyPr>
            <a:lstStyle/>
            <a:p>
              <a:pPr algn="ctr"/>
              <a:r>
                <a:rPr lang="en-US" b="1" dirty="0">
                  <a:solidFill>
                    <a:srgbClr val="C00000"/>
                  </a:solidFill>
                </a:rPr>
                <a:t>10</a:t>
              </a:r>
            </a:p>
          </p:txBody>
        </p:sp>
        <p:sp>
          <p:nvSpPr>
            <p:cNvPr id="17" name="TextBox 16"/>
            <p:cNvSpPr txBox="1"/>
            <p:nvPr/>
          </p:nvSpPr>
          <p:spPr>
            <a:xfrm>
              <a:off x="1381248" y="4086748"/>
              <a:ext cx="685800" cy="369332"/>
            </a:xfrm>
            <a:prstGeom prst="rect">
              <a:avLst/>
            </a:prstGeom>
            <a:noFill/>
          </p:spPr>
          <p:txBody>
            <a:bodyPr wrap="square" rtlCol="0">
              <a:spAutoFit/>
            </a:bodyPr>
            <a:lstStyle/>
            <a:p>
              <a:pPr algn="ctr"/>
              <a:r>
                <a:rPr lang="en-US" b="1" dirty="0">
                  <a:solidFill>
                    <a:srgbClr val="C00000"/>
                  </a:solidFill>
                </a:rPr>
                <a:t>10</a:t>
              </a:r>
            </a:p>
          </p:txBody>
        </p:sp>
        <p:sp>
          <p:nvSpPr>
            <p:cNvPr id="18" name="TextBox 17"/>
            <p:cNvSpPr txBox="1"/>
            <p:nvPr/>
          </p:nvSpPr>
          <p:spPr>
            <a:xfrm>
              <a:off x="1381248" y="3711685"/>
              <a:ext cx="685800" cy="369332"/>
            </a:xfrm>
            <a:prstGeom prst="rect">
              <a:avLst/>
            </a:prstGeom>
            <a:noFill/>
          </p:spPr>
          <p:txBody>
            <a:bodyPr wrap="square" rtlCol="0">
              <a:spAutoFit/>
            </a:bodyPr>
            <a:lstStyle/>
            <a:p>
              <a:pPr algn="ctr"/>
              <a:r>
                <a:rPr lang="en-US" b="1" dirty="0">
                  <a:solidFill>
                    <a:srgbClr val="C00000"/>
                  </a:solidFill>
                </a:rPr>
                <a:t>10</a:t>
              </a:r>
            </a:p>
          </p:txBody>
        </p:sp>
        <p:sp>
          <p:nvSpPr>
            <p:cNvPr id="19" name="TextBox 18"/>
            <p:cNvSpPr txBox="1"/>
            <p:nvPr/>
          </p:nvSpPr>
          <p:spPr>
            <a:xfrm>
              <a:off x="1381248" y="4571999"/>
              <a:ext cx="685800" cy="369332"/>
            </a:xfrm>
            <a:prstGeom prst="rect">
              <a:avLst/>
            </a:prstGeom>
            <a:noFill/>
          </p:spPr>
          <p:txBody>
            <a:bodyPr wrap="square" rtlCol="0">
              <a:spAutoFit/>
            </a:bodyPr>
            <a:lstStyle/>
            <a:p>
              <a:pPr algn="ctr"/>
              <a:r>
                <a:rPr lang="en-US" b="1" dirty="0">
                  <a:solidFill>
                    <a:srgbClr val="C00000"/>
                  </a:solidFill>
                </a:rPr>
                <a:t>10</a:t>
              </a:r>
            </a:p>
          </p:txBody>
        </p:sp>
      </p:grpSp>
      <p:grpSp>
        <p:nvGrpSpPr>
          <p:cNvPr id="20" name="Group 19"/>
          <p:cNvGrpSpPr/>
          <p:nvPr/>
        </p:nvGrpSpPr>
        <p:grpSpPr>
          <a:xfrm>
            <a:off x="5391151" y="1746185"/>
            <a:ext cx="1143000" cy="3195149"/>
            <a:chOff x="3505200" y="1746184"/>
            <a:chExt cx="1143000" cy="3195147"/>
          </a:xfrm>
        </p:grpSpPr>
        <p:sp>
          <p:nvSpPr>
            <p:cNvPr id="21" name="TextBox 20"/>
            <p:cNvSpPr txBox="1"/>
            <p:nvPr/>
          </p:nvSpPr>
          <p:spPr>
            <a:xfrm>
              <a:off x="3505200" y="1746184"/>
              <a:ext cx="1143000" cy="369332"/>
            </a:xfrm>
            <a:prstGeom prst="rect">
              <a:avLst/>
            </a:prstGeom>
            <a:noFill/>
          </p:spPr>
          <p:txBody>
            <a:bodyPr wrap="square" rtlCol="0">
              <a:spAutoFit/>
            </a:bodyPr>
            <a:lstStyle/>
            <a:p>
              <a:pPr algn="ctr"/>
              <a:r>
                <a:rPr lang="en-US" b="1" dirty="0" err="1">
                  <a:solidFill>
                    <a:srgbClr val="C00000"/>
                  </a:solidFill>
                </a:rPr>
                <a:t>xxxxxx</a:t>
              </a:r>
              <a:endParaRPr lang="en-US" b="1" dirty="0">
                <a:solidFill>
                  <a:srgbClr val="C00000"/>
                </a:solidFill>
              </a:endParaRPr>
            </a:p>
          </p:txBody>
        </p:sp>
        <p:sp>
          <p:nvSpPr>
            <p:cNvPr id="22" name="TextBox 21"/>
            <p:cNvSpPr txBox="1"/>
            <p:nvPr/>
          </p:nvSpPr>
          <p:spPr>
            <a:xfrm>
              <a:off x="3505200" y="2121223"/>
              <a:ext cx="1143000" cy="369332"/>
            </a:xfrm>
            <a:prstGeom prst="rect">
              <a:avLst/>
            </a:prstGeom>
            <a:noFill/>
          </p:spPr>
          <p:txBody>
            <a:bodyPr wrap="square" rtlCol="0">
              <a:spAutoFit/>
            </a:bodyPr>
            <a:lstStyle/>
            <a:p>
              <a:pPr algn="ctr"/>
              <a:r>
                <a:rPr lang="en-US" b="1" dirty="0" err="1">
                  <a:solidFill>
                    <a:srgbClr val="C00000"/>
                  </a:solidFill>
                </a:rPr>
                <a:t>xxxxxx</a:t>
              </a:r>
              <a:endParaRPr lang="en-US" b="1" dirty="0">
                <a:solidFill>
                  <a:srgbClr val="C00000"/>
                </a:solidFill>
              </a:endParaRPr>
            </a:p>
          </p:txBody>
        </p:sp>
        <p:sp>
          <p:nvSpPr>
            <p:cNvPr id="23" name="TextBox 22"/>
            <p:cNvSpPr txBox="1"/>
            <p:nvPr/>
          </p:nvSpPr>
          <p:spPr>
            <a:xfrm>
              <a:off x="3505200" y="2526268"/>
              <a:ext cx="1143000" cy="369332"/>
            </a:xfrm>
            <a:prstGeom prst="rect">
              <a:avLst/>
            </a:prstGeom>
            <a:noFill/>
          </p:spPr>
          <p:txBody>
            <a:bodyPr wrap="square" rtlCol="0">
              <a:spAutoFit/>
            </a:bodyPr>
            <a:lstStyle/>
            <a:p>
              <a:pPr algn="ctr"/>
              <a:r>
                <a:rPr lang="en-US" b="1" dirty="0" err="1">
                  <a:solidFill>
                    <a:srgbClr val="C00000"/>
                  </a:solidFill>
                </a:rPr>
                <a:t>xxxxxx</a:t>
              </a:r>
              <a:endParaRPr lang="en-US" b="1" dirty="0">
                <a:solidFill>
                  <a:srgbClr val="C00000"/>
                </a:solidFill>
              </a:endParaRPr>
            </a:p>
          </p:txBody>
        </p:sp>
        <p:sp>
          <p:nvSpPr>
            <p:cNvPr id="24" name="TextBox 23"/>
            <p:cNvSpPr txBox="1"/>
            <p:nvPr/>
          </p:nvSpPr>
          <p:spPr>
            <a:xfrm>
              <a:off x="3505200" y="2895600"/>
              <a:ext cx="1143000" cy="369332"/>
            </a:xfrm>
            <a:prstGeom prst="rect">
              <a:avLst/>
            </a:prstGeom>
            <a:noFill/>
          </p:spPr>
          <p:txBody>
            <a:bodyPr wrap="square" rtlCol="0">
              <a:spAutoFit/>
            </a:bodyPr>
            <a:lstStyle/>
            <a:p>
              <a:pPr algn="ctr"/>
              <a:r>
                <a:rPr lang="en-US" b="1" dirty="0">
                  <a:solidFill>
                    <a:srgbClr val="C00000"/>
                  </a:solidFill>
                </a:rPr>
                <a:t>10 0000</a:t>
              </a:r>
            </a:p>
          </p:txBody>
        </p:sp>
        <p:sp>
          <p:nvSpPr>
            <p:cNvPr id="25" name="TextBox 24"/>
            <p:cNvSpPr txBox="1"/>
            <p:nvPr/>
          </p:nvSpPr>
          <p:spPr>
            <a:xfrm>
              <a:off x="3505200" y="3330891"/>
              <a:ext cx="1143000" cy="369332"/>
            </a:xfrm>
            <a:prstGeom prst="rect">
              <a:avLst/>
            </a:prstGeom>
            <a:noFill/>
          </p:spPr>
          <p:txBody>
            <a:bodyPr wrap="square" rtlCol="0">
              <a:spAutoFit/>
            </a:bodyPr>
            <a:lstStyle/>
            <a:p>
              <a:pPr algn="ctr"/>
              <a:r>
                <a:rPr lang="en-US" b="1" dirty="0">
                  <a:solidFill>
                    <a:srgbClr val="C00000"/>
                  </a:solidFill>
                </a:rPr>
                <a:t>10 0010</a:t>
              </a:r>
            </a:p>
          </p:txBody>
        </p:sp>
        <p:sp>
          <p:nvSpPr>
            <p:cNvPr id="26" name="TextBox 25"/>
            <p:cNvSpPr txBox="1"/>
            <p:nvPr/>
          </p:nvSpPr>
          <p:spPr>
            <a:xfrm>
              <a:off x="3505200" y="4086748"/>
              <a:ext cx="1143000" cy="369332"/>
            </a:xfrm>
            <a:prstGeom prst="rect">
              <a:avLst/>
            </a:prstGeom>
            <a:noFill/>
          </p:spPr>
          <p:txBody>
            <a:bodyPr wrap="square" rtlCol="0">
              <a:spAutoFit/>
            </a:bodyPr>
            <a:lstStyle/>
            <a:p>
              <a:pPr algn="ctr"/>
              <a:r>
                <a:rPr lang="en-US" b="1" dirty="0">
                  <a:solidFill>
                    <a:srgbClr val="C00000"/>
                  </a:solidFill>
                </a:rPr>
                <a:t>10 0101</a:t>
              </a:r>
            </a:p>
          </p:txBody>
        </p:sp>
        <p:sp>
          <p:nvSpPr>
            <p:cNvPr id="27" name="TextBox 26"/>
            <p:cNvSpPr txBox="1"/>
            <p:nvPr/>
          </p:nvSpPr>
          <p:spPr>
            <a:xfrm>
              <a:off x="3505200" y="3711685"/>
              <a:ext cx="1143000" cy="369332"/>
            </a:xfrm>
            <a:prstGeom prst="rect">
              <a:avLst/>
            </a:prstGeom>
            <a:noFill/>
          </p:spPr>
          <p:txBody>
            <a:bodyPr wrap="square" rtlCol="0">
              <a:spAutoFit/>
            </a:bodyPr>
            <a:lstStyle/>
            <a:p>
              <a:pPr algn="ctr"/>
              <a:r>
                <a:rPr lang="en-US" b="1" dirty="0">
                  <a:solidFill>
                    <a:srgbClr val="C00000"/>
                  </a:solidFill>
                </a:rPr>
                <a:t>10 0100</a:t>
              </a:r>
            </a:p>
          </p:txBody>
        </p:sp>
        <p:sp>
          <p:nvSpPr>
            <p:cNvPr id="28" name="TextBox 27"/>
            <p:cNvSpPr txBox="1"/>
            <p:nvPr/>
          </p:nvSpPr>
          <p:spPr>
            <a:xfrm>
              <a:off x="3505200" y="4571999"/>
              <a:ext cx="1143000" cy="369332"/>
            </a:xfrm>
            <a:prstGeom prst="rect">
              <a:avLst/>
            </a:prstGeom>
            <a:noFill/>
          </p:spPr>
          <p:txBody>
            <a:bodyPr wrap="square" rtlCol="0">
              <a:spAutoFit/>
            </a:bodyPr>
            <a:lstStyle/>
            <a:p>
              <a:pPr algn="ctr"/>
              <a:r>
                <a:rPr lang="en-US" b="1" dirty="0">
                  <a:solidFill>
                    <a:srgbClr val="C00000"/>
                  </a:solidFill>
                </a:rPr>
                <a:t>10 1010</a:t>
              </a:r>
            </a:p>
          </p:txBody>
        </p:sp>
      </p:grpSp>
      <p:grpSp>
        <p:nvGrpSpPr>
          <p:cNvPr id="29" name="Group 28"/>
          <p:cNvGrpSpPr/>
          <p:nvPr/>
        </p:nvGrpSpPr>
        <p:grpSpPr>
          <a:xfrm>
            <a:off x="7677151" y="1751890"/>
            <a:ext cx="762000" cy="3195149"/>
            <a:chOff x="5791200" y="1751890"/>
            <a:chExt cx="762000" cy="3195147"/>
          </a:xfrm>
        </p:grpSpPr>
        <p:sp>
          <p:nvSpPr>
            <p:cNvPr id="30" name="TextBox 29"/>
            <p:cNvSpPr txBox="1"/>
            <p:nvPr/>
          </p:nvSpPr>
          <p:spPr>
            <a:xfrm>
              <a:off x="5791200" y="1751890"/>
              <a:ext cx="762000" cy="369332"/>
            </a:xfrm>
            <a:prstGeom prst="rect">
              <a:avLst/>
            </a:prstGeom>
            <a:noFill/>
          </p:spPr>
          <p:txBody>
            <a:bodyPr wrap="square" rtlCol="0">
              <a:spAutoFit/>
            </a:bodyPr>
            <a:lstStyle/>
            <a:p>
              <a:pPr algn="ctr"/>
              <a:r>
                <a:rPr lang="en-US" b="1" dirty="0">
                  <a:solidFill>
                    <a:srgbClr val="C00000"/>
                  </a:solidFill>
                </a:rPr>
                <a:t>0010</a:t>
              </a:r>
            </a:p>
          </p:txBody>
        </p:sp>
        <p:sp>
          <p:nvSpPr>
            <p:cNvPr id="31" name="TextBox 30"/>
            <p:cNvSpPr txBox="1"/>
            <p:nvPr/>
          </p:nvSpPr>
          <p:spPr>
            <a:xfrm>
              <a:off x="5791200" y="2126929"/>
              <a:ext cx="762000" cy="369332"/>
            </a:xfrm>
            <a:prstGeom prst="rect">
              <a:avLst/>
            </a:prstGeom>
            <a:noFill/>
          </p:spPr>
          <p:txBody>
            <a:bodyPr wrap="square" rtlCol="0">
              <a:spAutoFit/>
            </a:bodyPr>
            <a:lstStyle/>
            <a:p>
              <a:pPr algn="ctr"/>
              <a:r>
                <a:rPr lang="en-US" b="1" dirty="0">
                  <a:solidFill>
                    <a:srgbClr val="C00000"/>
                  </a:solidFill>
                </a:rPr>
                <a:t>0010</a:t>
              </a:r>
            </a:p>
          </p:txBody>
        </p:sp>
        <p:sp>
          <p:nvSpPr>
            <p:cNvPr id="32" name="TextBox 31"/>
            <p:cNvSpPr txBox="1"/>
            <p:nvPr/>
          </p:nvSpPr>
          <p:spPr>
            <a:xfrm>
              <a:off x="5791200" y="2531974"/>
              <a:ext cx="762000" cy="369332"/>
            </a:xfrm>
            <a:prstGeom prst="rect">
              <a:avLst/>
            </a:prstGeom>
            <a:noFill/>
          </p:spPr>
          <p:txBody>
            <a:bodyPr wrap="square" rtlCol="0">
              <a:spAutoFit/>
            </a:bodyPr>
            <a:lstStyle/>
            <a:p>
              <a:pPr algn="ctr"/>
              <a:r>
                <a:rPr lang="en-US" b="1" dirty="0">
                  <a:solidFill>
                    <a:srgbClr val="C00000"/>
                  </a:solidFill>
                </a:rPr>
                <a:t>0110</a:t>
              </a:r>
            </a:p>
          </p:txBody>
        </p:sp>
        <p:sp>
          <p:nvSpPr>
            <p:cNvPr id="33" name="TextBox 32"/>
            <p:cNvSpPr txBox="1"/>
            <p:nvPr/>
          </p:nvSpPr>
          <p:spPr>
            <a:xfrm>
              <a:off x="5791200" y="2901306"/>
              <a:ext cx="762000" cy="369332"/>
            </a:xfrm>
            <a:prstGeom prst="rect">
              <a:avLst/>
            </a:prstGeom>
            <a:noFill/>
          </p:spPr>
          <p:txBody>
            <a:bodyPr wrap="square" rtlCol="0">
              <a:spAutoFit/>
            </a:bodyPr>
            <a:lstStyle/>
            <a:p>
              <a:pPr algn="ctr"/>
              <a:r>
                <a:rPr lang="en-US" b="1" dirty="0">
                  <a:solidFill>
                    <a:srgbClr val="C00000"/>
                  </a:solidFill>
                </a:rPr>
                <a:t>0010</a:t>
              </a:r>
            </a:p>
          </p:txBody>
        </p:sp>
        <p:sp>
          <p:nvSpPr>
            <p:cNvPr id="34" name="TextBox 33"/>
            <p:cNvSpPr txBox="1"/>
            <p:nvPr/>
          </p:nvSpPr>
          <p:spPr>
            <a:xfrm>
              <a:off x="5791200" y="3336597"/>
              <a:ext cx="762000" cy="369332"/>
            </a:xfrm>
            <a:prstGeom prst="rect">
              <a:avLst/>
            </a:prstGeom>
            <a:noFill/>
          </p:spPr>
          <p:txBody>
            <a:bodyPr wrap="square" rtlCol="0">
              <a:spAutoFit/>
            </a:bodyPr>
            <a:lstStyle/>
            <a:p>
              <a:pPr algn="ctr"/>
              <a:r>
                <a:rPr lang="en-US" b="1" dirty="0">
                  <a:solidFill>
                    <a:srgbClr val="C00000"/>
                  </a:solidFill>
                </a:rPr>
                <a:t>0110</a:t>
              </a:r>
            </a:p>
          </p:txBody>
        </p:sp>
        <p:sp>
          <p:nvSpPr>
            <p:cNvPr id="35" name="TextBox 34"/>
            <p:cNvSpPr txBox="1"/>
            <p:nvPr/>
          </p:nvSpPr>
          <p:spPr>
            <a:xfrm>
              <a:off x="5791200" y="4092454"/>
              <a:ext cx="762000" cy="369332"/>
            </a:xfrm>
            <a:prstGeom prst="rect">
              <a:avLst/>
            </a:prstGeom>
            <a:noFill/>
          </p:spPr>
          <p:txBody>
            <a:bodyPr wrap="square" rtlCol="0">
              <a:spAutoFit/>
            </a:bodyPr>
            <a:lstStyle/>
            <a:p>
              <a:pPr algn="ctr"/>
              <a:r>
                <a:rPr lang="en-US" b="1" dirty="0">
                  <a:solidFill>
                    <a:srgbClr val="C00000"/>
                  </a:solidFill>
                </a:rPr>
                <a:t>0001</a:t>
              </a:r>
            </a:p>
          </p:txBody>
        </p:sp>
        <p:sp>
          <p:nvSpPr>
            <p:cNvPr id="36" name="TextBox 35"/>
            <p:cNvSpPr txBox="1"/>
            <p:nvPr/>
          </p:nvSpPr>
          <p:spPr>
            <a:xfrm>
              <a:off x="5791200" y="3717391"/>
              <a:ext cx="762000" cy="369332"/>
            </a:xfrm>
            <a:prstGeom prst="rect">
              <a:avLst/>
            </a:prstGeom>
            <a:noFill/>
          </p:spPr>
          <p:txBody>
            <a:bodyPr wrap="square" rtlCol="0">
              <a:spAutoFit/>
            </a:bodyPr>
            <a:lstStyle/>
            <a:p>
              <a:pPr algn="ctr"/>
              <a:r>
                <a:rPr lang="en-US" b="1" dirty="0">
                  <a:solidFill>
                    <a:srgbClr val="C00000"/>
                  </a:solidFill>
                </a:rPr>
                <a:t>0000</a:t>
              </a:r>
            </a:p>
          </p:txBody>
        </p:sp>
        <p:sp>
          <p:nvSpPr>
            <p:cNvPr id="37" name="TextBox 36"/>
            <p:cNvSpPr txBox="1"/>
            <p:nvPr/>
          </p:nvSpPr>
          <p:spPr>
            <a:xfrm>
              <a:off x="5791200" y="4577705"/>
              <a:ext cx="762000" cy="369332"/>
            </a:xfrm>
            <a:prstGeom prst="rect">
              <a:avLst/>
            </a:prstGeom>
            <a:noFill/>
          </p:spPr>
          <p:txBody>
            <a:bodyPr wrap="square" rtlCol="0">
              <a:spAutoFit/>
            </a:bodyPr>
            <a:lstStyle/>
            <a:p>
              <a:pPr algn="ctr"/>
              <a:r>
                <a:rPr lang="en-US" b="1" dirty="0">
                  <a:solidFill>
                    <a:srgbClr val="C00000"/>
                  </a:solidFill>
                </a:rPr>
                <a:t>0111</a:t>
              </a:r>
            </a:p>
          </p:txBody>
        </p:sp>
      </p:grpSp>
      <p:graphicFrame>
        <p:nvGraphicFramePr>
          <p:cNvPr id="38" name="Group 282"/>
          <p:cNvGraphicFramePr>
            <a:graphicFrameLocks/>
          </p:cNvGraphicFramePr>
          <p:nvPr/>
        </p:nvGraphicFramePr>
        <p:xfrm>
          <a:off x="8743951" y="1219200"/>
          <a:ext cx="2057400" cy="1737360"/>
        </p:xfrm>
        <a:graphic>
          <a:graphicData uri="http://schemas.openxmlformats.org/drawingml/2006/table">
            <a:tbl>
              <a:tblPr/>
              <a:tblGrid>
                <a:gridCol w="1219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53848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Instruction 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err="1">
                          <a:ln>
                            <a:noFill/>
                          </a:ln>
                          <a:solidFill>
                            <a:srgbClr val="C00000"/>
                          </a:solidFill>
                          <a:effectLst/>
                          <a:latin typeface="Courier New" pitchFamily="49" charset="0"/>
                          <a:cs typeface="Courier New" pitchFamily="49" charset="0"/>
                        </a:rPr>
                        <a:t>ALUop</a:t>
                      </a:r>
                      <a:endParaRPr kumimoji="0" lang="en-US" sz="1600" b="1" i="0" u="none" strike="noStrike" cap="none" normalizeH="0" baseline="0" dirty="0">
                        <a:ln>
                          <a:noFill/>
                        </a:ln>
                        <a:solidFill>
                          <a:srgbClr val="C00000"/>
                        </a:solidFill>
                        <a:effectLst/>
                        <a:latin typeface="Courier New" pitchFamily="49"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0"/>
                  </a:ext>
                </a:extLst>
              </a:tr>
              <a:tr h="3962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900" b="1" i="0" u="none" strike="noStrike" cap="none" normalizeH="0" baseline="0" dirty="0" err="1">
                          <a:ln>
                            <a:noFill/>
                          </a:ln>
                          <a:solidFill>
                            <a:schemeClr val="tx1"/>
                          </a:solidFill>
                          <a:effectLst/>
                          <a:latin typeface="Arial" charset="0"/>
                          <a:cs typeface="Arial" charset="0"/>
                        </a:rPr>
                        <a:t>lw</a:t>
                      </a:r>
                      <a:r>
                        <a:rPr kumimoji="0" lang="en-US" sz="1900" b="1" i="0" u="none" strike="noStrike" cap="none" normalizeH="0" baseline="0" dirty="0">
                          <a:ln>
                            <a:noFill/>
                          </a:ln>
                          <a:solidFill>
                            <a:schemeClr val="tx1"/>
                          </a:solidFill>
                          <a:effectLst/>
                          <a:latin typeface="Arial" charset="0"/>
                          <a:cs typeface="Arial" charset="0"/>
                        </a:rPr>
                        <a:t> / </a:t>
                      </a:r>
                      <a:r>
                        <a:rPr kumimoji="0" lang="en-US" sz="1900" b="1" i="0" u="none" strike="noStrike" cap="none" normalizeH="0" baseline="0" dirty="0" err="1">
                          <a:ln>
                            <a:noFill/>
                          </a:ln>
                          <a:solidFill>
                            <a:schemeClr val="tx1"/>
                          </a:solidFill>
                          <a:effectLst/>
                          <a:latin typeface="Arial" charset="0"/>
                          <a:cs typeface="Arial" charset="0"/>
                        </a:rPr>
                        <a:t>sw</a:t>
                      </a:r>
                      <a:endParaRPr kumimoji="0" lang="en-US" sz="19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C00000"/>
                          </a:solidFill>
                          <a:effectLst/>
                          <a:latin typeface="Courier New" pitchFamily="49" charset="0"/>
                          <a:cs typeface="Courier New" pitchFamily="49" charset="0"/>
                        </a:rPr>
                        <a:t>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r h="3962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900" b="1" i="0" u="none" strike="noStrike" cap="none" normalizeH="0" baseline="0" dirty="0" err="1">
                          <a:ln>
                            <a:noFill/>
                          </a:ln>
                          <a:solidFill>
                            <a:schemeClr val="tx1"/>
                          </a:solidFill>
                          <a:effectLst/>
                          <a:latin typeface="Arial" charset="0"/>
                          <a:cs typeface="Arial" charset="0"/>
                        </a:rPr>
                        <a:t>beq</a:t>
                      </a:r>
                      <a:endParaRPr kumimoji="0" lang="en-US" sz="19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C00000"/>
                          </a:solidFill>
                          <a:effectLst/>
                          <a:latin typeface="Courier New" pitchFamily="49" charset="0"/>
                          <a:cs typeface="Courier New" pitchFamily="49" charset="0"/>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3962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900" b="1" i="0" u="none" strike="noStrike" cap="none" normalizeH="0" baseline="0" dirty="0">
                          <a:ln>
                            <a:noFill/>
                          </a:ln>
                          <a:solidFill>
                            <a:schemeClr val="tx1"/>
                          </a:solidFill>
                          <a:effectLst/>
                          <a:latin typeface="Arial" charset="0"/>
                          <a:cs typeface="Arial" charset="0"/>
                        </a:rPr>
                        <a:t>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C00000"/>
                          </a:solidFill>
                          <a:effectLst/>
                          <a:latin typeface="Courier New" pitchFamily="49" charset="0"/>
                          <a:cs typeface="Courier New" pitchFamily="49"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39" name="Slide Number Placeholder 1">
            <a:extLst>
              <a:ext uri="{FF2B5EF4-FFF2-40B4-BE49-F238E27FC236}">
                <a16:creationId xmlns:a16="http://schemas.microsoft.com/office/drawing/2014/main" id="{F9E2F58C-2EBF-4084-9792-D5C9F23241AE}"/>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2</a:t>
            </a:fld>
            <a:endParaRPr lang="en-SG" dirty="0"/>
          </a:p>
        </p:txBody>
      </p:sp>
      <p:sp>
        <p:nvSpPr>
          <p:cNvPr id="2" name="TextBox 1">
            <a:extLst>
              <a:ext uri="{FF2B5EF4-FFF2-40B4-BE49-F238E27FC236}">
                <a16:creationId xmlns:a16="http://schemas.microsoft.com/office/drawing/2014/main" id="{45D34EE0-3A0F-49F8-84BB-3690F9BC0DEB}"/>
              </a:ext>
            </a:extLst>
          </p:cNvPr>
          <p:cNvSpPr txBox="1"/>
          <p:nvPr/>
        </p:nvSpPr>
        <p:spPr>
          <a:xfrm>
            <a:off x="599090" y="504497"/>
            <a:ext cx="1245476" cy="1200329"/>
          </a:xfrm>
          <a:prstGeom prst="rect">
            <a:avLst/>
          </a:prstGeom>
          <a:solidFill>
            <a:schemeClr val="accent2">
              <a:lumMod val="20000"/>
              <a:lumOff val="80000"/>
            </a:schemeClr>
          </a:solidFill>
        </p:spPr>
        <p:txBody>
          <a:bodyPr wrap="square" rtlCol="0">
            <a:spAutoFit/>
          </a:bodyPr>
          <a:lstStyle/>
          <a:p>
            <a:r>
              <a:rPr lang="en-SG" sz="2400" dirty="0"/>
              <a:t>From lecture slide:</a:t>
            </a:r>
          </a:p>
        </p:txBody>
      </p:sp>
      <p:sp>
        <p:nvSpPr>
          <p:cNvPr id="40" name="Date Placeholder 5">
            <a:extLst>
              <a:ext uri="{FF2B5EF4-FFF2-40B4-BE49-F238E27FC236}">
                <a16:creationId xmlns:a16="http://schemas.microsoft.com/office/drawing/2014/main" id="{25A32BCC-91DE-40A2-83B5-B7FBA274E3AC}"/>
              </a:ext>
            </a:extLst>
          </p:cNvPr>
          <p:cNvSpPr>
            <a:spLocks noGrp="1"/>
          </p:cNvSpPr>
          <p:nvPr>
            <p:ph type="dt" sz="half" idx="10"/>
          </p:nvPr>
        </p:nvSpPr>
        <p:spPr>
          <a:xfrm>
            <a:off x="2137411" y="6351584"/>
            <a:ext cx="2133600" cy="457200"/>
          </a:xfrm>
        </p:spPr>
        <p:txBody>
          <a:bodyPr/>
          <a:lstStyle/>
          <a:p>
            <a:r>
              <a:rPr lang="en-US" sz="1600" dirty="0"/>
              <a:t>CS2100</a:t>
            </a:r>
            <a:endParaRPr lang="en-US" altLang="en-US" sz="1600" dirty="0"/>
          </a:p>
        </p:txBody>
      </p:sp>
      <p:sp>
        <p:nvSpPr>
          <p:cNvPr id="41" name="Footer Placeholder 11">
            <a:extLst>
              <a:ext uri="{FF2B5EF4-FFF2-40B4-BE49-F238E27FC236}">
                <a16:creationId xmlns:a16="http://schemas.microsoft.com/office/drawing/2014/main" id="{E6AF0F59-E6A4-49A8-8BE8-A32F9E2B4E9B}"/>
              </a:ext>
            </a:extLst>
          </p:cNvPr>
          <p:cNvSpPr>
            <a:spLocks noGrp="1"/>
          </p:cNvSpPr>
          <p:nvPr>
            <p:ph type="ftr" sz="quarter" idx="11"/>
          </p:nvPr>
        </p:nvSpPr>
        <p:spPr>
          <a:xfrm>
            <a:off x="4804411" y="6356345"/>
            <a:ext cx="2895600" cy="457200"/>
          </a:xfrm>
        </p:spPr>
        <p:txBody>
          <a:bodyPr/>
          <a:lstStyle/>
          <a:p>
            <a:pPr>
              <a:defRPr/>
            </a:pPr>
            <a:r>
              <a:rPr lang="en-US" altLang="en-US" sz="1600" dirty="0"/>
              <a:t>Control</a:t>
            </a:r>
          </a:p>
        </p:txBody>
      </p:sp>
    </p:spTree>
    <p:extLst>
      <p:ext uri="{BB962C8B-B14F-4D97-AF65-F5344CB8AC3E}">
        <p14:creationId xmlns:p14="http://schemas.microsoft.com/office/powerpoint/2010/main" val="223574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up)">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lide Number Placeholder 1">
            <a:extLst>
              <a:ext uri="{FF2B5EF4-FFF2-40B4-BE49-F238E27FC236}">
                <a16:creationId xmlns:a16="http://schemas.microsoft.com/office/drawing/2014/main" id="{B24BC52B-4306-45F4-90A7-9C5439600C31}"/>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20</a:t>
            </a:fld>
            <a:endParaRPr lang="en-SG" dirty="0"/>
          </a:p>
        </p:txBody>
      </p:sp>
      <p:sp>
        <p:nvSpPr>
          <p:cNvPr id="5" name="TextBox 4">
            <a:extLst>
              <a:ext uri="{FF2B5EF4-FFF2-40B4-BE49-F238E27FC236}">
                <a16:creationId xmlns:a16="http://schemas.microsoft.com/office/drawing/2014/main" id="{7F58A8CB-6914-4066-88F8-ACF13B7101BF}"/>
              </a:ext>
            </a:extLst>
          </p:cNvPr>
          <p:cNvSpPr txBox="1"/>
          <p:nvPr/>
        </p:nvSpPr>
        <p:spPr>
          <a:xfrm>
            <a:off x="279575" y="206009"/>
            <a:ext cx="2933525" cy="523220"/>
          </a:xfrm>
          <a:prstGeom prst="rect">
            <a:avLst/>
          </a:prstGeom>
          <a:noFill/>
        </p:spPr>
        <p:txBody>
          <a:bodyPr wrap="square" rtlCol="0">
            <a:spAutoFit/>
          </a:bodyPr>
          <a:lstStyle/>
          <a:p>
            <a:pPr marL="622300" indent="-622300"/>
            <a:r>
              <a:rPr lang="en-SG" sz="2800" dirty="0">
                <a:solidFill>
                  <a:srgbClr val="C00000"/>
                </a:solidFill>
              </a:rPr>
              <a:t>Q7.	ALU.</a:t>
            </a:r>
          </a:p>
        </p:txBody>
      </p:sp>
      <p:graphicFrame>
        <p:nvGraphicFramePr>
          <p:cNvPr id="7" name="Group 85">
            <a:extLst>
              <a:ext uri="{FF2B5EF4-FFF2-40B4-BE49-F238E27FC236}">
                <a16:creationId xmlns:a16="http://schemas.microsoft.com/office/drawing/2014/main" id="{998AAA37-4BA2-4A6C-8BAD-3DD13E7A09D6}"/>
              </a:ext>
            </a:extLst>
          </p:cNvPr>
          <p:cNvGraphicFramePr>
            <a:graphicFrameLocks/>
          </p:cNvGraphicFramePr>
          <p:nvPr>
            <p:extLst>
              <p:ext uri="{D42A27DB-BD31-4B8C-83A1-F6EECF244321}">
                <p14:modId xmlns:p14="http://schemas.microsoft.com/office/powerpoint/2010/main" val="132322058"/>
              </p:ext>
            </p:extLst>
          </p:nvPr>
        </p:nvGraphicFramePr>
        <p:xfrm>
          <a:off x="881571" y="1318550"/>
          <a:ext cx="2586711" cy="2346960"/>
        </p:xfrm>
        <a:graphic>
          <a:graphicData uri="http://schemas.openxmlformats.org/drawingml/2006/table">
            <a:tbl>
              <a:tblPr/>
              <a:tblGrid>
                <a:gridCol w="1418519">
                  <a:extLst>
                    <a:ext uri="{9D8B030D-6E8A-4147-A177-3AD203B41FA5}">
                      <a16:colId xmlns:a16="http://schemas.microsoft.com/office/drawing/2014/main" val="20000"/>
                    </a:ext>
                  </a:extLst>
                </a:gridCol>
                <a:gridCol w="1168192">
                  <a:extLst>
                    <a:ext uri="{9D8B030D-6E8A-4147-A177-3AD203B41FA5}">
                      <a16:colId xmlns:a16="http://schemas.microsoft.com/office/drawing/2014/main" val="20001"/>
                    </a:ext>
                  </a:extLst>
                </a:gridCol>
              </a:tblGrid>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err="1">
                          <a:ln>
                            <a:noFill/>
                          </a:ln>
                          <a:solidFill>
                            <a:schemeClr val="tx1"/>
                          </a:solidFill>
                          <a:effectLst/>
                          <a:latin typeface="Arial" charset="0"/>
                          <a:cs typeface="Arial" charset="0"/>
                        </a:rPr>
                        <a:t>ALUcontrol</a:t>
                      </a:r>
                      <a:endParaRPr kumimoji="0" lang="en-US" sz="16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Function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AND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add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subtract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0111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err="1">
                          <a:ln>
                            <a:noFill/>
                          </a:ln>
                          <a:solidFill>
                            <a:schemeClr val="tx1"/>
                          </a:solidFill>
                          <a:effectLst/>
                          <a:latin typeface="Arial" charset="0"/>
                          <a:cs typeface="Arial" charset="0"/>
                        </a:rPr>
                        <a:t>slt</a:t>
                      </a:r>
                      <a:endParaRPr kumimoji="0" lang="en-US" sz="16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2386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Courier New" pitchFamily="49" charset="0"/>
                          <a:cs typeface="Courier New" pitchFamily="49" charset="0"/>
                        </a:rPr>
                        <a:t>1100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cs typeface="Arial" charset="0"/>
                        </a:rPr>
                        <a:t>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9" name="Content Placeholder 5">
            <a:extLst>
              <a:ext uri="{FF2B5EF4-FFF2-40B4-BE49-F238E27FC236}">
                <a16:creationId xmlns:a16="http://schemas.microsoft.com/office/drawing/2014/main" id="{9DE61E72-31BC-4BC8-A437-F123827FCDC3}"/>
              </a:ext>
            </a:extLst>
          </p:cNvPr>
          <p:cNvSpPr txBox="1">
            <a:spLocks/>
          </p:cNvSpPr>
          <p:nvPr/>
        </p:nvSpPr>
        <p:spPr>
          <a:xfrm>
            <a:off x="3731429" y="508883"/>
            <a:ext cx="7090296" cy="4882101"/>
          </a:xfrm>
          <a:prstGeom prst="rect">
            <a:avLst/>
          </a:prstGeom>
          <a:ln>
            <a:solidFill>
              <a:schemeClr val="tx1"/>
            </a:solid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int32_t ALU(int32_t in0, int32_t in1,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uint4_t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ALUcontrol</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bool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ALUiszero</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int32_t result;</a:t>
            </a:r>
          </a:p>
          <a:p>
            <a:pPr marL="0" algn="just">
              <a:lnSpc>
                <a:spcPct val="120000"/>
              </a:lnSpc>
              <a:spcBef>
                <a:spcPts val="0"/>
              </a:spcBef>
              <a:spcAft>
                <a:spcPts val="0"/>
              </a:spcAft>
              <a:tabLst>
                <a:tab pos="270510" algn="l"/>
              </a:tabLst>
            </a:pPr>
            <a:endPar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endParaRP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switch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ALUcontrol</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case 0: result = in0 &amp; in1; break;</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case 1: result = in0 | in1; break;</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case 2: result = in0 + in1; break;</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case 6: result = in0 - in1; break;</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case 7: result = (int32_t)(in0 &lt; in1); break;</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case 12: result = ~(in0 | in1); break;</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a:t>
            </a:r>
            <a:r>
              <a:rPr lang="en-US" sz="1600" b="1" dirty="0" err="1">
                <a:solidFill>
                  <a:srgbClr val="2F5496"/>
                </a:solidFill>
                <a:latin typeface="Courier New" panose="02070309020205020404" pitchFamily="49" charset="0"/>
                <a:ea typeface="DengXian" panose="02010600030101010101" pitchFamily="2" charset="-122"/>
                <a:cs typeface="Times New Roman" panose="02020603050405020304" pitchFamily="18" charset="0"/>
              </a:rPr>
              <a:t>ALUiszero</a:t>
            </a: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 (result == 0);</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    return(result);</a:t>
            </a:r>
          </a:p>
          <a:p>
            <a:pPr marL="0" algn="just">
              <a:lnSpc>
                <a:spcPct val="120000"/>
              </a:lnSpc>
              <a:spcBef>
                <a:spcPts val="0"/>
              </a:spcBef>
              <a:spcAft>
                <a:spcPts val="0"/>
              </a:spcAft>
              <a:tabLst>
                <a:tab pos="270510" algn="l"/>
              </a:tabLst>
            </a:pPr>
            <a:r>
              <a:rPr lang="en-US" sz="1600" b="1" dirty="0">
                <a:solidFill>
                  <a:srgbClr val="2F5496"/>
                </a:solidFill>
                <a:latin typeface="Courier New" panose="02070309020205020404" pitchFamily="49" charset="0"/>
                <a:ea typeface="DengXian" panose="02010600030101010101" pitchFamily="2" charset="-122"/>
                <a:cs typeface="Times New Roman" panose="02020603050405020304" pitchFamily="18" charset="0"/>
              </a:rPr>
              <a:t>}</a:t>
            </a:r>
          </a:p>
        </p:txBody>
      </p:sp>
      <p:sp>
        <p:nvSpPr>
          <p:cNvPr id="10" name="Line Callout 2 6">
            <a:extLst>
              <a:ext uri="{FF2B5EF4-FFF2-40B4-BE49-F238E27FC236}">
                <a16:creationId xmlns:a16="http://schemas.microsoft.com/office/drawing/2014/main" id="{EB37428F-C92C-4BA4-9C95-05FBAA43FCDF}"/>
              </a:ext>
            </a:extLst>
          </p:cNvPr>
          <p:cNvSpPr/>
          <p:nvPr/>
        </p:nvSpPr>
        <p:spPr>
          <a:xfrm>
            <a:off x="8197343" y="1171218"/>
            <a:ext cx="3530369" cy="591595"/>
          </a:xfrm>
          <a:prstGeom prst="borderCallout2">
            <a:avLst>
              <a:gd name="adj1" fmla="val 3008"/>
              <a:gd name="adj2" fmla="val 67136"/>
              <a:gd name="adj3" fmla="val -50911"/>
              <a:gd name="adj4" fmla="val 66843"/>
              <a:gd name="adj5" fmla="val -82925"/>
              <a:gd name="adj6" fmla="val 64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in1 may be rt or </a:t>
            </a:r>
            <a:r>
              <a:rPr lang="en-US" dirty="0" err="1"/>
              <a:t>immed</a:t>
            </a:r>
            <a:r>
              <a:rPr lang="en-US" dirty="0"/>
              <a:t>. But this is settled prior to invoking the ALU.</a:t>
            </a:r>
          </a:p>
        </p:txBody>
      </p:sp>
      <p:sp>
        <p:nvSpPr>
          <p:cNvPr id="11" name="Line Callout 2 7">
            <a:extLst>
              <a:ext uri="{FF2B5EF4-FFF2-40B4-BE49-F238E27FC236}">
                <a16:creationId xmlns:a16="http://schemas.microsoft.com/office/drawing/2014/main" id="{91FAE62D-3E50-4BF7-9768-9C14A5E23988}"/>
              </a:ext>
            </a:extLst>
          </p:cNvPr>
          <p:cNvSpPr/>
          <p:nvPr/>
        </p:nvSpPr>
        <p:spPr>
          <a:xfrm>
            <a:off x="9336678" y="2062716"/>
            <a:ext cx="2507992" cy="1223099"/>
          </a:xfrm>
          <a:prstGeom prst="borderCallout2">
            <a:avLst>
              <a:gd name="adj1" fmla="val 49184"/>
              <a:gd name="adj2" fmla="val 993"/>
              <a:gd name="adj3" fmla="val 49185"/>
              <a:gd name="adj4" fmla="val -8757"/>
              <a:gd name="adj5" fmla="val 121633"/>
              <a:gd name="adj6" fmla="val -2560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Our input parameters are signed, so we are doing signed comparison here.</a:t>
            </a:r>
          </a:p>
        </p:txBody>
      </p:sp>
      <p:sp>
        <p:nvSpPr>
          <p:cNvPr id="12" name="Line Callout 2 9">
            <a:extLst>
              <a:ext uri="{FF2B5EF4-FFF2-40B4-BE49-F238E27FC236}">
                <a16:creationId xmlns:a16="http://schemas.microsoft.com/office/drawing/2014/main" id="{A50F82B7-F433-4227-B633-FD840102B8C6}"/>
              </a:ext>
            </a:extLst>
          </p:cNvPr>
          <p:cNvSpPr/>
          <p:nvPr/>
        </p:nvSpPr>
        <p:spPr>
          <a:xfrm>
            <a:off x="8825023" y="4178595"/>
            <a:ext cx="2690037" cy="1010093"/>
          </a:xfrm>
          <a:prstGeom prst="borderCallout2">
            <a:avLst>
              <a:gd name="adj1" fmla="val 47844"/>
              <a:gd name="adj2" fmla="val -655"/>
              <a:gd name="adj3" fmla="val 47409"/>
              <a:gd name="adj4" fmla="val -12714"/>
              <a:gd name="adj5" fmla="val -8318"/>
              <a:gd name="adj6" fmla="val -38217"/>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We use the bitwise complement (NOT) of C. Cannot use logical NOT “!”</a:t>
            </a:r>
          </a:p>
        </p:txBody>
      </p:sp>
      <p:sp>
        <p:nvSpPr>
          <p:cNvPr id="13" name="Line Callout 2 11">
            <a:extLst>
              <a:ext uri="{FF2B5EF4-FFF2-40B4-BE49-F238E27FC236}">
                <a16:creationId xmlns:a16="http://schemas.microsoft.com/office/drawing/2014/main" id="{B61F51FC-424A-4D25-B308-FAA51F61EA8D}"/>
              </a:ext>
            </a:extLst>
          </p:cNvPr>
          <p:cNvSpPr/>
          <p:nvPr/>
        </p:nvSpPr>
        <p:spPr>
          <a:xfrm>
            <a:off x="607739" y="4254831"/>
            <a:ext cx="2864526" cy="954486"/>
          </a:xfrm>
          <a:prstGeom prst="borderCallout2">
            <a:avLst>
              <a:gd name="adj1" fmla="val 77095"/>
              <a:gd name="adj2" fmla="val 99491"/>
              <a:gd name="adj3" fmla="val 76753"/>
              <a:gd name="adj4" fmla="val 108477"/>
              <a:gd name="adj5" fmla="val 33086"/>
              <a:gd name="adj6" fmla="val 127495"/>
            </a:avLst>
          </a:prstGeom>
          <a:ln>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ALUiszero</a:t>
            </a:r>
            <a:r>
              <a:rPr lang="en-US" dirty="0"/>
              <a:t> passed by pointer and is always set based on the result.</a:t>
            </a:r>
          </a:p>
        </p:txBody>
      </p:sp>
    </p:spTree>
    <p:extLst>
      <p:ext uri="{BB962C8B-B14F-4D97-AF65-F5344CB8AC3E}">
        <p14:creationId xmlns:p14="http://schemas.microsoft.com/office/powerpoint/2010/main" val="417957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B95862-1785-7DB2-4F58-932599807DCA}"/>
              </a:ext>
            </a:extLst>
          </p:cNvPr>
          <p:cNvSpPr>
            <a:spLocks noGrp="1"/>
          </p:cNvSpPr>
          <p:nvPr>
            <p:ph type="sldNum" sz="quarter" idx="12"/>
          </p:nvPr>
        </p:nvSpPr>
        <p:spPr/>
        <p:txBody>
          <a:bodyPr/>
          <a:lstStyle/>
          <a:p>
            <a:fld id="{AEBE2BCA-7FFD-4666-9163-5C061F649162}" type="slidenum">
              <a:rPr lang="en-SG" smtClean="0"/>
              <a:t>21</a:t>
            </a:fld>
            <a:endParaRPr lang="en-SG"/>
          </a:p>
        </p:txBody>
      </p:sp>
      <p:sp>
        <p:nvSpPr>
          <p:cNvPr id="3" name="TextBox 2">
            <a:extLst>
              <a:ext uri="{FF2B5EF4-FFF2-40B4-BE49-F238E27FC236}">
                <a16:creationId xmlns:a16="http://schemas.microsoft.com/office/drawing/2014/main" id="{32844D97-89B3-B54F-0FFE-808934D242AE}"/>
              </a:ext>
            </a:extLst>
          </p:cNvPr>
          <p:cNvSpPr txBox="1"/>
          <p:nvPr/>
        </p:nvSpPr>
        <p:spPr>
          <a:xfrm>
            <a:off x="978527" y="982176"/>
            <a:ext cx="10234946" cy="4893647"/>
          </a:xfrm>
          <a:prstGeom prst="rect">
            <a:avLst/>
          </a:prstGeom>
          <a:noFill/>
        </p:spPr>
        <p:txBody>
          <a:bodyPr wrap="square" rtlCol="0">
            <a:spAutoFit/>
          </a:bodyPr>
          <a:lstStyle/>
          <a:p>
            <a:pPr marL="285750" indent="-285750">
              <a:buFont typeface="Arial" panose="020B0604020202020204" pitchFamily="34" charset="0"/>
              <a:buChar char="•"/>
            </a:pPr>
            <a:r>
              <a:rPr lang="en-SG" sz="2400" dirty="0">
                <a:effectLst/>
              </a:rPr>
              <a:t>Borrowed from the book, “Gulliver’s Travels” by Jonathan Swift</a:t>
            </a:r>
          </a:p>
          <a:p>
            <a:pPr marL="285750" indent="-285750">
              <a:buFont typeface="Arial" panose="020B0604020202020204" pitchFamily="34" charset="0"/>
              <a:buChar char="•"/>
            </a:pPr>
            <a:endParaRPr lang="en-SG" sz="2400" dirty="0">
              <a:effectLst/>
            </a:endParaRPr>
          </a:p>
          <a:p>
            <a:pPr marL="285750" indent="-285750">
              <a:buFont typeface="Arial" panose="020B0604020202020204" pitchFamily="34" charset="0"/>
              <a:buChar char="•"/>
            </a:pPr>
            <a:r>
              <a:rPr lang="en-SG" sz="2400" dirty="0">
                <a:effectLst/>
              </a:rPr>
              <a:t>Fundamental disagreement on how to crack open one’s boiled egg – from small end or from the big end </a:t>
            </a:r>
            <a:r>
              <a:rPr lang="en-SG" sz="2400" dirty="0">
                <a:effectLst/>
                <a:sym typeface="Wingdings" pitchFamily="2" charset="2"/>
              </a:rPr>
              <a:t> </a:t>
            </a:r>
          </a:p>
          <a:p>
            <a:pPr marL="285750" indent="-285750">
              <a:buFont typeface="Arial" panose="020B0604020202020204" pitchFamily="34" charset="0"/>
              <a:buChar char="•"/>
            </a:pPr>
            <a:endParaRPr lang="en-SG" sz="2400" dirty="0">
              <a:sym typeface="Wingdings" pitchFamily="2" charset="2"/>
            </a:endParaRPr>
          </a:p>
          <a:p>
            <a:pPr marL="285750" indent="-285750">
              <a:buFont typeface="Arial" panose="020B0604020202020204" pitchFamily="34" charset="0"/>
              <a:buChar char="•"/>
            </a:pPr>
            <a:r>
              <a:rPr lang="en-SG" sz="2400" dirty="0">
                <a:sym typeface="Wingdings" pitchFamily="2" charset="2"/>
              </a:rPr>
              <a:t>Terms</a:t>
            </a:r>
            <a:r>
              <a:rPr lang="en-SG" sz="2400" dirty="0">
                <a:effectLst/>
              </a:rPr>
              <a:t> </a:t>
            </a:r>
            <a:r>
              <a:rPr lang="en-SG" sz="2400" i="1" dirty="0">
                <a:solidFill>
                  <a:srgbClr val="0000FF"/>
                </a:solidFill>
                <a:effectLst/>
              </a:rPr>
              <a:t>Big-Endian</a:t>
            </a:r>
            <a:r>
              <a:rPr lang="en-SG" sz="2400" dirty="0">
                <a:effectLst/>
              </a:rPr>
              <a:t> and </a:t>
            </a:r>
            <a:r>
              <a:rPr lang="en-SG" sz="2400" i="1" dirty="0">
                <a:solidFill>
                  <a:srgbClr val="0000FF"/>
                </a:solidFill>
                <a:effectLst/>
              </a:rPr>
              <a:t>Little-Endian</a:t>
            </a:r>
            <a:r>
              <a:rPr lang="en-SG" sz="2400" dirty="0">
                <a:effectLst/>
              </a:rPr>
              <a:t> introduced to Computing by Danny Cohen</a:t>
            </a:r>
          </a:p>
          <a:p>
            <a:pPr marL="742950" lvl="1" indent="-285750">
              <a:buFont typeface="Arial" panose="020B0604020202020204" pitchFamily="34" charset="0"/>
              <a:buChar char="•"/>
            </a:pPr>
            <a:r>
              <a:rPr lang="en-SG" sz="2400" dirty="0">
                <a:effectLst/>
              </a:rPr>
              <a:t>Internet Engineering Note (Note 137), “On Holy Wars and a Plea for Peace”: </a:t>
            </a:r>
            <a:r>
              <a:rPr lang="en-SG" sz="2400" dirty="0">
                <a:effectLst/>
                <a:hlinkClick r:id="rId2"/>
              </a:rPr>
              <a:t>https://www.ietf.org/rfc/ien/ien137.txt</a:t>
            </a:r>
            <a:endParaRPr lang="en-SG" sz="2400" dirty="0"/>
          </a:p>
          <a:p>
            <a:endParaRPr lang="en-SG" sz="2400" dirty="0"/>
          </a:p>
          <a:p>
            <a:pPr marL="285750" indent="-285750">
              <a:buFont typeface="Arial" panose="020B0604020202020204" pitchFamily="34" charset="0"/>
              <a:buChar char="•"/>
            </a:pPr>
            <a:r>
              <a:rPr lang="en-SG" sz="2400" dirty="0">
                <a:effectLst/>
              </a:rPr>
              <a:t>Gulliver’s Travels is available for free as part of Project Gutenberg: </a:t>
            </a:r>
            <a:r>
              <a:rPr lang="en-SG" sz="2400" dirty="0">
                <a:effectLst/>
                <a:hlinkClick r:id="rId3"/>
              </a:rPr>
              <a:t>https://www.gutenberg.org/ebooks/65473</a:t>
            </a:r>
            <a:endParaRPr lang="en-SG" sz="2400" dirty="0">
              <a:effectLst/>
            </a:endParaRPr>
          </a:p>
          <a:p>
            <a:pPr marL="742950" lvl="1" indent="-285750">
              <a:buFont typeface="Arial" panose="020B0604020202020204" pitchFamily="34" charset="0"/>
              <a:buChar char="•"/>
            </a:pPr>
            <a:r>
              <a:rPr lang="en-SG" sz="2400" dirty="0"/>
              <a:t>First time </a:t>
            </a:r>
            <a:r>
              <a:rPr lang="en-SG" sz="2400" i="1" dirty="0">
                <a:solidFill>
                  <a:srgbClr val="0000FF"/>
                </a:solidFill>
                <a:effectLst/>
              </a:rPr>
              <a:t>Big-Endian</a:t>
            </a:r>
            <a:r>
              <a:rPr lang="en-SG" sz="2400" dirty="0">
                <a:effectLst/>
              </a:rPr>
              <a:t> is mentioned is on page 45 in chapter 4</a:t>
            </a:r>
            <a:endParaRPr lang="en-SG" sz="2400" dirty="0"/>
          </a:p>
          <a:p>
            <a:endParaRPr lang="en-US" sz="2400" dirty="0"/>
          </a:p>
        </p:txBody>
      </p:sp>
      <p:sp>
        <p:nvSpPr>
          <p:cNvPr id="4" name="TextBox 3">
            <a:extLst>
              <a:ext uri="{FF2B5EF4-FFF2-40B4-BE49-F238E27FC236}">
                <a16:creationId xmlns:a16="http://schemas.microsoft.com/office/drawing/2014/main" id="{3484D059-46C0-0706-C873-12D6666B24EB}"/>
              </a:ext>
            </a:extLst>
          </p:cNvPr>
          <p:cNvSpPr txBox="1"/>
          <p:nvPr/>
        </p:nvSpPr>
        <p:spPr>
          <a:xfrm>
            <a:off x="214065" y="224594"/>
            <a:ext cx="1891181" cy="523220"/>
          </a:xfrm>
          <a:prstGeom prst="rect">
            <a:avLst/>
          </a:prstGeom>
          <a:noFill/>
        </p:spPr>
        <p:txBody>
          <a:bodyPr wrap="square" rtlCol="0">
            <a:spAutoFit/>
          </a:bodyPr>
          <a:lstStyle/>
          <a:p>
            <a:pPr algn="ctr"/>
            <a:r>
              <a:rPr lang="en-SG" sz="2800" dirty="0">
                <a:solidFill>
                  <a:srgbClr val="C00000"/>
                </a:solidFill>
              </a:rPr>
              <a:t>For Fun</a:t>
            </a:r>
          </a:p>
        </p:txBody>
      </p:sp>
    </p:spTree>
    <p:extLst>
      <p:ext uri="{BB962C8B-B14F-4D97-AF65-F5344CB8AC3E}">
        <p14:creationId xmlns:p14="http://schemas.microsoft.com/office/powerpoint/2010/main" val="2802809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690690" y="538165"/>
            <a:ext cx="8810625" cy="5781675"/>
            <a:chOff x="1690690" y="538165"/>
            <a:chExt cx="8810625" cy="5781675"/>
          </a:xfrm>
        </p:grpSpPr>
        <p:grpSp>
          <p:nvGrpSpPr>
            <p:cNvPr id="8" name="Group 7">
              <a:extLst>
                <a:ext uri="{FF2B5EF4-FFF2-40B4-BE49-F238E27FC236}">
                  <a16:creationId xmlns:a16="http://schemas.microsoft.com/office/drawing/2014/main" id="{B592BFF4-767F-411C-9237-4DB0CE3867F9}"/>
                </a:ext>
              </a:extLst>
            </p:cNvPr>
            <p:cNvGrpSpPr/>
            <p:nvPr/>
          </p:nvGrpSpPr>
          <p:grpSpPr>
            <a:xfrm>
              <a:off x="1690690" y="538165"/>
              <a:ext cx="8810625" cy="5781675"/>
              <a:chOff x="1690687" y="538162"/>
              <a:chExt cx="8810625" cy="5781675"/>
            </a:xfrm>
          </p:grpSpPr>
          <p:grpSp>
            <p:nvGrpSpPr>
              <p:cNvPr id="3" name="Group 2"/>
              <p:cNvGrpSpPr/>
              <p:nvPr/>
            </p:nvGrpSpPr>
            <p:grpSpPr>
              <a:xfrm>
                <a:off x="1690687" y="538162"/>
                <a:ext cx="8810625" cy="5781675"/>
                <a:chOff x="1690687" y="538162"/>
                <a:chExt cx="8810625" cy="5781675"/>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690687" y="538162"/>
                  <a:ext cx="8810625" cy="5781675"/>
                </a:xfrm>
                <a:prstGeom prst="rect">
                  <a:avLst/>
                </a:prstGeom>
              </p:spPr>
            </p:pic>
            <p:sp>
              <p:nvSpPr>
                <p:cNvPr id="5" name="Rectangle 4"/>
                <p:cNvSpPr/>
                <p:nvPr/>
              </p:nvSpPr>
              <p:spPr>
                <a:xfrm>
                  <a:off x="9910482" y="538162"/>
                  <a:ext cx="590830" cy="283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6" name="TextBox 5">
                <a:extLst>
                  <a:ext uri="{FF2B5EF4-FFF2-40B4-BE49-F238E27FC236}">
                    <a16:creationId xmlns:a16="http://schemas.microsoft.com/office/drawing/2014/main" id="{ACE9FD7F-244E-4170-88A0-83768666AD96}"/>
                  </a:ext>
                </a:extLst>
              </p:cNvPr>
              <p:cNvSpPr txBox="1"/>
              <p:nvPr/>
            </p:nvSpPr>
            <p:spPr>
              <a:xfrm>
                <a:off x="6825536" y="3113602"/>
                <a:ext cx="480428" cy="261610"/>
              </a:xfrm>
              <a:prstGeom prst="rect">
                <a:avLst/>
              </a:prstGeom>
              <a:noFill/>
            </p:spPr>
            <p:txBody>
              <a:bodyPr wrap="square" rtlCol="0">
                <a:spAutoFit/>
              </a:bodyPr>
              <a:lstStyle/>
              <a:p>
                <a:pPr algn="ctr"/>
                <a:r>
                  <a:rPr lang="en-SG" sz="1100" b="1" dirty="0"/>
                  <a:t>Opr1</a:t>
                </a:r>
              </a:p>
            </p:txBody>
          </p:sp>
          <p:sp>
            <p:nvSpPr>
              <p:cNvPr id="7" name="TextBox 6">
                <a:extLst>
                  <a:ext uri="{FF2B5EF4-FFF2-40B4-BE49-F238E27FC236}">
                    <a16:creationId xmlns:a16="http://schemas.microsoft.com/office/drawing/2014/main" id="{B8A26D28-73D6-4DDA-8C9E-728EF3BEF8F7}"/>
                  </a:ext>
                </a:extLst>
              </p:cNvPr>
              <p:cNvSpPr txBox="1"/>
              <p:nvPr/>
            </p:nvSpPr>
            <p:spPr>
              <a:xfrm>
                <a:off x="6825536" y="4189165"/>
                <a:ext cx="480428" cy="261610"/>
              </a:xfrm>
              <a:prstGeom prst="rect">
                <a:avLst/>
              </a:prstGeom>
              <a:noFill/>
            </p:spPr>
            <p:txBody>
              <a:bodyPr wrap="square" rtlCol="0">
                <a:spAutoFit/>
              </a:bodyPr>
              <a:lstStyle/>
              <a:p>
                <a:pPr algn="ctr"/>
                <a:r>
                  <a:rPr lang="en-SG" sz="1100" b="1" dirty="0"/>
                  <a:t>Opr2</a:t>
                </a:r>
              </a:p>
            </p:txBody>
          </p:sp>
        </p:grpSp>
        <p:sp>
          <p:nvSpPr>
            <p:cNvPr id="9" name="TextBox 8"/>
            <p:cNvSpPr txBox="1"/>
            <p:nvPr/>
          </p:nvSpPr>
          <p:spPr>
            <a:xfrm>
              <a:off x="3502705" y="3693520"/>
              <a:ext cx="202219" cy="661720"/>
            </a:xfrm>
            <a:prstGeom prst="rect">
              <a:avLst/>
            </a:prstGeom>
            <a:noFill/>
          </p:spPr>
          <p:txBody>
            <a:bodyPr wrap="square" rtlCol="0">
              <a:spAutoFit/>
            </a:bodyPr>
            <a:lstStyle/>
            <a:p>
              <a:pPr algn="ctr">
                <a:spcAft>
                  <a:spcPts val="200"/>
                </a:spcAft>
              </a:pPr>
              <a:r>
                <a:rPr lang="en-SG" sz="800" dirty="0">
                  <a:solidFill>
                    <a:srgbClr val="C00000"/>
                  </a:solidFill>
                </a:rPr>
                <a:t>0</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C00000"/>
                  </a:solidFill>
                </a:rPr>
                <a:t>1</a:t>
              </a:r>
              <a:endParaRPr lang="en-US" sz="800" dirty="0">
                <a:solidFill>
                  <a:srgbClr val="C00000"/>
                </a:solidFill>
              </a:endParaRPr>
            </a:p>
          </p:txBody>
        </p:sp>
        <p:sp>
          <p:nvSpPr>
            <p:cNvPr id="10" name="TextBox 9"/>
            <p:cNvSpPr txBox="1"/>
            <p:nvPr/>
          </p:nvSpPr>
          <p:spPr>
            <a:xfrm>
              <a:off x="6155407" y="3913472"/>
              <a:ext cx="202219" cy="738664"/>
            </a:xfrm>
            <a:prstGeom prst="rect">
              <a:avLst/>
            </a:prstGeom>
            <a:noFill/>
          </p:spPr>
          <p:txBody>
            <a:bodyPr wrap="square" rtlCol="0">
              <a:spAutoFit/>
            </a:bodyPr>
            <a:lstStyle/>
            <a:p>
              <a:pPr algn="ctr">
                <a:spcAft>
                  <a:spcPts val="400"/>
                </a:spcAft>
              </a:pPr>
              <a:r>
                <a:rPr lang="en-SG" sz="800" dirty="0">
                  <a:solidFill>
                    <a:srgbClr val="C00000"/>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C00000"/>
                  </a:solidFill>
                </a:rPr>
                <a:t>1</a:t>
              </a:r>
              <a:endParaRPr lang="en-US" sz="800" dirty="0">
                <a:solidFill>
                  <a:srgbClr val="C00000"/>
                </a:solidFill>
              </a:endParaRPr>
            </a:p>
          </p:txBody>
        </p:sp>
        <p:sp>
          <p:nvSpPr>
            <p:cNvPr id="11" name="TextBox 10"/>
            <p:cNvSpPr txBox="1"/>
            <p:nvPr/>
          </p:nvSpPr>
          <p:spPr>
            <a:xfrm>
              <a:off x="9470352" y="4554359"/>
              <a:ext cx="202219" cy="661720"/>
            </a:xfrm>
            <a:prstGeom prst="rect">
              <a:avLst/>
            </a:prstGeom>
            <a:noFill/>
          </p:spPr>
          <p:txBody>
            <a:bodyPr wrap="square" rtlCol="0">
              <a:spAutoFit/>
            </a:bodyPr>
            <a:lstStyle/>
            <a:p>
              <a:pPr algn="ctr">
                <a:spcAft>
                  <a:spcPts val="200"/>
                </a:spcAft>
              </a:pPr>
              <a:r>
                <a:rPr lang="en-SG" sz="800" dirty="0">
                  <a:solidFill>
                    <a:srgbClr val="C00000"/>
                  </a:solidFill>
                </a:rPr>
                <a:t>1</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C00000"/>
                  </a:solidFill>
                </a:rPr>
                <a:t>0</a:t>
              </a:r>
              <a:endParaRPr lang="en-US" sz="800" dirty="0">
                <a:solidFill>
                  <a:srgbClr val="C00000"/>
                </a:solidFill>
              </a:endParaRPr>
            </a:p>
          </p:txBody>
        </p:sp>
        <p:sp>
          <p:nvSpPr>
            <p:cNvPr id="12" name="TextBox 11"/>
            <p:cNvSpPr txBox="1"/>
            <p:nvPr/>
          </p:nvSpPr>
          <p:spPr>
            <a:xfrm>
              <a:off x="8215643" y="1075220"/>
              <a:ext cx="202219" cy="738664"/>
            </a:xfrm>
            <a:prstGeom prst="rect">
              <a:avLst/>
            </a:prstGeom>
            <a:noFill/>
          </p:spPr>
          <p:txBody>
            <a:bodyPr wrap="square" rtlCol="0">
              <a:spAutoFit/>
            </a:bodyPr>
            <a:lstStyle/>
            <a:p>
              <a:pPr algn="ctr">
                <a:spcAft>
                  <a:spcPts val="400"/>
                </a:spcAft>
              </a:pPr>
              <a:r>
                <a:rPr lang="en-SG" sz="800" dirty="0">
                  <a:solidFill>
                    <a:srgbClr val="C00000"/>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C00000"/>
                  </a:solidFill>
                </a:rPr>
                <a:t>1</a:t>
              </a:r>
              <a:endParaRPr lang="en-US" sz="800" dirty="0">
                <a:solidFill>
                  <a:srgbClr val="C00000"/>
                </a:solidFill>
              </a:endParaRPr>
            </a:p>
          </p:txBody>
        </p:sp>
      </p:grpSp>
      <p:sp>
        <p:nvSpPr>
          <p:cNvPr id="2" name="TextBox 1"/>
          <p:cNvSpPr txBox="1"/>
          <p:nvPr/>
        </p:nvSpPr>
        <p:spPr>
          <a:xfrm>
            <a:off x="9101506" y="659721"/>
            <a:ext cx="2959430" cy="830997"/>
          </a:xfrm>
          <a:prstGeom prst="rect">
            <a:avLst/>
          </a:prstGeom>
          <a:noFill/>
        </p:spPr>
        <p:txBody>
          <a:bodyPr wrap="square" rtlCol="0">
            <a:spAutoFit/>
          </a:bodyPr>
          <a:lstStyle/>
          <a:p>
            <a:r>
              <a:rPr lang="en-SG" sz="2400" dirty="0"/>
              <a:t>Tutors: A </a:t>
            </a:r>
            <a:r>
              <a:rPr lang="en-SG" sz="2400" dirty="0" err="1"/>
              <a:t>datapath</a:t>
            </a:r>
            <a:r>
              <a:rPr lang="en-SG" sz="2400" dirty="0"/>
              <a:t> diagram for your use.</a:t>
            </a:r>
          </a:p>
        </p:txBody>
      </p:sp>
    </p:spTree>
    <p:extLst>
      <p:ext uri="{BB962C8B-B14F-4D97-AF65-F5344CB8AC3E}">
        <p14:creationId xmlns:p14="http://schemas.microsoft.com/office/powerpoint/2010/main" val="2842802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1949" y="2351528"/>
            <a:ext cx="6859707" cy="1107996"/>
          </a:xfrm>
          <a:prstGeom prst="rect">
            <a:avLst/>
          </a:prstGeom>
          <a:noFill/>
        </p:spPr>
        <p:txBody>
          <a:bodyPr wrap="square" rtlCol="0">
            <a:spAutoFit/>
          </a:bodyPr>
          <a:lstStyle/>
          <a:p>
            <a:pPr algn="ctr"/>
            <a:r>
              <a:rPr lang="en-SG" sz="6600" dirty="0">
                <a:solidFill>
                  <a:schemeClr val="accent5">
                    <a:lumMod val="75000"/>
                  </a:schemeClr>
                </a:solidFill>
              </a:rPr>
              <a:t>END OF FILE</a:t>
            </a:r>
          </a:p>
        </p:txBody>
      </p:sp>
    </p:spTree>
    <p:extLst>
      <p:ext uri="{BB962C8B-B14F-4D97-AF65-F5344CB8AC3E}">
        <p14:creationId xmlns:p14="http://schemas.microsoft.com/office/powerpoint/2010/main" val="134992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137411" y="277817"/>
            <a:ext cx="8228160" cy="58419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Design of ALU Control Unit (1/2)</a:t>
            </a:r>
          </a:p>
        </p:txBody>
      </p:sp>
      <p:sp>
        <p:nvSpPr>
          <p:cNvPr id="3" name="Rectangle 3"/>
          <p:cNvSpPr txBox="1">
            <a:spLocks noChangeArrowheads="1"/>
          </p:cNvSpPr>
          <p:nvPr/>
        </p:nvSpPr>
        <p:spPr>
          <a:xfrm>
            <a:off x="2137411" y="914400"/>
            <a:ext cx="8229600" cy="1295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a:solidFill>
                  <a:srgbClr val="006600"/>
                </a:solidFill>
              </a:rPr>
              <a:t>Input: </a:t>
            </a:r>
            <a:r>
              <a:rPr lang="en-US" sz="2400" dirty="0"/>
              <a:t>6-bit </a:t>
            </a:r>
            <a:r>
              <a:rPr lang="en-US" sz="2400" b="1" dirty="0" err="1">
                <a:solidFill>
                  <a:srgbClr val="660066"/>
                </a:solidFill>
                <a:latin typeface="Courier New" pitchFamily="49" charset="0"/>
                <a:cs typeface="Courier New" pitchFamily="49" charset="0"/>
              </a:rPr>
              <a:t>Funct</a:t>
            </a:r>
            <a:r>
              <a:rPr lang="en-US" sz="2400" dirty="0"/>
              <a:t> field and 2-bit </a:t>
            </a:r>
            <a:r>
              <a:rPr lang="en-US" sz="2400" b="1" dirty="0" err="1">
                <a:solidFill>
                  <a:srgbClr val="660066"/>
                </a:solidFill>
                <a:latin typeface="Courier New" pitchFamily="49" charset="0"/>
                <a:cs typeface="Courier New" pitchFamily="49" charset="0"/>
              </a:rPr>
              <a:t>ALUop</a:t>
            </a:r>
            <a:endParaRPr lang="en-US" sz="2400" b="1" dirty="0">
              <a:solidFill>
                <a:srgbClr val="660066"/>
              </a:solidFill>
              <a:latin typeface="Courier New" pitchFamily="49" charset="0"/>
              <a:cs typeface="Courier New" pitchFamily="49" charset="0"/>
            </a:endParaRPr>
          </a:p>
          <a:p>
            <a:pPr>
              <a:spcBef>
                <a:spcPct val="10000"/>
              </a:spcBef>
            </a:pPr>
            <a:r>
              <a:rPr lang="en-US" sz="2400" dirty="0">
                <a:solidFill>
                  <a:srgbClr val="C00000"/>
                </a:solidFill>
              </a:rPr>
              <a:t>Output: </a:t>
            </a:r>
            <a:r>
              <a:rPr lang="en-US" sz="2400" dirty="0"/>
              <a:t>4-bit </a:t>
            </a:r>
            <a:r>
              <a:rPr lang="en-US" sz="2400" b="1" dirty="0" err="1">
                <a:solidFill>
                  <a:srgbClr val="660066"/>
                </a:solidFill>
                <a:latin typeface="Courier New" pitchFamily="49" charset="0"/>
                <a:cs typeface="Courier New" pitchFamily="49" charset="0"/>
              </a:rPr>
              <a:t>ALUcontrol</a:t>
            </a:r>
            <a:r>
              <a:rPr lang="en-US" sz="2400" dirty="0"/>
              <a:t> </a:t>
            </a:r>
          </a:p>
          <a:p>
            <a:pPr>
              <a:spcBef>
                <a:spcPct val="10000"/>
              </a:spcBef>
            </a:pPr>
            <a:r>
              <a:rPr lang="en-US" sz="2400" dirty="0"/>
              <a:t>Find the simplified expressions</a:t>
            </a:r>
          </a:p>
        </p:txBody>
      </p:sp>
      <p:graphicFrame>
        <p:nvGraphicFramePr>
          <p:cNvPr id="7" name="Group 299"/>
          <p:cNvGraphicFramePr>
            <a:graphicFrameLocks/>
          </p:cNvGraphicFramePr>
          <p:nvPr/>
        </p:nvGraphicFramePr>
        <p:xfrm>
          <a:off x="2137413" y="2196290"/>
          <a:ext cx="8153411" cy="3890721"/>
        </p:xfrm>
        <a:graphic>
          <a:graphicData uri="http://schemas.openxmlformats.org/drawingml/2006/table">
            <a:tbl>
              <a:tblPr/>
              <a:tblGrid>
                <a:gridCol w="721539">
                  <a:extLst>
                    <a:ext uri="{9D8B030D-6E8A-4147-A177-3AD203B41FA5}">
                      <a16:colId xmlns:a16="http://schemas.microsoft.com/office/drawing/2014/main" val="20000"/>
                    </a:ext>
                  </a:extLst>
                </a:gridCol>
                <a:gridCol w="829771">
                  <a:extLst>
                    <a:ext uri="{9D8B030D-6E8A-4147-A177-3AD203B41FA5}">
                      <a16:colId xmlns:a16="http://schemas.microsoft.com/office/drawing/2014/main" val="20001"/>
                    </a:ext>
                  </a:extLst>
                </a:gridCol>
                <a:gridCol w="829771">
                  <a:extLst>
                    <a:ext uri="{9D8B030D-6E8A-4147-A177-3AD203B41FA5}">
                      <a16:colId xmlns:a16="http://schemas.microsoft.com/office/drawing/2014/main" val="20002"/>
                    </a:ext>
                  </a:extLst>
                </a:gridCol>
                <a:gridCol w="796955">
                  <a:extLst>
                    <a:ext uri="{9D8B030D-6E8A-4147-A177-3AD203B41FA5}">
                      <a16:colId xmlns:a16="http://schemas.microsoft.com/office/drawing/2014/main" val="20003"/>
                    </a:ext>
                  </a:extLst>
                </a:gridCol>
                <a:gridCol w="796955">
                  <a:extLst>
                    <a:ext uri="{9D8B030D-6E8A-4147-A177-3AD203B41FA5}">
                      <a16:colId xmlns:a16="http://schemas.microsoft.com/office/drawing/2014/main" val="20004"/>
                    </a:ext>
                  </a:extLst>
                </a:gridCol>
                <a:gridCol w="796955">
                  <a:extLst>
                    <a:ext uri="{9D8B030D-6E8A-4147-A177-3AD203B41FA5}">
                      <a16:colId xmlns:a16="http://schemas.microsoft.com/office/drawing/2014/main" val="20005"/>
                    </a:ext>
                  </a:extLst>
                </a:gridCol>
                <a:gridCol w="796955">
                  <a:extLst>
                    <a:ext uri="{9D8B030D-6E8A-4147-A177-3AD203B41FA5}">
                      <a16:colId xmlns:a16="http://schemas.microsoft.com/office/drawing/2014/main" val="20006"/>
                    </a:ext>
                  </a:extLst>
                </a:gridCol>
                <a:gridCol w="796955">
                  <a:extLst>
                    <a:ext uri="{9D8B030D-6E8A-4147-A177-3AD203B41FA5}">
                      <a16:colId xmlns:a16="http://schemas.microsoft.com/office/drawing/2014/main" val="20007"/>
                    </a:ext>
                  </a:extLst>
                </a:gridCol>
                <a:gridCol w="796955">
                  <a:extLst>
                    <a:ext uri="{9D8B030D-6E8A-4147-A177-3AD203B41FA5}">
                      <a16:colId xmlns:a16="http://schemas.microsoft.com/office/drawing/2014/main" val="20008"/>
                    </a:ext>
                  </a:extLst>
                </a:gridCol>
                <a:gridCol w="990600">
                  <a:extLst>
                    <a:ext uri="{9D8B030D-6E8A-4147-A177-3AD203B41FA5}">
                      <a16:colId xmlns:a16="http://schemas.microsoft.com/office/drawing/2014/main" val="20009"/>
                    </a:ext>
                  </a:extLst>
                </a:gridCol>
              </a:tblGrid>
              <a:tr h="717296">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900" b="1" i="0" u="none" strike="noStrike" cap="none" normalizeH="0" baseline="0" dirty="0" err="1">
                          <a:ln>
                            <a:noFill/>
                          </a:ln>
                          <a:solidFill>
                            <a:schemeClr val="tx1"/>
                          </a:solidFill>
                          <a:effectLst/>
                          <a:latin typeface="Arial" charset="0"/>
                          <a:cs typeface="Arial" charset="0"/>
                        </a:rPr>
                        <a:t>ALUop</a:t>
                      </a:r>
                      <a:endParaRPr kumimoji="0" lang="en-US" sz="19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900" b="1" i="0" u="none" strike="noStrike" cap="none" normalizeH="0" baseline="0" dirty="0" err="1">
                          <a:ln>
                            <a:noFill/>
                          </a:ln>
                          <a:solidFill>
                            <a:schemeClr val="tx1"/>
                          </a:solidFill>
                          <a:effectLst/>
                          <a:latin typeface="Arial" charset="0"/>
                          <a:cs typeface="Arial" charset="0"/>
                        </a:rPr>
                        <a:t>Funct</a:t>
                      </a:r>
                      <a:r>
                        <a:rPr kumimoji="0" lang="en-US" sz="1900" b="1" i="0" u="none" strike="noStrike" cap="none" normalizeH="0" baseline="0" dirty="0">
                          <a:ln>
                            <a:noFill/>
                          </a:ln>
                          <a:solidFill>
                            <a:schemeClr val="tx1"/>
                          </a:solidFill>
                          <a:effectLst/>
                          <a:latin typeface="Arial" charset="0"/>
                          <a:cs typeface="Arial" charset="0"/>
                        </a:rPr>
                        <a:t> Field</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900" b="1" i="0" u="none" strike="noStrike" cap="none" normalizeH="0" baseline="0" dirty="0">
                          <a:ln>
                            <a:noFill/>
                          </a:ln>
                          <a:solidFill>
                            <a:schemeClr val="tx1"/>
                          </a:solidFill>
                          <a:effectLst/>
                          <a:latin typeface="Arial" charset="0"/>
                          <a:cs typeface="Arial" charset="0"/>
                        </a:rPr>
                        <a:t>( </a:t>
                      </a:r>
                      <a:r>
                        <a:rPr kumimoji="0" lang="en-US" sz="1900" b="0" i="0" u="none" strike="noStrike" cap="none" normalizeH="0" baseline="0" dirty="0">
                          <a:ln>
                            <a:noFill/>
                          </a:ln>
                          <a:solidFill>
                            <a:schemeClr val="tx1"/>
                          </a:solidFill>
                          <a:effectLst/>
                          <a:latin typeface="Arial" charset="0"/>
                          <a:cs typeface="Arial" charset="0"/>
                        </a:rPr>
                        <a:t>F[5:0] == Inst[5:0] </a:t>
                      </a:r>
                      <a:r>
                        <a:rPr kumimoji="0" lang="en-US" sz="1900" b="1"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ALU</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control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0"/>
                  </a:ext>
                </a:extLst>
              </a:tr>
              <a:tr h="514065">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1"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MSB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LSB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F5</a:t>
                      </a:r>
                      <a:endParaRPr kumimoji="0" lang="en-US" sz="1500" b="1" i="0" u="none" strike="noStrike" cap="none" normalizeH="0" baseline="0" dirty="0">
                        <a:ln>
                          <a:noFill/>
                        </a:ln>
                        <a:solidFill>
                          <a:schemeClr val="tx1"/>
                        </a:solidFill>
                        <a:effectLst/>
                        <a:latin typeface="Courier New" pitchFamily="49"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F0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vMerge="1">
                  <a:txBody>
                    <a:bodyPr/>
                    <a:lstStyle/>
                    <a:p>
                      <a:endParaRPr lang="en-US"/>
                    </a:p>
                  </a:txBody>
                  <a:tcPr/>
                </a:tc>
                <a:extLst>
                  <a:ext uri="{0D108BD9-81ED-4DB2-BD59-A6C34878D82A}">
                    <a16:rowId xmlns:a16="http://schemas.microsoft.com/office/drawing/2014/main" val="10001"/>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lw</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sw</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beq</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4"/>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add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5"/>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sub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6"/>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7"/>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cs typeface="Arial" charset="0"/>
                        </a:rPr>
                        <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8"/>
                  </a:ext>
                </a:extLst>
              </a:tr>
              <a:tr h="33102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err="1">
                          <a:ln>
                            <a:noFill/>
                          </a:ln>
                          <a:solidFill>
                            <a:schemeClr val="tx1"/>
                          </a:solidFill>
                          <a:effectLst/>
                          <a:latin typeface="Arial" charset="0"/>
                          <a:cs typeface="Arial" charset="0"/>
                        </a:rPr>
                        <a:t>slt</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9"/>
                  </a:ext>
                </a:extLst>
              </a:tr>
            </a:tbl>
          </a:graphicData>
        </a:graphic>
      </p:graphicFrame>
      <p:grpSp>
        <p:nvGrpSpPr>
          <p:cNvPr id="9" name="Group 8"/>
          <p:cNvGrpSpPr/>
          <p:nvPr/>
        </p:nvGrpSpPr>
        <p:grpSpPr>
          <a:xfrm>
            <a:off x="3063686" y="3388495"/>
            <a:ext cx="7191031" cy="375039"/>
            <a:chOff x="1383475" y="3388501"/>
            <a:chExt cx="7191030" cy="375040"/>
          </a:xfrm>
        </p:grpSpPr>
        <p:sp>
          <p:nvSpPr>
            <p:cNvPr id="10" name="TextBox 9"/>
            <p:cNvSpPr txBox="1"/>
            <p:nvPr/>
          </p:nvSpPr>
          <p:spPr>
            <a:xfrm>
              <a:off x="1383475" y="3388501"/>
              <a:ext cx="457200" cy="369333"/>
            </a:xfrm>
            <a:prstGeom prst="rect">
              <a:avLst/>
            </a:prstGeom>
            <a:noFill/>
          </p:spPr>
          <p:txBody>
            <a:bodyPr wrap="square" rtlCol="0">
              <a:spAutoFit/>
            </a:bodyPr>
            <a:lstStyle/>
            <a:p>
              <a:pPr algn="ctr"/>
              <a:r>
                <a:rPr lang="en-US" b="1" dirty="0"/>
                <a:t>0</a:t>
              </a:r>
            </a:p>
          </p:txBody>
        </p:sp>
        <p:sp>
          <p:nvSpPr>
            <p:cNvPr id="11" name="TextBox 10"/>
            <p:cNvSpPr txBox="1"/>
            <p:nvPr/>
          </p:nvSpPr>
          <p:spPr>
            <a:xfrm>
              <a:off x="2209800" y="3388501"/>
              <a:ext cx="457200" cy="369333"/>
            </a:xfrm>
            <a:prstGeom prst="rect">
              <a:avLst/>
            </a:prstGeom>
            <a:noFill/>
          </p:spPr>
          <p:txBody>
            <a:bodyPr wrap="square" rtlCol="0">
              <a:spAutoFit/>
            </a:bodyPr>
            <a:lstStyle/>
            <a:p>
              <a:pPr algn="ctr"/>
              <a:r>
                <a:rPr lang="en-US" b="1" dirty="0"/>
                <a:t>0</a:t>
              </a:r>
            </a:p>
          </p:txBody>
        </p:sp>
        <p:sp>
          <p:nvSpPr>
            <p:cNvPr id="12" name="TextBox 11"/>
            <p:cNvSpPr txBox="1"/>
            <p:nvPr/>
          </p:nvSpPr>
          <p:spPr>
            <a:xfrm>
              <a:off x="2971800" y="3394208"/>
              <a:ext cx="457200" cy="369333"/>
            </a:xfrm>
            <a:prstGeom prst="rect">
              <a:avLst/>
            </a:prstGeom>
            <a:noFill/>
          </p:spPr>
          <p:txBody>
            <a:bodyPr wrap="square" rtlCol="0">
              <a:spAutoFit/>
            </a:bodyPr>
            <a:lstStyle/>
            <a:p>
              <a:pPr algn="ctr"/>
              <a:r>
                <a:rPr lang="en-US" b="1" dirty="0"/>
                <a:t>X</a:t>
              </a:r>
            </a:p>
          </p:txBody>
        </p:sp>
        <p:sp>
          <p:nvSpPr>
            <p:cNvPr id="13" name="TextBox 12"/>
            <p:cNvSpPr txBox="1"/>
            <p:nvPr/>
          </p:nvSpPr>
          <p:spPr>
            <a:xfrm>
              <a:off x="3810000" y="3394208"/>
              <a:ext cx="457200" cy="369333"/>
            </a:xfrm>
            <a:prstGeom prst="rect">
              <a:avLst/>
            </a:prstGeom>
            <a:noFill/>
          </p:spPr>
          <p:txBody>
            <a:bodyPr wrap="square" rtlCol="0">
              <a:spAutoFit/>
            </a:bodyPr>
            <a:lstStyle/>
            <a:p>
              <a:pPr algn="ctr"/>
              <a:r>
                <a:rPr lang="en-US" b="1" dirty="0"/>
                <a:t>X</a:t>
              </a:r>
            </a:p>
          </p:txBody>
        </p:sp>
        <p:sp>
          <p:nvSpPr>
            <p:cNvPr id="14" name="TextBox 13"/>
            <p:cNvSpPr txBox="1"/>
            <p:nvPr/>
          </p:nvSpPr>
          <p:spPr>
            <a:xfrm>
              <a:off x="4648200" y="3394208"/>
              <a:ext cx="457200" cy="369333"/>
            </a:xfrm>
            <a:prstGeom prst="rect">
              <a:avLst/>
            </a:prstGeom>
            <a:noFill/>
          </p:spPr>
          <p:txBody>
            <a:bodyPr wrap="square" rtlCol="0">
              <a:spAutoFit/>
            </a:bodyPr>
            <a:lstStyle/>
            <a:p>
              <a:pPr algn="ctr"/>
              <a:r>
                <a:rPr lang="en-US" b="1" dirty="0"/>
                <a:t>X</a:t>
              </a:r>
            </a:p>
          </p:txBody>
        </p:sp>
        <p:sp>
          <p:nvSpPr>
            <p:cNvPr id="15" name="TextBox 14"/>
            <p:cNvSpPr txBox="1"/>
            <p:nvPr/>
          </p:nvSpPr>
          <p:spPr>
            <a:xfrm>
              <a:off x="5410200" y="3394208"/>
              <a:ext cx="457200" cy="369333"/>
            </a:xfrm>
            <a:prstGeom prst="rect">
              <a:avLst/>
            </a:prstGeom>
            <a:noFill/>
          </p:spPr>
          <p:txBody>
            <a:bodyPr wrap="square" rtlCol="0">
              <a:spAutoFit/>
            </a:bodyPr>
            <a:lstStyle/>
            <a:p>
              <a:pPr algn="ctr"/>
              <a:r>
                <a:rPr lang="en-US" b="1" dirty="0"/>
                <a:t>X</a:t>
              </a:r>
            </a:p>
          </p:txBody>
        </p:sp>
        <p:sp>
          <p:nvSpPr>
            <p:cNvPr id="16" name="TextBox 15"/>
            <p:cNvSpPr txBox="1"/>
            <p:nvPr/>
          </p:nvSpPr>
          <p:spPr>
            <a:xfrm>
              <a:off x="6172200" y="3394208"/>
              <a:ext cx="457200" cy="369333"/>
            </a:xfrm>
            <a:prstGeom prst="rect">
              <a:avLst/>
            </a:prstGeom>
            <a:noFill/>
          </p:spPr>
          <p:txBody>
            <a:bodyPr wrap="square" rtlCol="0">
              <a:spAutoFit/>
            </a:bodyPr>
            <a:lstStyle/>
            <a:p>
              <a:pPr algn="ctr"/>
              <a:r>
                <a:rPr lang="en-US" b="1" dirty="0"/>
                <a:t>X</a:t>
              </a:r>
            </a:p>
          </p:txBody>
        </p:sp>
        <p:sp>
          <p:nvSpPr>
            <p:cNvPr id="17" name="TextBox 16"/>
            <p:cNvSpPr txBox="1"/>
            <p:nvPr/>
          </p:nvSpPr>
          <p:spPr>
            <a:xfrm>
              <a:off x="6972300" y="3394208"/>
              <a:ext cx="457200" cy="369333"/>
            </a:xfrm>
            <a:prstGeom prst="rect">
              <a:avLst/>
            </a:prstGeom>
            <a:noFill/>
          </p:spPr>
          <p:txBody>
            <a:bodyPr wrap="square" rtlCol="0">
              <a:spAutoFit/>
            </a:bodyPr>
            <a:lstStyle/>
            <a:p>
              <a:pPr algn="ctr"/>
              <a:r>
                <a:rPr lang="en-US" b="1" dirty="0"/>
                <a:t>X</a:t>
              </a:r>
            </a:p>
          </p:txBody>
        </p:sp>
        <p:sp>
          <p:nvSpPr>
            <p:cNvPr id="18" name="TextBox 17"/>
            <p:cNvSpPr txBox="1"/>
            <p:nvPr/>
          </p:nvSpPr>
          <p:spPr>
            <a:xfrm>
              <a:off x="7658100" y="3394208"/>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0 </a:t>
              </a:r>
              <a:r>
                <a:rPr lang="en-US" b="1" dirty="0">
                  <a:solidFill>
                    <a:srgbClr val="006600"/>
                  </a:solidFill>
                </a:rPr>
                <a:t>1 </a:t>
              </a:r>
              <a:r>
                <a:rPr lang="en-US" b="1" dirty="0"/>
                <a:t>0</a:t>
              </a:r>
            </a:p>
          </p:txBody>
        </p:sp>
      </p:grpSp>
      <p:grpSp>
        <p:nvGrpSpPr>
          <p:cNvPr id="19" name="Group 18"/>
          <p:cNvGrpSpPr/>
          <p:nvPr/>
        </p:nvGrpSpPr>
        <p:grpSpPr>
          <a:xfrm>
            <a:off x="3063686" y="3701743"/>
            <a:ext cx="7191031" cy="375039"/>
            <a:chOff x="1383475" y="3701751"/>
            <a:chExt cx="7191030" cy="375040"/>
          </a:xfrm>
        </p:grpSpPr>
        <p:sp>
          <p:nvSpPr>
            <p:cNvPr id="20" name="TextBox 19"/>
            <p:cNvSpPr txBox="1"/>
            <p:nvPr/>
          </p:nvSpPr>
          <p:spPr>
            <a:xfrm>
              <a:off x="1383475" y="3701751"/>
              <a:ext cx="457200" cy="369333"/>
            </a:xfrm>
            <a:prstGeom prst="rect">
              <a:avLst/>
            </a:prstGeom>
            <a:noFill/>
          </p:spPr>
          <p:txBody>
            <a:bodyPr wrap="square" rtlCol="0">
              <a:spAutoFit/>
            </a:bodyPr>
            <a:lstStyle/>
            <a:p>
              <a:pPr algn="ctr"/>
              <a:r>
                <a:rPr lang="en-US" b="1" dirty="0"/>
                <a:t>0</a:t>
              </a:r>
            </a:p>
          </p:txBody>
        </p:sp>
        <p:sp>
          <p:nvSpPr>
            <p:cNvPr id="21" name="TextBox 20"/>
            <p:cNvSpPr txBox="1"/>
            <p:nvPr/>
          </p:nvSpPr>
          <p:spPr>
            <a:xfrm>
              <a:off x="2209800" y="3701751"/>
              <a:ext cx="457200" cy="369333"/>
            </a:xfrm>
            <a:prstGeom prst="rect">
              <a:avLst/>
            </a:prstGeom>
            <a:noFill/>
          </p:spPr>
          <p:txBody>
            <a:bodyPr wrap="square" rtlCol="0">
              <a:spAutoFit/>
            </a:bodyPr>
            <a:lstStyle/>
            <a:p>
              <a:pPr algn="ctr"/>
              <a:r>
                <a:rPr lang="en-US" b="1" dirty="0"/>
                <a:t>0</a:t>
              </a:r>
            </a:p>
          </p:txBody>
        </p:sp>
        <p:sp>
          <p:nvSpPr>
            <p:cNvPr id="22" name="TextBox 21"/>
            <p:cNvSpPr txBox="1"/>
            <p:nvPr/>
          </p:nvSpPr>
          <p:spPr>
            <a:xfrm>
              <a:off x="2971800" y="3707458"/>
              <a:ext cx="457200" cy="369333"/>
            </a:xfrm>
            <a:prstGeom prst="rect">
              <a:avLst/>
            </a:prstGeom>
            <a:noFill/>
          </p:spPr>
          <p:txBody>
            <a:bodyPr wrap="square" rtlCol="0">
              <a:spAutoFit/>
            </a:bodyPr>
            <a:lstStyle/>
            <a:p>
              <a:pPr algn="ctr"/>
              <a:r>
                <a:rPr lang="en-US" b="1" dirty="0"/>
                <a:t>X</a:t>
              </a:r>
            </a:p>
          </p:txBody>
        </p:sp>
        <p:sp>
          <p:nvSpPr>
            <p:cNvPr id="23" name="TextBox 22"/>
            <p:cNvSpPr txBox="1"/>
            <p:nvPr/>
          </p:nvSpPr>
          <p:spPr>
            <a:xfrm>
              <a:off x="3810000" y="3707458"/>
              <a:ext cx="457200" cy="369333"/>
            </a:xfrm>
            <a:prstGeom prst="rect">
              <a:avLst/>
            </a:prstGeom>
            <a:noFill/>
          </p:spPr>
          <p:txBody>
            <a:bodyPr wrap="square" rtlCol="0">
              <a:spAutoFit/>
            </a:bodyPr>
            <a:lstStyle/>
            <a:p>
              <a:pPr algn="ctr"/>
              <a:r>
                <a:rPr lang="en-US" b="1" dirty="0"/>
                <a:t>X</a:t>
              </a:r>
            </a:p>
          </p:txBody>
        </p:sp>
        <p:sp>
          <p:nvSpPr>
            <p:cNvPr id="24" name="TextBox 23"/>
            <p:cNvSpPr txBox="1"/>
            <p:nvPr/>
          </p:nvSpPr>
          <p:spPr>
            <a:xfrm>
              <a:off x="4648200" y="3707458"/>
              <a:ext cx="457200" cy="369333"/>
            </a:xfrm>
            <a:prstGeom prst="rect">
              <a:avLst/>
            </a:prstGeom>
            <a:noFill/>
          </p:spPr>
          <p:txBody>
            <a:bodyPr wrap="square" rtlCol="0">
              <a:spAutoFit/>
            </a:bodyPr>
            <a:lstStyle/>
            <a:p>
              <a:pPr algn="ctr"/>
              <a:r>
                <a:rPr lang="en-US" b="1" dirty="0"/>
                <a:t>X</a:t>
              </a:r>
            </a:p>
          </p:txBody>
        </p:sp>
        <p:sp>
          <p:nvSpPr>
            <p:cNvPr id="25" name="TextBox 24"/>
            <p:cNvSpPr txBox="1"/>
            <p:nvPr/>
          </p:nvSpPr>
          <p:spPr>
            <a:xfrm>
              <a:off x="5410200" y="3707458"/>
              <a:ext cx="457200" cy="369333"/>
            </a:xfrm>
            <a:prstGeom prst="rect">
              <a:avLst/>
            </a:prstGeom>
            <a:noFill/>
          </p:spPr>
          <p:txBody>
            <a:bodyPr wrap="square" rtlCol="0">
              <a:spAutoFit/>
            </a:bodyPr>
            <a:lstStyle/>
            <a:p>
              <a:pPr algn="ctr"/>
              <a:r>
                <a:rPr lang="en-US" b="1" dirty="0"/>
                <a:t>X</a:t>
              </a:r>
            </a:p>
          </p:txBody>
        </p:sp>
        <p:sp>
          <p:nvSpPr>
            <p:cNvPr id="26" name="TextBox 25"/>
            <p:cNvSpPr txBox="1"/>
            <p:nvPr/>
          </p:nvSpPr>
          <p:spPr>
            <a:xfrm>
              <a:off x="6172200" y="3707458"/>
              <a:ext cx="457200" cy="369333"/>
            </a:xfrm>
            <a:prstGeom prst="rect">
              <a:avLst/>
            </a:prstGeom>
            <a:noFill/>
          </p:spPr>
          <p:txBody>
            <a:bodyPr wrap="square" rtlCol="0">
              <a:spAutoFit/>
            </a:bodyPr>
            <a:lstStyle/>
            <a:p>
              <a:pPr algn="ctr"/>
              <a:r>
                <a:rPr lang="en-US" b="1" dirty="0"/>
                <a:t>X</a:t>
              </a:r>
            </a:p>
          </p:txBody>
        </p:sp>
        <p:sp>
          <p:nvSpPr>
            <p:cNvPr id="27" name="TextBox 26"/>
            <p:cNvSpPr txBox="1"/>
            <p:nvPr/>
          </p:nvSpPr>
          <p:spPr>
            <a:xfrm>
              <a:off x="6972300" y="3707458"/>
              <a:ext cx="457200" cy="369333"/>
            </a:xfrm>
            <a:prstGeom prst="rect">
              <a:avLst/>
            </a:prstGeom>
            <a:noFill/>
          </p:spPr>
          <p:txBody>
            <a:bodyPr wrap="square" rtlCol="0">
              <a:spAutoFit/>
            </a:bodyPr>
            <a:lstStyle/>
            <a:p>
              <a:pPr algn="ctr"/>
              <a:r>
                <a:rPr lang="en-US" b="1" dirty="0"/>
                <a:t>X</a:t>
              </a:r>
            </a:p>
          </p:txBody>
        </p:sp>
        <p:sp>
          <p:nvSpPr>
            <p:cNvPr id="28" name="TextBox 27"/>
            <p:cNvSpPr txBox="1"/>
            <p:nvPr/>
          </p:nvSpPr>
          <p:spPr>
            <a:xfrm>
              <a:off x="7658100" y="3707458"/>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0 </a:t>
              </a:r>
              <a:r>
                <a:rPr lang="en-US" b="1" dirty="0">
                  <a:solidFill>
                    <a:srgbClr val="006600"/>
                  </a:solidFill>
                </a:rPr>
                <a:t>1 </a:t>
              </a:r>
              <a:r>
                <a:rPr lang="en-US" b="1" dirty="0"/>
                <a:t>0</a:t>
              </a:r>
            </a:p>
          </p:txBody>
        </p:sp>
      </p:grpSp>
      <p:grpSp>
        <p:nvGrpSpPr>
          <p:cNvPr id="29" name="Group 28"/>
          <p:cNvGrpSpPr/>
          <p:nvPr/>
        </p:nvGrpSpPr>
        <p:grpSpPr>
          <a:xfrm>
            <a:off x="3063686" y="4041663"/>
            <a:ext cx="7191031" cy="375039"/>
            <a:chOff x="1383475" y="4041670"/>
            <a:chExt cx="7191030" cy="375040"/>
          </a:xfrm>
        </p:grpSpPr>
        <p:sp>
          <p:nvSpPr>
            <p:cNvPr id="30" name="TextBox 29"/>
            <p:cNvSpPr txBox="1"/>
            <p:nvPr/>
          </p:nvSpPr>
          <p:spPr>
            <a:xfrm>
              <a:off x="1383475" y="4041670"/>
              <a:ext cx="457200" cy="369333"/>
            </a:xfrm>
            <a:prstGeom prst="rect">
              <a:avLst/>
            </a:prstGeom>
            <a:noFill/>
          </p:spPr>
          <p:txBody>
            <a:bodyPr wrap="square" rtlCol="0">
              <a:spAutoFit/>
            </a:bodyPr>
            <a:lstStyle/>
            <a:p>
              <a:pPr algn="ctr"/>
              <a:r>
                <a:rPr lang="en-US" b="1" dirty="0"/>
                <a:t>0</a:t>
              </a:r>
            </a:p>
          </p:txBody>
        </p:sp>
        <p:sp>
          <p:nvSpPr>
            <p:cNvPr id="31" name="TextBox 30"/>
            <p:cNvSpPr txBox="1"/>
            <p:nvPr/>
          </p:nvSpPr>
          <p:spPr>
            <a:xfrm>
              <a:off x="2209800" y="4041670"/>
              <a:ext cx="457200" cy="369333"/>
            </a:xfrm>
            <a:prstGeom prst="rect">
              <a:avLst/>
            </a:prstGeom>
            <a:noFill/>
          </p:spPr>
          <p:txBody>
            <a:bodyPr wrap="square" rtlCol="0">
              <a:spAutoFit/>
            </a:bodyPr>
            <a:lstStyle/>
            <a:p>
              <a:pPr algn="ctr"/>
              <a:r>
                <a:rPr lang="en-US" b="1" dirty="0"/>
                <a:t>1</a:t>
              </a:r>
            </a:p>
          </p:txBody>
        </p:sp>
        <p:sp>
          <p:nvSpPr>
            <p:cNvPr id="32" name="TextBox 31"/>
            <p:cNvSpPr txBox="1"/>
            <p:nvPr/>
          </p:nvSpPr>
          <p:spPr>
            <a:xfrm>
              <a:off x="2971800" y="4047377"/>
              <a:ext cx="457200" cy="369333"/>
            </a:xfrm>
            <a:prstGeom prst="rect">
              <a:avLst/>
            </a:prstGeom>
            <a:noFill/>
          </p:spPr>
          <p:txBody>
            <a:bodyPr wrap="square" rtlCol="0">
              <a:spAutoFit/>
            </a:bodyPr>
            <a:lstStyle/>
            <a:p>
              <a:pPr algn="ctr"/>
              <a:r>
                <a:rPr lang="en-US" b="1" dirty="0"/>
                <a:t>X</a:t>
              </a:r>
            </a:p>
          </p:txBody>
        </p:sp>
        <p:sp>
          <p:nvSpPr>
            <p:cNvPr id="33" name="TextBox 32"/>
            <p:cNvSpPr txBox="1"/>
            <p:nvPr/>
          </p:nvSpPr>
          <p:spPr>
            <a:xfrm>
              <a:off x="3810000" y="4047377"/>
              <a:ext cx="457200" cy="369333"/>
            </a:xfrm>
            <a:prstGeom prst="rect">
              <a:avLst/>
            </a:prstGeom>
            <a:noFill/>
          </p:spPr>
          <p:txBody>
            <a:bodyPr wrap="square" rtlCol="0">
              <a:spAutoFit/>
            </a:bodyPr>
            <a:lstStyle/>
            <a:p>
              <a:pPr algn="ctr"/>
              <a:r>
                <a:rPr lang="en-US" b="1" dirty="0"/>
                <a:t>X</a:t>
              </a:r>
            </a:p>
          </p:txBody>
        </p:sp>
        <p:sp>
          <p:nvSpPr>
            <p:cNvPr id="34" name="TextBox 33"/>
            <p:cNvSpPr txBox="1"/>
            <p:nvPr/>
          </p:nvSpPr>
          <p:spPr>
            <a:xfrm>
              <a:off x="4648200" y="4047377"/>
              <a:ext cx="457200" cy="369333"/>
            </a:xfrm>
            <a:prstGeom prst="rect">
              <a:avLst/>
            </a:prstGeom>
            <a:noFill/>
          </p:spPr>
          <p:txBody>
            <a:bodyPr wrap="square" rtlCol="0">
              <a:spAutoFit/>
            </a:bodyPr>
            <a:lstStyle/>
            <a:p>
              <a:pPr algn="ctr"/>
              <a:r>
                <a:rPr lang="en-US" b="1" dirty="0"/>
                <a:t>X</a:t>
              </a:r>
            </a:p>
          </p:txBody>
        </p:sp>
        <p:sp>
          <p:nvSpPr>
            <p:cNvPr id="35" name="TextBox 34"/>
            <p:cNvSpPr txBox="1"/>
            <p:nvPr/>
          </p:nvSpPr>
          <p:spPr>
            <a:xfrm>
              <a:off x="5410200" y="4047377"/>
              <a:ext cx="457200" cy="369333"/>
            </a:xfrm>
            <a:prstGeom prst="rect">
              <a:avLst/>
            </a:prstGeom>
            <a:noFill/>
          </p:spPr>
          <p:txBody>
            <a:bodyPr wrap="square" rtlCol="0">
              <a:spAutoFit/>
            </a:bodyPr>
            <a:lstStyle/>
            <a:p>
              <a:pPr algn="ctr"/>
              <a:r>
                <a:rPr lang="en-US" b="1" dirty="0"/>
                <a:t>X</a:t>
              </a:r>
            </a:p>
          </p:txBody>
        </p:sp>
        <p:sp>
          <p:nvSpPr>
            <p:cNvPr id="36" name="TextBox 35"/>
            <p:cNvSpPr txBox="1"/>
            <p:nvPr/>
          </p:nvSpPr>
          <p:spPr>
            <a:xfrm>
              <a:off x="6172200" y="4047377"/>
              <a:ext cx="457200" cy="369333"/>
            </a:xfrm>
            <a:prstGeom prst="rect">
              <a:avLst/>
            </a:prstGeom>
            <a:noFill/>
          </p:spPr>
          <p:txBody>
            <a:bodyPr wrap="square" rtlCol="0">
              <a:spAutoFit/>
            </a:bodyPr>
            <a:lstStyle/>
            <a:p>
              <a:pPr algn="ctr"/>
              <a:r>
                <a:rPr lang="en-US" b="1" dirty="0"/>
                <a:t>X</a:t>
              </a:r>
            </a:p>
          </p:txBody>
        </p:sp>
        <p:sp>
          <p:nvSpPr>
            <p:cNvPr id="37" name="TextBox 36"/>
            <p:cNvSpPr txBox="1"/>
            <p:nvPr/>
          </p:nvSpPr>
          <p:spPr>
            <a:xfrm>
              <a:off x="6972300" y="4047377"/>
              <a:ext cx="457200" cy="369333"/>
            </a:xfrm>
            <a:prstGeom prst="rect">
              <a:avLst/>
            </a:prstGeom>
            <a:noFill/>
          </p:spPr>
          <p:txBody>
            <a:bodyPr wrap="square" rtlCol="0">
              <a:spAutoFit/>
            </a:bodyPr>
            <a:lstStyle/>
            <a:p>
              <a:pPr algn="ctr"/>
              <a:r>
                <a:rPr lang="en-US" b="1" dirty="0"/>
                <a:t>X</a:t>
              </a:r>
            </a:p>
          </p:txBody>
        </p:sp>
        <p:sp>
          <p:nvSpPr>
            <p:cNvPr id="38" name="TextBox 37"/>
            <p:cNvSpPr txBox="1"/>
            <p:nvPr/>
          </p:nvSpPr>
          <p:spPr>
            <a:xfrm>
              <a:off x="7658100" y="4047377"/>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1 </a:t>
              </a:r>
              <a:r>
                <a:rPr lang="en-US" b="1" dirty="0">
                  <a:solidFill>
                    <a:srgbClr val="006600"/>
                  </a:solidFill>
                </a:rPr>
                <a:t>1 </a:t>
              </a:r>
              <a:r>
                <a:rPr lang="en-US" b="1" dirty="0"/>
                <a:t>0</a:t>
              </a:r>
            </a:p>
          </p:txBody>
        </p:sp>
      </p:grpSp>
      <p:grpSp>
        <p:nvGrpSpPr>
          <p:cNvPr id="39" name="Group 38"/>
          <p:cNvGrpSpPr/>
          <p:nvPr/>
        </p:nvGrpSpPr>
        <p:grpSpPr>
          <a:xfrm>
            <a:off x="3128013" y="4040159"/>
            <a:ext cx="589547" cy="369332"/>
            <a:chOff x="1447800" y="4040157"/>
            <a:chExt cx="589547" cy="369332"/>
          </a:xfrm>
        </p:grpSpPr>
        <p:cxnSp>
          <p:nvCxnSpPr>
            <p:cNvPr id="40" name="Straight Connector 39"/>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42" name="Group 41"/>
          <p:cNvGrpSpPr/>
          <p:nvPr/>
        </p:nvGrpSpPr>
        <p:grpSpPr>
          <a:xfrm>
            <a:off x="3063686" y="4399118"/>
            <a:ext cx="7191031" cy="375039"/>
            <a:chOff x="1383475" y="4411002"/>
            <a:chExt cx="7191030" cy="375040"/>
          </a:xfrm>
        </p:grpSpPr>
        <p:sp>
          <p:nvSpPr>
            <p:cNvPr id="43" name="TextBox 42"/>
            <p:cNvSpPr txBox="1"/>
            <p:nvPr/>
          </p:nvSpPr>
          <p:spPr>
            <a:xfrm>
              <a:off x="1383475" y="4411002"/>
              <a:ext cx="457200" cy="369333"/>
            </a:xfrm>
            <a:prstGeom prst="rect">
              <a:avLst/>
            </a:prstGeom>
            <a:noFill/>
          </p:spPr>
          <p:txBody>
            <a:bodyPr wrap="square" rtlCol="0">
              <a:spAutoFit/>
            </a:bodyPr>
            <a:lstStyle/>
            <a:p>
              <a:pPr algn="ctr"/>
              <a:r>
                <a:rPr lang="en-US" b="1" dirty="0"/>
                <a:t>1</a:t>
              </a:r>
            </a:p>
          </p:txBody>
        </p:sp>
        <p:sp>
          <p:nvSpPr>
            <p:cNvPr id="44" name="TextBox 43"/>
            <p:cNvSpPr txBox="1"/>
            <p:nvPr/>
          </p:nvSpPr>
          <p:spPr>
            <a:xfrm>
              <a:off x="2209800" y="4411002"/>
              <a:ext cx="457200" cy="369333"/>
            </a:xfrm>
            <a:prstGeom prst="rect">
              <a:avLst/>
            </a:prstGeom>
            <a:noFill/>
          </p:spPr>
          <p:txBody>
            <a:bodyPr wrap="square" rtlCol="0">
              <a:spAutoFit/>
            </a:bodyPr>
            <a:lstStyle/>
            <a:p>
              <a:pPr algn="ctr"/>
              <a:r>
                <a:rPr lang="en-US" b="1" dirty="0"/>
                <a:t>0</a:t>
              </a:r>
            </a:p>
          </p:txBody>
        </p:sp>
        <p:sp>
          <p:nvSpPr>
            <p:cNvPr id="45" name="TextBox 44"/>
            <p:cNvSpPr txBox="1"/>
            <p:nvPr/>
          </p:nvSpPr>
          <p:spPr>
            <a:xfrm>
              <a:off x="2971800" y="4416709"/>
              <a:ext cx="457200" cy="369333"/>
            </a:xfrm>
            <a:prstGeom prst="rect">
              <a:avLst/>
            </a:prstGeom>
            <a:noFill/>
          </p:spPr>
          <p:txBody>
            <a:bodyPr wrap="square" rtlCol="0">
              <a:spAutoFit/>
            </a:bodyPr>
            <a:lstStyle/>
            <a:p>
              <a:pPr algn="ctr"/>
              <a:r>
                <a:rPr lang="en-US" b="1" dirty="0"/>
                <a:t>1</a:t>
              </a:r>
            </a:p>
          </p:txBody>
        </p:sp>
        <p:sp>
          <p:nvSpPr>
            <p:cNvPr id="46" name="TextBox 45"/>
            <p:cNvSpPr txBox="1"/>
            <p:nvPr/>
          </p:nvSpPr>
          <p:spPr>
            <a:xfrm>
              <a:off x="3810000" y="4416709"/>
              <a:ext cx="457200" cy="369333"/>
            </a:xfrm>
            <a:prstGeom prst="rect">
              <a:avLst/>
            </a:prstGeom>
            <a:noFill/>
          </p:spPr>
          <p:txBody>
            <a:bodyPr wrap="square" rtlCol="0">
              <a:spAutoFit/>
            </a:bodyPr>
            <a:lstStyle/>
            <a:p>
              <a:pPr algn="ctr"/>
              <a:r>
                <a:rPr lang="en-US" b="1" dirty="0"/>
                <a:t>0</a:t>
              </a:r>
            </a:p>
          </p:txBody>
        </p:sp>
        <p:sp>
          <p:nvSpPr>
            <p:cNvPr id="47" name="TextBox 46"/>
            <p:cNvSpPr txBox="1"/>
            <p:nvPr/>
          </p:nvSpPr>
          <p:spPr>
            <a:xfrm>
              <a:off x="4648200" y="4416709"/>
              <a:ext cx="457200" cy="369333"/>
            </a:xfrm>
            <a:prstGeom prst="rect">
              <a:avLst/>
            </a:prstGeom>
            <a:noFill/>
          </p:spPr>
          <p:txBody>
            <a:bodyPr wrap="square" rtlCol="0">
              <a:spAutoFit/>
            </a:bodyPr>
            <a:lstStyle/>
            <a:p>
              <a:pPr algn="ctr"/>
              <a:r>
                <a:rPr lang="en-US" b="1" dirty="0"/>
                <a:t>0</a:t>
              </a:r>
            </a:p>
          </p:txBody>
        </p:sp>
        <p:sp>
          <p:nvSpPr>
            <p:cNvPr id="48" name="TextBox 47"/>
            <p:cNvSpPr txBox="1"/>
            <p:nvPr/>
          </p:nvSpPr>
          <p:spPr>
            <a:xfrm>
              <a:off x="5410200" y="4416709"/>
              <a:ext cx="457200" cy="369333"/>
            </a:xfrm>
            <a:prstGeom prst="rect">
              <a:avLst/>
            </a:prstGeom>
            <a:noFill/>
          </p:spPr>
          <p:txBody>
            <a:bodyPr wrap="square" rtlCol="0">
              <a:spAutoFit/>
            </a:bodyPr>
            <a:lstStyle/>
            <a:p>
              <a:pPr algn="ctr"/>
              <a:r>
                <a:rPr lang="en-US" b="1" dirty="0"/>
                <a:t>0</a:t>
              </a:r>
            </a:p>
          </p:txBody>
        </p:sp>
        <p:sp>
          <p:nvSpPr>
            <p:cNvPr id="49" name="TextBox 48"/>
            <p:cNvSpPr txBox="1"/>
            <p:nvPr/>
          </p:nvSpPr>
          <p:spPr>
            <a:xfrm>
              <a:off x="6172200" y="4416709"/>
              <a:ext cx="457200" cy="369333"/>
            </a:xfrm>
            <a:prstGeom prst="rect">
              <a:avLst/>
            </a:prstGeom>
            <a:noFill/>
          </p:spPr>
          <p:txBody>
            <a:bodyPr wrap="square" rtlCol="0">
              <a:spAutoFit/>
            </a:bodyPr>
            <a:lstStyle/>
            <a:p>
              <a:pPr algn="ctr"/>
              <a:r>
                <a:rPr lang="en-US" b="1" dirty="0"/>
                <a:t>0</a:t>
              </a:r>
            </a:p>
          </p:txBody>
        </p:sp>
        <p:sp>
          <p:nvSpPr>
            <p:cNvPr id="50" name="TextBox 49"/>
            <p:cNvSpPr txBox="1"/>
            <p:nvPr/>
          </p:nvSpPr>
          <p:spPr>
            <a:xfrm>
              <a:off x="6972300" y="4416709"/>
              <a:ext cx="457200" cy="369333"/>
            </a:xfrm>
            <a:prstGeom prst="rect">
              <a:avLst/>
            </a:prstGeom>
            <a:noFill/>
          </p:spPr>
          <p:txBody>
            <a:bodyPr wrap="square" rtlCol="0">
              <a:spAutoFit/>
            </a:bodyPr>
            <a:lstStyle/>
            <a:p>
              <a:pPr algn="ctr"/>
              <a:r>
                <a:rPr lang="en-US" b="1" dirty="0"/>
                <a:t>0</a:t>
              </a:r>
            </a:p>
          </p:txBody>
        </p:sp>
        <p:sp>
          <p:nvSpPr>
            <p:cNvPr id="51" name="TextBox 50"/>
            <p:cNvSpPr txBox="1"/>
            <p:nvPr/>
          </p:nvSpPr>
          <p:spPr>
            <a:xfrm>
              <a:off x="7658100" y="4416709"/>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0 </a:t>
              </a:r>
              <a:r>
                <a:rPr lang="en-US" b="1" dirty="0">
                  <a:solidFill>
                    <a:srgbClr val="006600"/>
                  </a:solidFill>
                </a:rPr>
                <a:t>1 </a:t>
              </a:r>
              <a:r>
                <a:rPr lang="en-US" b="1" dirty="0"/>
                <a:t>0</a:t>
              </a:r>
            </a:p>
          </p:txBody>
        </p:sp>
      </p:grpSp>
      <p:grpSp>
        <p:nvGrpSpPr>
          <p:cNvPr id="52" name="Group 51"/>
          <p:cNvGrpSpPr/>
          <p:nvPr/>
        </p:nvGrpSpPr>
        <p:grpSpPr>
          <a:xfrm>
            <a:off x="3063686" y="4702498"/>
            <a:ext cx="7191031" cy="375039"/>
            <a:chOff x="1383475" y="4411002"/>
            <a:chExt cx="7191030" cy="375040"/>
          </a:xfrm>
        </p:grpSpPr>
        <p:sp>
          <p:nvSpPr>
            <p:cNvPr id="53" name="TextBox 52"/>
            <p:cNvSpPr txBox="1"/>
            <p:nvPr/>
          </p:nvSpPr>
          <p:spPr>
            <a:xfrm>
              <a:off x="1383475" y="4411002"/>
              <a:ext cx="457200" cy="369333"/>
            </a:xfrm>
            <a:prstGeom prst="rect">
              <a:avLst/>
            </a:prstGeom>
            <a:noFill/>
          </p:spPr>
          <p:txBody>
            <a:bodyPr wrap="square" rtlCol="0">
              <a:spAutoFit/>
            </a:bodyPr>
            <a:lstStyle/>
            <a:p>
              <a:pPr algn="ctr"/>
              <a:r>
                <a:rPr lang="en-US" b="1" dirty="0"/>
                <a:t>1</a:t>
              </a:r>
            </a:p>
          </p:txBody>
        </p:sp>
        <p:sp>
          <p:nvSpPr>
            <p:cNvPr id="54" name="TextBox 53"/>
            <p:cNvSpPr txBox="1"/>
            <p:nvPr/>
          </p:nvSpPr>
          <p:spPr>
            <a:xfrm>
              <a:off x="2209800" y="4411002"/>
              <a:ext cx="457200" cy="369333"/>
            </a:xfrm>
            <a:prstGeom prst="rect">
              <a:avLst/>
            </a:prstGeom>
            <a:noFill/>
          </p:spPr>
          <p:txBody>
            <a:bodyPr wrap="square" rtlCol="0">
              <a:spAutoFit/>
            </a:bodyPr>
            <a:lstStyle/>
            <a:p>
              <a:pPr algn="ctr"/>
              <a:r>
                <a:rPr lang="en-US" b="1" dirty="0"/>
                <a:t>0</a:t>
              </a:r>
            </a:p>
          </p:txBody>
        </p:sp>
        <p:sp>
          <p:nvSpPr>
            <p:cNvPr id="55" name="TextBox 54"/>
            <p:cNvSpPr txBox="1"/>
            <p:nvPr/>
          </p:nvSpPr>
          <p:spPr>
            <a:xfrm>
              <a:off x="2971800" y="4416709"/>
              <a:ext cx="457200" cy="369333"/>
            </a:xfrm>
            <a:prstGeom prst="rect">
              <a:avLst/>
            </a:prstGeom>
            <a:noFill/>
          </p:spPr>
          <p:txBody>
            <a:bodyPr wrap="square" rtlCol="0">
              <a:spAutoFit/>
            </a:bodyPr>
            <a:lstStyle/>
            <a:p>
              <a:pPr algn="ctr"/>
              <a:r>
                <a:rPr lang="en-US" b="1" dirty="0"/>
                <a:t>1</a:t>
              </a:r>
            </a:p>
          </p:txBody>
        </p:sp>
        <p:sp>
          <p:nvSpPr>
            <p:cNvPr id="56" name="TextBox 55"/>
            <p:cNvSpPr txBox="1"/>
            <p:nvPr/>
          </p:nvSpPr>
          <p:spPr>
            <a:xfrm>
              <a:off x="3810000" y="4416709"/>
              <a:ext cx="457200" cy="369333"/>
            </a:xfrm>
            <a:prstGeom prst="rect">
              <a:avLst/>
            </a:prstGeom>
            <a:noFill/>
          </p:spPr>
          <p:txBody>
            <a:bodyPr wrap="square" rtlCol="0">
              <a:spAutoFit/>
            </a:bodyPr>
            <a:lstStyle/>
            <a:p>
              <a:pPr algn="ctr"/>
              <a:r>
                <a:rPr lang="en-US" b="1" dirty="0"/>
                <a:t>0</a:t>
              </a:r>
            </a:p>
          </p:txBody>
        </p:sp>
        <p:sp>
          <p:nvSpPr>
            <p:cNvPr id="57" name="TextBox 56"/>
            <p:cNvSpPr txBox="1"/>
            <p:nvPr/>
          </p:nvSpPr>
          <p:spPr>
            <a:xfrm>
              <a:off x="4648200" y="4416709"/>
              <a:ext cx="457200" cy="369333"/>
            </a:xfrm>
            <a:prstGeom prst="rect">
              <a:avLst/>
            </a:prstGeom>
            <a:noFill/>
          </p:spPr>
          <p:txBody>
            <a:bodyPr wrap="square" rtlCol="0">
              <a:spAutoFit/>
            </a:bodyPr>
            <a:lstStyle/>
            <a:p>
              <a:pPr algn="ctr"/>
              <a:r>
                <a:rPr lang="en-US" b="1" dirty="0"/>
                <a:t>0</a:t>
              </a:r>
            </a:p>
          </p:txBody>
        </p:sp>
        <p:sp>
          <p:nvSpPr>
            <p:cNvPr id="58" name="TextBox 57"/>
            <p:cNvSpPr txBox="1"/>
            <p:nvPr/>
          </p:nvSpPr>
          <p:spPr>
            <a:xfrm>
              <a:off x="5410200" y="4416709"/>
              <a:ext cx="457200" cy="369333"/>
            </a:xfrm>
            <a:prstGeom prst="rect">
              <a:avLst/>
            </a:prstGeom>
            <a:noFill/>
          </p:spPr>
          <p:txBody>
            <a:bodyPr wrap="square" rtlCol="0">
              <a:spAutoFit/>
            </a:bodyPr>
            <a:lstStyle/>
            <a:p>
              <a:pPr algn="ctr"/>
              <a:r>
                <a:rPr lang="en-US" b="1" dirty="0"/>
                <a:t>0</a:t>
              </a:r>
            </a:p>
          </p:txBody>
        </p:sp>
        <p:sp>
          <p:nvSpPr>
            <p:cNvPr id="59" name="TextBox 58"/>
            <p:cNvSpPr txBox="1"/>
            <p:nvPr/>
          </p:nvSpPr>
          <p:spPr>
            <a:xfrm>
              <a:off x="6172200" y="4416709"/>
              <a:ext cx="457200" cy="369333"/>
            </a:xfrm>
            <a:prstGeom prst="rect">
              <a:avLst/>
            </a:prstGeom>
            <a:noFill/>
          </p:spPr>
          <p:txBody>
            <a:bodyPr wrap="square" rtlCol="0">
              <a:spAutoFit/>
            </a:bodyPr>
            <a:lstStyle/>
            <a:p>
              <a:pPr algn="ctr"/>
              <a:r>
                <a:rPr lang="en-US" b="1" dirty="0"/>
                <a:t>1</a:t>
              </a:r>
            </a:p>
          </p:txBody>
        </p:sp>
        <p:sp>
          <p:nvSpPr>
            <p:cNvPr id="60" name="TextBox 59"/>
            <p:cNvSpPr txBox="1"/>
            <p:nvPr/>
          </p:nvSpPr>
          <p:spPr>
            <a:xfrm>
              <a:off x="6972300" y="4416709"/>
              <a:ext cx="457200" cy="369333"/>
            </a:xfrm>
            <a:prstGeom prst="rect">
              <a:avLst/>
            </a:prstGeom>
            <a:noFill/>
          </p:spPr>
          <p:txBody>
            <a:bodyPr wrap="square" rtlCol="0">
              <a:spAutoFit/>
            </a:bodyPr>
            <a:lstStyle/>
            <a:p>
              <a:pPr algn="ctr"/>
              <a:r>
                <a:rPr lang="en-US" b="1" dirty="0"/>
                <a:t>0</a:t>
              </a:r>
            </a:p>
          </p:txBody>
        </p:sp>
        <p:sp>
          <p:nvSpPr>
            <p:cNvPr id="61" name="TextBox 60"/>
            <p:cNvSpPr txBox="1"/>
            <p:nvPr/>
          </p:nvSpPr>
          <p:spPr>
            <a:xfrm>
              <a:off x="7658100" y="4416709"/>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1 </a:t>
              </a:r>
              <a:r>
                <a:rPr lang="en-US" b="1" dirty="0">
                  <a:solidFill>
                    <a:srgbClr val="006600"/>
                  </a:solidFill>
                </a:rPr>
                <a:t>1 </a:t>
              </a:r>
              <a:r>
                <a:rPr lang="en-US" b="1" dirty="0"/>
                <a:t>0</a:t>
              </a:r>
            </a:p>
          </p:txBody>
        </p:sp>
      </p:grpSp>
      <p:grpSp>
        <p:nvGrpSpPr>
          <p:cNvPr id="62" name="Group 61"/>
          <p:cNvGrpSpPr/>
          <p:nvPr/>
        </p:nvGrpSpPr>
        <p:grpSpPr>
          <a:xfrm>
            <a:off x="3063686" y="5045270"/>
            <a:ext cx="7191031" cy="375039"/>
            <a:chOff x="1383475" y="4411002"/>
            <a:chExt cx="7191030" cy="375040"/>
          </a:xfrm>
        </p:grpSpPr>
        <p:sp>
          <p:nvSpPr>
            <p:cNvPr id="63" name="TextBox 62"/>
            <p:cNvSpPr txBox="1"/>
            <p:nvPr/>
          </p:nvSpPr>
          <p:spPr>
            <a:xfrm>
              <a:off x="1383475" y="4411002"/>
              <a:ext cx="457200" cy="369333"/>
            </a:xfrm>
            <a:prstGeom prst="rect">
              <a:avLst/>
            </a:prstGeom>
            <a:noFill/>
          </p:spPr>
          <p:txBody>
            <a:bodyPr wrap="square" rtlCol="0">
              <a:spAutoFit/>
            </a:bodyPr>
            <a:lstStyle/>
            <a:p>
              <a:pPr algn="ctr"/>
              <a:r>
                <a:rPr lang="en-US" b="1" dirty="0"/>
                <a:t>1</a:t>
              </a:r>
            </a:p>
          </p:txBody>
        </p:sp>
        <p:sp>
          <p:nvSpPr>
            <p:cNvPr id="64" name="TextBox 63"/>
            <p:cNvSpPr txBox="1"/>
            <p:nvPr/>
          </p:nvSpPr>
          <p:spPr>
            <a:xfrm>
              <a:off x="2209800" y="4411002"/>
              <a:ext cx="457200" cy="369333"/>
            </a:xfrm>
            <a:prstGeom prst="rect">
              <a:avLst/>
            </a:prstGeom>
            <a:noFill/>
          </p:spPr>
          <p:txBody>
            <a:bodyPr wrap="square" rtlCol="0">
              <a:spAutoFit/>
            </a:bodyPr>
            <a:lstStyle/>
            <a:p>
              <a:pPr algn="ctr"/>
              <a:r>
                <a:rPr lang="en-US" b="1" dirty="0"/>
                <a:t>0</a:t>
              </a:r>
            </a:p>
          </p:txBody>
        </p:sp>
        <p:sp>
          <p:nvSpPr>
            <p:cNvPr id="65" name="TextBox 64"/>
            <p:cNvSpPr txBox="1"/>
            <p:nvPr/>
          </p:nvSpPr>
          <p:spPr>
            <a:xfrm>
              <a:off x="2971800" y="4416709"/>
              <a:ext cx="457200" cy="369333"/>
            </a:xfrm>
            <a:prstGeom prst="rect">
              <a:avLst/>
            </a:prstGeom>
            <a:noFill/>
          </p:spPr>
          <p:txBody>
            <a:bodyPr wrap="square" rtlCol="0">
              <a:spAutoFit/>
            </a:bodyPr>
            <a:lstStyle/>
            <a:p>
              <a:pPr algn="ctr"/>
              <a:r>
                <a:rPr lang="en-US" b="1" dirty="0"/>
                <a:t>1</a:t>
              </a:r>
            </a:p>
          </p:txBody>
        </p:sp>
        <p:sp>
          <p:nvSpPr>
            <p:cNvPr id="66" name="TextBox 65"/>
            <p:cNvSpPr txBox="1"/>
            <p:nvPr/>
          </p:nvSpPr>
          <p:spPr>
            <a:xfrm>
              <a:off x="3810000" y="4416709"/>
              <a:ext cx="457200" cy="369333"/>
            </a:xfrm>
            <a:prstGeom prst="rect">
              <a:avLst/>
            </a:prstGeom>
            <a:noFill/>
          </p:spPr>
          <p:txBody>
            <a:bodyPr wrap="square" rtlCol="0">
              <a:spAutoFit/>
            </a:bodyPr>
            <a:lstStyle/>
            <a:p>
              <a:pPr algn="ctr"/>
              <a:r>
                <a:rPr lang="en-US" b="1" dirty="0"/>
                <a:t>0</a:t>
              </a:r>
            </a:p>
          </p:txBody>
        </p:sp>
        <p:sp>
          <p:nvSpPr>
            <p:cNvPr id="67" name="TextBox 66"/>
            <p:cNvSpPr txBox="1"/>
            <p:nvPr/>
          </p:nvSpPr>
          <p:spPr>
            <a:xfrm>
              <a:off x="4648200" y="4416709"/>
              <a:ext cx="457200" cy="369333"/>
            </a:xfrm>
            <a:prstGeom prst="rect">
              <a:avLst/>
            </a:prstGeom>
            <a:noFill/>
          </p:spPr>
          <p:txBody>
            <a:bodyPr wrap="square" rtlCol="0">
              <a:spAutoFit/>
            </a:bodyPr>
            <a:lstStyle/>
            <a:p>
              <a:pPr algn="ctr"/>
              <a:r>
                <a:rPr lang="en-US" b="1" dirty="0"/>
                <a:t>0</a:t>
              </a:r>
            </a:p>
          </p:txBody>
        </p:sp>
        <p:sp>
          <p:nvSpPr>
            <p:cNvPr id="68" name="TextBox 67"/>
            <p:cNvSpPr txBox="1"/>
            <p:nvPr/>
          </p:nvSpPr>
          <p:spPr>
            <a:xfrm>
              <a:off x="5410200" y="4416709"/>
              <a:ext cx="457200" cy="369333"/>
            </a:xfrm>
            <a:prstGeom prst="rect">
              <a:avLst/>
            </a:prstGeom>
            <a:noFill/>
          </p:spPr>
          <p:txBody>
            <a:bodyPr wrap="square" rtlCol="0">
              <a:spAutoFit/>
            </a:bodyPr>
            <a:lstStyle/>
            <a:p>
              <a:pPr algn="ctr"/>
              <a:r>
                <a:rPr lang="en-US" b="1" dirty="0"/>
                <a:t>1</a:t>
              </a:r>
            </a:p>
          </p:txBody>
        </p:sp>
        <p:sp>
          <p:nvSpPr>
            <p:cNvPr id="69" name="TextBox 68"/>
            <p:cNvSpPr txBox="1"/>
            <p:nvPr/>
          </p:nvSpPr>
          <p:spPr>
            <a:xfrm>
              <a:off x="6172200" y="4416709"/>
              <a:ext cx="457200" cy="369333"/>
            </a:xfrm>
            <a:prstGeom prst="rect">
              <a:avLst/>
            </a:prstGeom>
            <a:noFill/>
          </p:spPr>
          <p:txBody>
            <a:bodyPr wrap="square" rtlCol="0">
              <a:spAutoFit/>
            </a:bodyPr>
            <a:lstStyle/>
            <a:p>
              <a:pPr algn="ctr"/>
              <a:r>
                <a:rPr lang="en-US" b="1" dirty="0"/>
                <a:t>0</a:t>
              </a:r>
            </a:p>
          </p:txBody>
        </p:sp>
        <p:sp>
          <p:nvSpPr>
            <p:cNvPr id="70" name="TextBox 69"/>
            <p:cNvSpPr txBox="1"/>
            <p:nvPr/>
          </p:nvSpPr>
          <p:spPr>
            <a:xfrm>
              <a:off x="6972300" y="4416709"/>
              <a:ext cx="457200" cy="369333"/>
            </a:xfrm>
            <a:prstGeom prst="rect">
              <a:avLst/>
            </a:prstGeom>
            <a:noFill/>
          </p:spPr>
          <p:txBody>
            <a:bodyPr wrap="square" rtlCol="0">
              <a:spAutoFit/>
            </a:bodyPr>
            <a:lstStyle/>
            <a:p>
              <a:pPr algn="ctr"/>
              <a:r>
                <a:rPr lang="en-US" b="1" dirty="0"/>
                <a:t>0</a:t>
              </a:r>
            </a:p>
          </p:txBody>
        </p:sp>
        <p:sp>
          <p:nvSpPr>
            <p:cNvPr id="71" name="TextBox 70"/>
            <p:cNvSpPr txBox="1"/>
            <p:nvPr/>
          </p:nvSpPr>
          <p:spPr>
            <a:xfrm>
              <a:off x="7658100" y="4416709"/>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0 </a:t>
              </a:r>
              <a:r>
                <a:rPr lang="en-US" b="1" dirty="0">
                  <a:solidFill>
                    <a:srgbClr val="006600"/>
                  </a:solidFill>
                </a:rPr>
                <a:t>0 </a:t>
              </a:r>
              <a:r>
                <a:rPr lang="en-US" b="1" dirty="0"/>
                <a:t>0</a:t>
              </a:r>
            </a:p>
          </p:txBody>
        </p:sp>
      </p:grpSp>
      <p:grpSp>
        <p:nvGrpSpPr>
          <p:cNvPr id="72" name="Group 71"/>
          <p:cNvGrpSpPr/>
          <p:nvPr/>
        </p:nvGrpSpPr>
        <p:grpSpPr>
          <a:xfrm>
            <a:off x="3063686" y="5359931"/>
            <a:ext cx="7191031" cy="375039"/>
            <a:chOff x="1383475" y="4411002"/>
            <a:chExt cx="7191030" cy="375040"/>
          </a:xfrm>
        </p:grpSpPr>
        <p:sp>
          <p:nvSpPr>
            <p:cNvPr id="73" name="TextBox 72"/>
            <p:cNvSpPr txBox="1"/>
            <p:nvPr/>
          </p:nvSpPr>
          <p:spPr>
            <a:xfrm>
              <a:off x="1383475" y="4411002"/>
              <a:ext cx="457200" cy="369333"/>
            </a:xfrm>
            <a:prstGeom prst="rect">
              <a:avLst/>
            </a:prstGeom>
            <a:noFill/>
          </p:spPr>
          <p:txBody>
            <a:bodyPr wrap="square" rtlCol="0">
              <a:spAutoFit/>
            </a:bodyPr>
            <a:lstStyle/>
            <a:p>
              <a:pPr algn="ctr"/>
              <a:r>
                <a:rPr lang="en-US" b="1" dirty="0"/>
                <a:t>1</a:t>
              </a:r>
            </a:p>
          </p:txBody>
        </p:sp>
        <p:sp>
          <p:nvSpPr>
            <p:cNvPr id="74" name="TextBox 73"/>
            <p:cNvSpPr txBox="1"/>
            <p:nvPr/>
          </p:nvSpPr>
          <p:spPr>
            <a:xfrm>
              <a:off x="2209800" y="4411002"/>
              <a:ext cx="457200" cy="369333"/>
            </a:xfrm>
            <a:prstGeom prst="rect">
              <a:avLst/>
            </a:prstGeom>
            <a:noFill/>
          </p:spPr>
          <p:txBody>
            <a:bodyPr wrap="square" rtlCol="0">
              <a:spAutoFit/>
            </a:bodyPr>
            <a:lstStyle/>
            <a:p>
              <a:pPr algn="ctr"/>
              <a:r>
                <a:rPr lang="en-US" b="1" dirty="0"/>
                <a:t>0</a:t>
              </a:r>
            </a:p>
          </p:txBody>
        </p:sp>
        <p:sp>
          <p:nvSpPr>
            <p:cNvPr id="75" name="TextBox 74"/>
            <p:cNvSpPr txBox="1"/>
            <p:nvPr/>
          </p:nvSpPr>
          <p:spPr>
            <a:xfrm>
              <a:off x="2971800" y="4416709"/>
              <a:ext cx="457200" cy="369333"/>
            </a:xfrm>
            <a:prstGeom prst="rect">
              <a:avLst/>
            </a:prstGeom>
            <a:noFill/>
          </p:spPr>
          <p:txBody>
            <a:bodyPr wrap="square" rtlCol="0">
              <a:spAutoFit/>
            </a:bodyPr>
            <a:lstStyle/>
            <a:p>
              <a:pPr algn="ctr"/>
              <a:r>
                <a:rPr lang="en-US" b="1" dirty="0"/>
                <a:t>1</a:t>
              </a:r>
            </a:p>
          </p:txBody>
        </p:sp>
        <p:sp>
          <p:nvSpPr>
            <p:cNvPr id="76" name="TextBox 75"/>
            <p:cNvSpPr txBox="1"/>
            <p:nvPr/>
          </p:nvSpPr>
          <p:spPr>
            <a:xfrm>
              <a:off x="3810000" y="4416709"/>
              <a:ext cx="457200" cy="369333"/>
            </a:xfrm>
            <a:prstGeom prst="rect">
              <a:avLst/>
            </a:prstGeom>
            <a:noFill/>
          </p:spPr>
          <p:txBody>
            <a:bodyPr wrap="square" rtlCol="0">
              <a:spAutoFit/>
            </a:bodyPr>
            <a:lstStyle/>
            <a:p>
              <a:pPr algn="ctr"/>
              <a:r>
                <a:rPr lang="en-US" b="1" dirty="0"/>
                <a:t>0</a:t>
              </a:r>
            </a:p>
          </p:txBody>
        </p:sp>
        <p:sp>
          <p:nvSpPr>
            <p:cNvPr id="77" name="TextBox 76"/>
            <p:cNvSpPr txBox="1"/>
            <p:nvPr/>
          </p:nvSpPr>
          <p:spPr>
            <a:xfrm>
              <a:off x="4648200" y="4416709"/>
              <a:ext cx="457200" cy="369333"/>
            </a:xfrm>
            <a:prstGeom prst="rect">
              <a:avLst/>
            </a:prstGeom>
            <a:noFill/>
          </p:spPr>
          <p:txBody>
            <a:bodyPr wrap="square" rtlCol="0">
              <a:spAutoFit/>
            </a:bodyPr>
            <a:lstStyle/>
            <a:p>
              <a:pPr algn="ctr"/>
              <a:r>
                <a:rPr lang="en-US" b="1" dirty="0"/>
                <a:t>0</a:t>
              </a:r>
            </a:p>
          </p:txBody>
        </p:sp>
        <p:sp>
          <p:nvSpPr>
            <p:cNvPr id="78" name="TextBox 77"/>
            <p:cNvSpPr txBox="1"/>
            <p:nvPr/>
          </p:nvSpPr>
          <p:spPr>
            <a:xfrm>
              <a:off x="5410200" y="4416709"/>
              <a:ext cx="457200" cy="369333"/>
            </a:xfrm>
            <a:prstGeom prst="rect">
              <a:avLst/>
            </a:prstGeom>
            <a:noFill/>
          </p:spPr>
          <p:txBody>
            <a:bodyPr wrap="square" rtlCol="0">
              <a:spAutoFit/>
            </a:bodyPr>
            <a:lstStyle/>
            <a:p>
              <a:pPr algn="ctr"/>
              <a:r>
                <a:rPr lang="en-US" b="1" dirty="0"/>
                <a:t>1</a:t>
              </a:r>
            </a:p>
          </p:txBody>
        </p:sp>
        <p:sp>
          <p:nvSpPr>
            <p:cNvPr id="79" name="TextBox 78"/>
            <p:cNvSpPr txBox="1"/>
            <p:nvPr/>
          </p:nvSpPr>
          <p:spPr>
            <a:xfrm>
              <a:off x="6172200" y="4416709"/>
              <a:ext cx="457200" cy="369333"/>
            </a:xfrm>
            <a:prstGeom prst="rect">
              <a:avLst/>
            </a:prstGeom>
            <a:noFill/>
          </p:spPr>
          <p:txBody>
            <a:bodyPr wrap="square" rtlCol="0">
              <a:spAutoFit/>
            </a:bodyPr>
            <a:lstStyle/>
            <a:p>
              <a:pPr algn="ctr"/>
              <a:r>
                <a:rPr lang="en-US" b="1" dirty="0"/>
                <a:t>0</a:t>
              </a:r>
            </a:p>
          </p:txBody>
        </p:sp>
        <p:sp>
          <p:nvSpPr>
            <p:cNvPr id="80" name="TextBox 79"/>
            <p:cNvSpPr txBox="1"/>
            <p:nvPr/>
          </p:nvSpPr>
          <p:spPr>
            <a:xfrm>
              <a:off x="6972300" y="4416709"/>
              <a:ext cx="457200" cy="369333"/>
            </a:xfrm>
            <a:prstGeom prst="rect">
              <a:avLst/>
            </a:prstGeom>
            <a:noFill/>
          </p:spPr>
          <p:txBody>
            <a:bodyPr wrap="square" rtlCol="0">
              <a:spAutoFit/>
            </a:bodyPr>
            <a:lstStyle/>
            <a:p>
              <a:pPr algn="ctr"/>
              <a:r>
                <a:rPr lang="en-US" b="1" dirty="0"/>
                <a:t>1</a:t>
              </a:r>
            </a:p>
          </p:txBody>
        </p:sp>
        <p:sp>
          <p:nvSpPr>
            <p:cNvPr id="81" name="TextBox 80"/>
            <p:cNvSpPr txBox="1"/>
            <p:nvPr/>
          </p:nvSpPr>
          <p:spPr>
            <a:xfrm>
              <a:off x="7658100" y="4416709"/>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0 </a:t>
              </a:r>
              <a:r>
                <a:rPr lang="en-US" b="1" dirty="0">
                  <a:solidFill>
                    <a:srgbClr val="006600"/>
                  </a:solidFill>
                </a:rPr>
                <a:t>0 </a:t>
              </a:r>
              <a:r>
                <a:rPr lang="en-US" b="1" dirty="0"/>
                <a:t>1</a:t>
              </a:r>
            </a:p>
          </p:txBody>
        </p:sp>
      </p:grpSp>
      <p:grpSp>
        <p:nvGrpSpPr>
          <p:cNvPr id="82" name="Group 81"/>
          <p:cNvGrpSpPr/>
          <p:nvPr/>
        </p:nvGrpSpPr>
        <p:grpSpPr>
          <a:xfrm>
            <a:off x="3063686" y="5713408"/>
            <a:ext cx="7191031" cy="375039"/>
            <a:chOff x="1383475" y="4411002"/>
            <a:chExt cx="7191030" cy="375040"/>
          </a:xfrm>
        </p:grpSpPr>
        <p:sp>
          <p:nvSpPr>
            <p:cNvPr id="83" name="TextBox 82"/>
            <p:cNvSpPr txBox="1"/>
            <p:nvPr/>
          </p:nvSpPr>
          <p:spPr>
            <a:xfrm>
              <a:off x="1383475" y="4411002"/>
              <a:ext cx="457200" cy="369333"/>
            </a:xfrm>
            <a:prstGeom prst="rect">
              <a:avLst/>
            </a:prstGeom>
            <a:noFill/>
          </p:spPr>
          <p:txBody>
            <a:bodyPr wrap="square" rtlCol="0">
              <a:spAutoFit/>
            </a:bodyPr>
            <a:lstStyle/>
            <a:p>
              <a:pPr algn="ctr"/>
              <a:r>
                <a:rPr lang="en-US" b="1" dirty="0"/>
                <a:t>1</a:t>
              </a:r>
            </a:p>
          </p:txBody>
        </p:sp>
        <p:sp>
          <p:nvSpPr>
            <p:cNvPr id="84" name="TextBox 83"/>
            <p:cNvSpPr txBox="1"/>
            <p:nvPr/>
          </p:nvSpPr>
          <p:spPr>
            <a:xfrm>
              <a:off x="2209800" y="4411002"/>
              <a:ext cx="457200" cy="369333"/>
            </a:xfrm>
            <a:prstGeom prst="rect">
              <a:avLst/>
            </a:prstGeom>
            <a:noFill/>
          </p:spPr>
          <p:txBody>
            <a:bodyPr wrap="square" rtlCol="0">
              <a:spAutoFit/>
            </a:bodyPr>
            <a:lstStyle/>
            <a:p>
              <a:pPr algn="ctr"/>
              <a:r>
                <a:rPr lang="en-US" b="1" dirty="0"/>
                <a:t>0</a:t>
              </a:r>
            </a:p>
          </p:txBody>
        </p:sp>
        <p:sp>
          <p:nvSpPr>
            <p:cNvPr id="85" name="TextBox 84"/>
            <p:cNvSpPr txBox="1"/>
            <p:nvPr/>
          </p:nvSpPr>
          <p:spPr>
            <a:xfrm>
              <a:off x="2971800" y="4416709"/>
              <a:ext cx="457200" cy="369333"/>
            </a:xfrm>
            <a:prstGeom prst="rect">
              <a:avLst/>
            </a:prstGeom>
            <a:noFill/>
          </p:spPr>
          <p:txBody>
            <a:bodyPr wrap="square" rtlCol="0">
              <a:spAutoFit/>
            </a:bodyPr>
            <a:lstStyle/>
            <a:p>
              <a:pPr algn="ctr"/>
              <a:r>
                <a:rPr lang="en-US" b="1" dirty="0"/>
                <a:t>1</a:t>
              </a:r>
            </a:p>
          </p:txBody>
        </p:sp>
        <p:sp>
          <p:nvSpPr>
            <p:cNvPr id="86" name="TextBox 85"/>
            <p:cNvSpPr txBox="1"/>
            <p:nvPr/>
          </p:nvSpPr>
          <p:spPr>
            <a:xfrm>
              <a:off x="3810000" y="4416709"/>
              <a:ext cx="457200" cy="369333"/>
            </a:xfrm>
            <a:prstGeom prst="rect">
              <a:avLst/>
            </a:prstGeom>
            <a:noFill/>
          </p:spPr>
          <p:txBody>
            <a:bodyPr wrap="square" rtlCol="0">
              <a:spAutoFit/>
            </a:bodyPr>
            <a:lstStyle/>
            <a:p>
              <a:pPr algn="ctr"/>
              <a:r>
                <a:rPr lang="en-US" b="1" dirty="0"/>
                <a:t>0</a:t>
              </a:r>
            </a:p>
          </p:txBody>
        </p:sp>
        <p:sp>
          <p:nvSpPr>
            <p:cNvPr id="87" name="TextBox 86"/>
            <p:cNvSpPr txBox="1"/>
            <p:nvPr/>
          </p:nvSpPr>
          <p:spPr>
            <a:xfrm>
              <a:off x="4648200" y="4416709"/>
              <a:ext cx="457200" cy="369333"/>
            </a:xfrm>
            <a:prstGeom prst="rect">
              <a:avLst/>
            </a:prstGeom>
            <a:noFill/>
          </p:spPr>
          <p:txBody>
            <a:bodyPr wrap="square" rtlCol="0">
              <a:spAutoFit/>
            </a:bodyPr>
            <a:lstStyle/>
            <a:p>
              <a:pPr algn="ctr"/>
              <a:r>
                <a:rPr lang="en-US" b="1" dirty="0"/>
                <a:t>1</a:t>
              </a:r>
            </a:p>
          </p:txBody>
        </p:sp>
        <p:sp>
          <p:nvSpPr>
            <p:cNvPr id="88" name="TextBox 87"/>
            <p:cNvSpPr txBox="1"/>
            <p:nvPr/>
          </p:nvSpPr>
          <p:spPr>
            <a:xfrm>
              <a:off x="5410200" y="4416709"/>
              <a:ext cx="457200" cy="369333"/>
            </a:xfrm>
            <a:prstGeom prst="rect">
              <a:avLst/>
            </a:prstGeom>
            <a:noFill/>
          </p:spPr>
          <p:txBody>
            <a:bodyPr wrap="square" rtlCol="0">
              <a:spAutoFit/>
            </a:bodyPr>
            <a:lstStyle/>
            <a:p>
              <a:pPr algn="ctr"/>
              <a:r>
                <a:rPr lang="en-US" b="1" dirty="0"/>
                <a:t>0</a:t>
              </a:r>
            </a:p>
          </p:txBody>
        </p:sp>
        <p:sp>
          <p:nvSpPr>
            <p:cNvPr id="89" name="TextBox 88"/>
            <p:cNvSpPr txBox="1"/>
            <p:nvPr/>
          </p:nvSpPr>
          <p:spPr>
            <a:xfrm>
              <a:off x="6172200" y="4416709"/>
              <a:ext cx="457200" cy="369333"/>
            </a:xfrm>
            <a:prstGeom prst="rect">
              <a:avLst/>
            </a:prstGeom>
            <a:noFill/>
          </p:spPr>
          <p:txBody>
            <a:bodyPr wrap="square" rtlCol="0">
              <a:spAutoFit/>
            </a:bodyPr>
            <a:lstStyle/>
            <a:p>
              <a:pPr algn="ctr"/>
              <a:r>
                <a:rPr lang="en-US" b="1" dirty="0"/>
                <a:t>1</a:t>
              </a:r>
            </a:p>
          </p:txBody>
        </p:sp>
        <p:sp>
          <p:nvSpPr>
            <p:cNvPr id="90" name="TextBox 89"/>
            <p:cNvSpPr txBox="1"/>
            <p:nvPr/>
          </p:nvSpPr>
          <p:spPr>
            <a:xfrm>
              <a:off x="6972300" y="4416709"/>
              <a:ext cx="457200" cy="369333"/>
            </a:xfrm>
            <a:prstGeom prst="rect">
              <a:avLst/>
            </a:prstGeom>
            <a:noFill/>
          </p:spPr>
          <p:txBody>
            <a:bodyPr wrap="square" rtlCol="0">
              <a:spAutoFit/>
            </a:bodyPr>
            <a:lstStyle/>
            <a:p>
              <a:pPr algn="ctr"/>
              <a:r>
                <a:rPr lang="en-US" b="1" dirty="0"/>
                <a:t>0</a:t>
              </a:r>
            </a:p>
          </p:txBody>
        </p:sp>
        <p:sp>
          <p:nvSpPr>
            <p:cNvPr id="91" name="TextBox 90"/>
            <p:cNvSpPr txBox="1"/>
            <p:nvPr/>
          </p:nvSpPr>
          <p:spPr>
            <a:xfrm>
              <a:off x="7658100" y="4416709"/>
              <a:ext cx="916405" cy="369333"/>
            </a:xfrm>
            <a:prstGeom prst="rect">
              <a:avLst/>
            </a:prstGeom>
            <a:noFill/>
          </p:spPr>
          <p:txBody>
            <a:bodyPr wrap="square" rtlCol="0">
              <a:spAutoFit/>
            </a:bodyPr>
            <a:lstStyle/>
            <a:p>
              <a:pPr algn="ctr"/>
              <a:r>
                <a:rPr lang="en-US" b="1" dirty="0">
                  <a:solidFill>
                    <a:srgbClr val="0000FF"/>
                  </a:solidFill>
                </a:rPr>
                <a:t>0 </a:t>
              </a:r>
              <a:r>
                <a:rPr lang="en-US" b="1" dirty="0">
                  <a:solidFill>
                    <a:srgbClr val="C00000"/>
                  </a:solidFill>
                </a:rPr>
                <a:t>1 </a:t>
              </a:r>
              <a:r>
                <a:rPr lang="en-US" b="1" dirty="0">
                  <a:solidFill>
                    <a:srgbClr val="006600"/>
                  </a:solidFill>
                </a:rPr>
                <a:t>1 </a:t>
              </a:r>
              <a:r>
                <a:rPr lang="en-US" b="1" dirty="0"/>
                <a:t>1</a:t>
              </a:r>
            </a:p>
          </p:txBody>
        </p:sp>
      </p:grpSp>
      <p:grpSp>
        <p:nvGrpSpPr>
          <p:cNvPr id="92" name="Group 91"/>
          <p:cNvGrpSpPr/>
          <p:nvPr/>
        </p:nvGrpSpPr>
        <p:grpSpPr>
          <a:xfrm>
            <a:off x="3974859" y="4404835"/>
            <a:ext cx="589547" cy="1675409"/>
            <a:chOff x="2294646" y="4404832"/>
            <a:chExt cx="589547" cy="1675409"/>
          </a:xfrm>
        </p:grpSpPr>
        <p:grpSp>
          <p:nvGrpSpPr>
            <p:cNvPr id="93" name="Group 92"/>
            <p:cNvGrpSpPr/>
            <p:nvPr/>
          </p:nvGrpSpPr>
          <p:grpSpPr>
            <a:xfrm>
              <a:off x="2294646" y="4404832"/>
              <a:ext cx="589547" cy="369332"/>
              <a:chOff x="1447800" y="4040157"/>
              <a:chExt cx="589547" cy="369332"/>
            </a:xfrm>
          </p:grpSpPr>
          <p:cxnSp>
            <p:nvCxnSpPr>
              <p:cNvPr id="106" name="Straight Connector 105"/>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94" name="Group 93"/>
            <p:cNvGrpSpPr/>
            <p:nvPr/>
          </p:nvGrpSpPr>
          <p:grpSpPr>
            <a:xfrm>
              <a:off x="2294646" y="4710983"/>
              <a:ext cx="589547" cy="369332"/>
              <a:chOff x="1447800" y="4040157"/>
              <a:chExt cx="589547" cy="369332"/>
            </a:xfrm>
          </p:grpSpPr>
          <p:cxnSp>
            <p:nvCxnSpPr>
              <p:cNvPr id="104" name="Straight Connector 103"/>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95" name="Group 94"/>
            <p:cNvGrpSpPr/>
            <p:nvPr/>
          </p:nvGrpSpPr>
          <p:grpSpPr>
            <a:xfrm>
              <a:off x="2294646" y="5050985"/>
              <a:ext cx="589547" cy="369332"/>
              <a:chOff x="1447800" y="4040157"/>
              <a:chExt cx="589547" cy="369332"/>
            </a:xfrm>
          </p:grpSpPr>
          <p:cxnSp>
            <p:nvCxnSpPr>
              <p:cNvPr id="102" name="Straight Connector 101"/>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96" name="Group 95"/>
            <p:cNvGrpSpPr/>
            <p:nvPr/>
          </p:nvGrpSpPr>
          <p:grpSpPr>
            <a:xfrm>
              <a:off x="2294646" y="5373301"/>
              <a:ext cx="589547" cy="369332"/>
              <a:chOff x="1447800" y="4040157"/>
              <a:chExt cx="589547" cy="369332"/>
            </a:xfrm>
          </p:grpSpPr>
          <p:cxnSp>
            <p:nvCxnSpPr>
              <p:cNvPr id="100" name="Straight Connector 99"/>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97" name="Group 96"/>
            <p:cNvGrpSpPr/>
            <p:nvPr/>
          </p:nvGrpSpPr>
          <p:grpSpPr>
            <a:xfrm>
              <a:off x="2294646" y="5710909"/>
              <a:ext cx="589547" cy="369332"/>
              <a:chOff x="1447800" y="4040157"/>
              <a:chExt cx="589547" cy="369332"/>
            </a:xfrm>
          </p:grpSpPr>
          <p:cxnSp>
            <p:nvCxnSpPr>
              <p:cNvPr id="98" name="Straight Connector 97"/>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grpSp>
        <p:nvGrpSpPr>
          <p:cNvPr id="108" name="Group 107"/>
          <p:cNvGrpSpPr/>
          <p:nvPr/>
        </p:nvGrpSpPr>
        <p:grpSpPr>
          <a:xfrm>
            <a:off x="4716805" y="4404835"/>
            <a:ext cx="589547" cy="1675409"/>
            <a:chOff x="2294646" y="4404832"/>
            <a:chExt cx="589547" cy="1675409"/>
          </a:xfrm>
        </p:grpSpPr>
        <p:grpSp>
          <p:nvGrpSpPr>
            <p:cNvPr id="109" name="Group 108"/>
            <p:cNvGrpSpPr/>
            <p:nvPr/>
          </p:nvGrpSpPr>
          <p:grpSpPr>
            <a:xfrm>
              <a:off x="2294646" y="4404832"/>
              <a:ext cx="589547" cy="369332"/>
              <a:chOff x="1447800" y="4040157"/>
              <a:chExt cx="589547" cy="369332"/>
            </a:xfrm>
          </p:grpSpPr>
          <p:cxnSp>
            <p:nvCxnSpPr>
              <p:cNvPr id="122" name="Straight Connector 121"/>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10" name="Group 109"/>
            <p:cNvGrpSpPr/>
            <p:nvPr/>
          </p:nvGrpSpPr>
          <p:grpSpPr>
            <a:xfrm>
              <a:off x="2294646" y="4710983"/>
              <a:ext cx="589547" cy="369332"/>
              <a:chOff x="1447800" y="4040157"/>
              <a:chExt cx="589547" cy="369332"/>
            </a:xfrm>
          </p:grpSpPr>
          <p:cxnSp>
            <p:nvCxnSpPr>
              <p:cNvPr id="120" name="Straight Connector 119"/>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11" name="Group 110"/>
            <p:cNvGrpSpPr/>
            <p:nvPr/>
          </p:nvGrpSpPr>
          <p:grpSpPr>
            <a:xfrm>
              <a:off x="2294646" y="5050985"/>
              <a:ext cx="589547" cy="369332"/>
              <a:chOff x="1447800" y="4040157"/>
              <a:chExt cx="589547" cy="369332"/>
            </a:xfrm>
          </p:grpSpPr>
          <p:cxnSp>
            <p:nvCxnSpPr>
              <p:cNvPr id="118" name="Straight Connector 117"/>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12" name="Group 111"/>
            <p:cNvGrpSpPr/>
            <p:nvPr/>
          </p:nvGrpSpPr>
          <p:grpSpPr>
            <a:xfrm>
              <a:off x="2294646" y="5373301"/>
              <a:ext cx="589547" cy="369332"/>
              <a:chOff x="1447800" y="4040157"/>
              <a:chExt cx="589547" cy="369332"/>
            </a:xfrm>
          </p:grpSpPr>
          <p:cxnSp>
            <p:nvCxnSpPr>
              <p:cNvPr id="116" name="Straight Connector 115"/>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13" name="Group 112"/>
            <p:cNvGrpSpPr/>
            <p:nvPr/>
          </p:nvGrpSpPr>
          <p:grpSpPr>
            <a:xfrm>
              <a:off x="2294646" y="5710909"/>
              <a:ext cx="589547" cy="369332"/>
              <a:chOff x="1447800" y="4040157"/>
              <a:chExt cx="589547" cy="369332"/>
            </a:xfrm>
          </p:grpSpPr>
          <p:cxnSp>
            <p:nvCxnSpPr>
              <p:cNvPr id="114" name="Straight Connector 113"/>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grpSp>
        <p:nvGrpSpPr>
          <p:cNvPr id="124" name="Group 123"/>
          <p:cNvGrpSpPr/>
          <p:nvPr/>
        </p:nvGrpSpPr>
        <p:grpSpPr>
          <a:xfrm>
            <a:off x="5551700" y="4404835"/>
            <a:ext cx="589547" cy="1675409"/>
            <a:chOff x="2294646" y="4404832"/>
            <a:chExt cx="589547" cy="1675409"/>
          </a:xfrm>
        </p:grpSpPr>
        <p:grpSp>
          <p:nvGrpSpPr>
            <p:cNvPr id="125" name="Group 124"/>
            <p:cNvGrpSpPr/>
            <p:nvPr/>
          </p:nvGrpSpPr>
          <p:grpSpPr>
            <a:xfrm>
              <a:off x="2294646" y="4404832"/>
              <a:ext cx="589547" cy="369332"/>
              <a:chOff x="1447800" y="4040157"/>
              <a:chExt cx="589547" cy="369332"/>
            </a:xfrm>
          </p:grpSpPr>
          <p:cxnSp>
            <p:nvCxnSpPr>
              <p:cNvPr id="138" name="Straight Connector 137"/>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26" name="Group 125"/>
            <p:cNvGrpSpPr/>
            <p:nvPr/>
          </p:nvGrpSpPr>
          <p:grpSpPr>
            <a:xfrm>
              <a:off x="2294646" y="4710983"/>
              <a:ext cx="589547" cy="369332"/>
              <a:chOff x="1447800" y="4040157"/>
              <a:chExt cx="589547" cy="369332"/>
            </a:xfrm>
          </p:grpSpPr>
          <p:cxnSp>
            <p:nvCxnSpPr>
              <p:cNvPr id="136" name="Straight Connector 135"/>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27" name="Group 126"/>
            <p:cNvGrpSpPr/>
            <p:nvPr/>
          </p:nvGrpSpPr>
          <p:grpSpPr>
            <a:xfrm>
              <a:off x="2294646" y="5050985"/>
              <a:ext cx="589547" cy="369332"/>
              <a:chOff x="1447800" y="4040157"/>
              <a:chExt cx="589547" cy="369332"/>
            </a:xfrm>
          </p:grpSpPr>
          <p:cxnSp>
            <p:nvCxnSpPr>
              <p:cNvPr id="134" name="Straight Connector 133"/>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28" name="Group 127"/>
            <p:cNvGrpSpPr/>
            <p:nvPr/>
          </p:nvGrpSpPr>
          <p:grpSpPr>
            <a:xfrm>
              <a:off x="2294646" y="5373301"/>
              <a:ext cx="589547" cy="369332"/>
              <a:chOff x="1447800" y="4040157"/>
              <a:chExt cx="589547" cy="369332"/>
            </a:xfrm>
          </p:grpSpPr>
          <p:cxnSp>
            <p:nvCxnSpPr>
              <p:cNvPr id="132" name="Straight Connector 131"/>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nvGrpSpPr>
            <p:cNvPr id="129" name="Group 128"/>
            <p:cNvGrpSpPr/>
            <p:nvPr/>
          </p:nvGrpSpPr>
          <p:grpSpPr>
            <a:xfrm>
              <a:off x="2294646" y="5710909"/>
              <a:ext cx="589547" cy="369332"/>
              <a:chOff x="1447800" y="4040157"/>
              <a:chExt cx="589547" cy="369332"/>
            </a:xfrm>
          </p:grpSpPr>
          <p:cxnSp>
            <p:nvCxnSpPr>
              <p:cNvPr id="130" name="Straight Connector 129"/>
              <p:cNvCxnSpPr/>
              <p:nvPr/>
            </p:nvCxnSpPr>
            <p:spPr>
              <a:xfrm flipH="1">
                <a:off x="1447800" y="4040157"/>
                <a:ext cx="304801" cy="33991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1580147" y="4040157"/>
                <a:ext cx="457200" cy="369332"/>
              </a:xfrm>
              <a:prstGeom prst="rect">
                <a:avLst/>
              </a:prstGeom>
              <a:noFill/>
            </p:spPr>
            <p:txBody>
              <a:bodyPr wrap="square" rtlCol="0">
                <a:spAutoFit/>
              </a:bodyPr>
              <a:lstStyle/>
              <a:p>
                <a:pPr algn="ctr"/>
                <a:r>
                  <a:rPr lang="en-US" b="1" dirty="0">
                    <a:solidFill>
                      <a:srgbClr val="C00000"/>
                    </a:solidFill>
                  </a:rPr>
                  <a:t>X</a:t>
                </a:r>
              </a:p>
            </p:txBody>
          </p:sp>
        </p:grpSp>
      </p:grpSp>
      <p:sp>
        <p:nvSpPr>
          <p:cNvPr id="140" name="TextBox 139"/>
          <p:cNvSpPr txBox="1"/>
          <p:nvPr/>
        </p:nvSpPr>
        <p:spPr>
          <a:xfrm>
            <a:off x="8537209" y="987587"/>
            <a:ext cx="1829803" cy="338554"/>
          </a:xfrm>
          <a:prstGeom prst="rect">
            <a:avLst/>
          </a:prstGeom>
          <a:solidFill>
            <a:schemeClr val="accent2">
              <a:lumMod val="20000"/>
              <a:lumOff val="80000"/>
            </a:schemeClr>
          </a:solidFill>
        </p:spPr>
        <p:txBody>
          <a:bodyPr wrap="square" rtlCol="0">
            <a:spAutoFit/>
          </a:bodyPr>
          <a:lstStyle/>
          <a:p>
            <a:r>
              <a:rPr lang="en-US" sz="1600" b="1" dirty="0"/>
              <a:t>ALUcontrol3 = 0</a:t>
            </a:r>
          </a:p>
        </p:txBody>
      </p:sp>
      <p:sp>
        <p:nvSpPr>
          <p:cNvPr id="141" name="TextBox 140"/>
          <p:cNvSpPr txBox="1"/>
          <p:nvPr/>
        </p:nvSpPr>
        <p:spPr>
          <a:xfrm>
            <a:off x="8537207" y="1393606"/>
            <a:ext cx="1828364" cy="338554"/>
          </a:xfrm>
          <a:prstGeom prst="rect">
            <a:avLst/>
          </a:prstGeom>
          <a:solidFill>
            <a:schemeClr val="accent3">
              <a:lumMod val="40000"/>
              <a:lumOff val="60000"/>
            </a:schemeClr>
          </a:solidFill>
        </p:spPr>
        <p:txBody>
          <a:bodyPr wrap="square" rtlCol="0">
            <a:spAutoFit/>
          </a:bodyPr>
          <a:lstStyle/>
          <a:p>
            <a:pPr>
              <a:tabLst>
                <a:tab pos="1484276" algn="l"/>
              </a:tabLst>
            </a:pPr>
            <a:r>
              <a:rPr lang="en-US" sz="1600" b="1" dirty="0"/>
              <a:t>ALUcontrol2 = ?</a:t>
            </a:r>
          </a:p>
        </p:txBody>
      </p:sp>
      <p:grpSp>
        <p:nvGrpSpPr>
          <p:cNvPr id="142" name="Group 141"/>
          <p:cNvGrpSpPr/>
          <p:nvPr/>
        </p:nvGrpSpPr>
        <p:grpSpPr>
          <a:xfrm>
            <a:off x="9589201" y="4102341"/>
            <a:ext cx="228600" cy="1933735"/>
            <a:chOff x="7908991" y="4102340"/>
            <a:chExt cx="228600" cy="1933734"/>
          </a:xfrm>
        </p:grpSpPr>
        <p:sp>
          <p:nvSpPr>
            <p:cNvPr id="143" name="Oval 142"/>
            <p:cNvSpPr/>
            <p:nvPr/>
          </p:nvSpPr>
          <p:spPr>
            <a:xfrm>
              <a:off x="7908991" y="4102340"/>
              <a:ext cx="228600" cy="2702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7908991" y="4744751"/>
              <a:ext cx="228600" cy="2702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7908991" y="5765798"/>
              <a:ext cx="228600" cy="2702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6" name="TextBox 145"/>
          <p:cNvSpPr txBox="1"/>
          <p:nvPr/>
        </p:nvSpPr>
        <p:spPr>
          <a:xfrm>
            <a:off x="8004813" y="1732159"/>
            <a:ext cx="2360761" cy="338554"/>
          </a:xfrm>
          <a:prstGeom prst="rect">
            <a:avLst/>
          </a:prstGeom>
          <a:solidFill>
            <a:schemeClr val="accent3">
              <a:lumMod val="40000"/>
              <a:lumOff val="60000"/>
            </a:schemeClr>
          </a:solidFill>
        </p:spPr>
        <p:txBody>
          <a:bodyPr wrap="square" rtlCol="0">
            <a:spAutoFit/>
          </a:bodyPr>
          <a:lstStyle/>
          <a:p>
            <a:pPr>
              <a:tabLst>
                <a:tab pos="1484276" algn="l"/>
              </a:tabLst>
            </a:pPr>
            <a:r>
              <a:rPr lang="en-US" sz="1600" b="1" dirty="0"/>
              <a:t>ALUop0 + ALUop1</a:t>
            </a:r>
            <a:r>
              <a:rPr lang="en-US" sz="1600" b="1" dirty="0">
                <a:sym typeface="Symbol"/>
              </a:rPr>
              <a:t> F1 </a:t>
            </a:r>
            <a:endParaRPr lang="en-US" sz="1600" b="1" dirty="0"/>
          </a:p>
        </p:txBody>
      </p:sp>
      <p:sp>
        <p:nvSpPr>
          <p:cNvPr id="147" name="TextBox 146">
            <a:extLst>
              <a:ext uri="{FF2B5EF4-FFF2-40B4-BE49-F238E27FC236}">
                <a16:creationId xmlns:a16="http://schemas.microsoft.com/office/drawing/2014/main" id="{7051D6DA-8420-4919-A800-AEB15305BBBB}"/>
              </a:ext>
            </a:extLst>
          </p:cNvPr>
          <p:cNvSpPr txBox="1"/>
          <p:nvPr/>
        </p:nvSpPr>
        <p:spPr>
          <a:xfrm>
            <a:off x="599090" y="504497"/>
            <a:ext cx="1245476" cy="1200329"/>
          </a:xfrm>
          <a:prstGeom prst="rect">
            <a:avLst/>
          </a:prstGeom>
          <a:solidFill>
            <a:schemeClr val="accent2">
              <a:lumMod val="20000"/>
              <a:lumOff val="80000"/>
            </a:schemeClr>
          </a:solidFill>
        </p:spPr>
        <p:txBody>
          <a:bodyPr wrap="square" rtlCol="0">
            <a:spAutoFit/>
          </a:bodyPr>
          <a:lstStyle/>
          <a:p>
            <a:r>
              <a:rPr lang="en-SG" sz="2400" dirty="0"/>
              <a:t>From lecture slide:</a:t>
            </a:r>
          </a:p>
        </p:txBody>
      </p:sp>
      <p:sp>
        <p:nvSpPr>
          <p:cNvPr id="148" name="Slide Number Placeholder 1">
            <a:extLst>
              <a:ext uri="{FF2B5EF4-FFF2-40B4-BE49-F238E27FC236}">
                <a16:creationId xmlns:a16="http://schemas.microsoft.com/office/drawing/2014/main" id="{8B67BC49-2203-4A01-A046-ECA3843885F6}"/>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3</a:t>
            </a:fld>
            <a:endParaRPr lang="en-SG" dirty="0"/>
          </a:p>
        </p:txBody>
      </p:sp>
      <p:sp>
        <p:nvSpPr>
          <p:cNvPr id="149" name="Date Placeholder 5">
            <a:extLst>
              <a:ext uri="{FF2B5EF4-FFF2-40B4-BE49-F238E27FC236}">
                <a16:creationId xmlns:a16="http://schemas.microsoft.com/office/drawing/2014/main" id="{60BB479B-3EE7-4CD9-96F6-8CBA5ACB20F2}"/>
              </a:ext>
            </a:extLst>
          </p:cNvPr>
          <p:cNvSpPr>
            <a:spLocks noGrp="1"/>
          </p:cNvSpPr>
          <p:nvPr>
            <p:ph type="dt" sz="half" idx="10"/>
          </p:nvPr>
        </p:nvSpPr>
        <p:spPr>
          <a:xfrm>
            <a:off x="2137411" y="6351584"/>
            <a:ext cx="2133600" cy="457200"/>
          </a:xfrm>
        </p:spPr>
        <p:txBody>
          <a:bodyPr/>
          <a:lstStyle/>
          <a:p>
            <a:r>
              <a:rPr lang="en-US" sz="1600" dirty="0"/>
              <a:t>CS2100</a:t>
            </a:r>
            <a:endParaRPr lang="en-US" altLang="en-US" sz="1600" dirty="0"/>
          </a:p>
        </p:txBody>
      </p:sp>
      <p:sp>
        <p:nvSpPr>
          <p:cNvPr id="150" name="Footer Placeholder 11">
            <a:extLst>
              <a:ext uri="{FF2B5EF4-FFF2-40B4-BE49-F238E27FC236}">
                <a16:creationId xmlns:a16="http://schemas.microsoft.com/office/drawing/2014/main" id="{45D827DE-2912-4C4A-942B-FA6EC31B193D}"/>
              </a:ext>
            </a:extLst>
          </p:cNvPr>
          <p:cNvSpPr>
            <a:spLocks noGrp="1"/>
          </p:cNvSpPr>
          <p:nvPr>
            <p:ph type="ftr" sz="quarter" idx="11"/>
          </p:nvPr>
        </p:nvSpPr>
        <p:spPr>
          <a:xfrm>
            <a:off x="4804411" y="6356345"/>
            <a:ext cx="2895600" cy="457200"/>
          </a:xfrm>
        </p:spPr>
        <p:txBody>
          <a:bodyPr/>
          <a:lstStyle/>
          <a:p>
            <a:pPr>
              <a:defRPr/>
            </a:pPr>
            <a:r>
              <a:rPr lang="en-US" altLang="en-US" sz="1600" dirty="0"/>
              <a:t>Control</a:t>
            </a:r>
          </a:p>
        </p:txBody>
      </p:sp>
    </p:spTree>
    <p:extLst>
      <p:ext uri="{BB962C8B-B14F-4D97-AF65-F5344CB8AC3E}">
        <p14:creationId xmlns:p14="http://schemas.microsoft.com/office/powerpoint/2010/main" val="306482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500"/>
                                        <p:tgtEl>
                                          <p:spTgt spid="19"/>
                                        </p:tgtEl>
                                      </p:cBhvr>
                                    </p:animEffect>
                                  </p:childTnLst>
                                </p:cTn>
                              </p:par>
                              <p:par>
                                <p:cTn id="11" presetID="9"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dissolve">
                                      <p:cBhvr>
                                        <p:cTn id="13" dur="500"/>
                                        <p:tgtEl>
                                          <p:spTgt spid="29"/>
                                        </p:tgtEl>
                                      </p:cBhvr>
                                    </p:animEffect>
                                  </p:childTnLst>
                                </p:cTn>
                              </p:par>
                              <p:par>
                                <p:cTn id="14" presetID="9"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dissolve">
                                      <p:cBhvr>
                                        <p:cTn id="16" dur="500"/>
                                        <p:tgtEl>
                                          <p:spTgt spid="42"/>
                                        </p:tgtEl>
                                      </p:cBhvr>
                                    </p:animEffect>
                                  </p:childTnLst>
                                </p:cTn>
                              </p:par>
                              <p:par>
                                <p:cTn id="17" presetID="9"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dissolve">
                                      <p:cBhvr>
                                        <p:cTn id="19" dur="500"/>
                                        <p:tgtEl>
                                          <p:spTgt spid="52"/>
                                        </p:tgtEl>
                                      </p:cBhvr>
                                    </p:animEffect>
                                  </p:childTnLst>
                                </p:cTn>
                              </p:par>
                              <p:par>
                                <p:cTn id="20" presetID="9" presetClass="entr" presetSubtype="0" fill="hold" nodeType="with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dissolve">
                                      <p:cBhvr>
                                        <p:cTn id="22" dur="500"/>
                                        <p:tgtEl>
                                          <p:spTgt spid="62"/>
                                        </p:tgtEl>
                                      </p:cBhvr>
                                    </p:animEffect>
                                  </p:childTnLst>
                                </p:cTn>
                              </p:par>
                              <p:par>
                                <p:cTn id="23" presetID="9" presetClass="entr" presetSubtype="0" fill="hold" nodeType="with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dissolve">
                                      <p:cBhvr>
                                        <p:cTn id="25" dur="500"/>
                                        <p:tgtEl>
                                          <p:spTgt spid="72"/>
                                        </p:tgtEl>
                                      </p:cBhvr>
                                    </p:animEffect>
                                  </p:childTnLst>
                                </p:cTn>
                              </p:par>
                              <p:par>
                                <p:cTn id="26" presetID="9" presetClass="entr" presetSubtype="0" fill="hold" nodeType="with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dissolve">
                                      <p:cBhvr>
                                        <p:cTn id="28" dur="500"/>
                                        <p:tgtEl>
                                          <p:spTgt spid="8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dissolve">
                                      <p:cBhvr>
                                        <p:cTn id="33" dur="500"/>
                                        <p:tgtEl>
                                          <p:spTgt spid="39"/>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92"/>
                                        </p:tgtEl>
                                        <p:attrNameLst>
                                          <p:attrName>style.visibility</p:attrName>
                                        </p:attrNameLst>
                                      </p:cBhvr>
                                      <p:to>
                                        <p:strVal val="visible"/>
                                      </p:to>
                                    </p:set>
                                    <p:animEffect transition="in" filter="dissolve">
                                      <p:cBhvr>
                                        <p:cTn id="38" dur="500"/>
                                        <p:tgtEl>
                                          <p:spTgt spid="92"/>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08"/>
                                        </p:tgtEl>
                                        <p:attrNameLst>
                                          <p:attrName>style.visibility</p:attrName>
                                        </p:attrNameLst>
                                      </p:cBhvr>
                                      <p:to>
                                        <p:strVal val="visible"/>
                                      </p:to>
                                    </p:set>
                                    <p:animEffect transition="in" filter="dissolve">
                                      <p:cBhvr>
                                        <p:cTn id="43" dur="500"/>
                                        <p:tgtEl>
                                          <p:spTgt spid="108"/>
                                        </p:tgtEl>
                                      </p:cBhvr>
                                    </p:animEffect>
                                  </p:childTnLst>
                                </p:cTn>
                              </p:par>
                              <p:par>
                                <p:cTn id="44" presetID="9" presetClass="entr" presetSubtype="0" fill="hold" nodeType="withEffect">
                                  <p:stCondLst>
                                    <p:cond delay="0"/>
                                  </p:stCondLst>
                                  <p:childTnLst>
                                    <p:set>
                                      <p:cBhvr>
                                        <p:cTn id="45" dur="1" fill="hold">
                                          <p:stCondLst>
                                            <p:cond delay="0"/>
                                          </p:stCondLst>
                                        </p:cTn>
                                        <p:tgtEl>
                                          <p:spTgt spid="124"/>
                                        </p:tgtEl>
                                        <p:attrNameLst>
                                          <p:attrName>style.visibility</p:attrName>
                                        </p:attrNameLst>
                                      </p:cBhvr>
                                      <p:to>
                                        <p:strVal val="visible"/>
                                      </p:to>
                                    </p:set>
                                    <p:animEffect transition="in" filter="dissolve">
                                      <p:cBhvr>
                                        <p:cTn id="46" dur="500"/>
                                        <p:tgtEl>
                                          <p:spTgt spid="124"/>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40"/>
                                        </p:tgtEl>
                                        <p:attrNameLst>
                                          <p:attrName>style.visibility</p:attrName>
                                        </p:attrNameLst>
                                      </p:cBhvr>
                                      <p:to>
                                        <p:strVal val="visible"/>
                                      </p:to>
                                    </p:set>
                                    <p:animEffect transition="in" filter="dissolve">
                                      <p:cBhvr>
                                        <p:cTn id="51" dur="500"/>
                                        <p:tgtEl>
                                          <p:spTgt spid="140"/>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41"/>
                                        </p:tgtEl>
                                        <p:attrNameLst>
                                          <p:attrName>style.visibility</p:attrName>
                                        </p:attrNameLst>
                                      </p:cBhvr>
                                      <p:to>
                                        <p:strVal val="visible"/>
                                      </p:to>
                                    </p:set>
                                    <p:animEffect transition="in" filter="dissolve">
                                      <p:cBhvr>
                                        <p:cTn id="56" dur="500"/>
                                        <p:tgtEl>
                                          <p:spTgt spid="141"/>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142"/>
                                        </p:tgtEl>
                                        <p:attrNameLst>
                                          <p:attrName>style.visibility</p:attrName>
                                        </p:attrNameLst>
                                      </p:cBhvr>
                                      <p:to>
                                        <p:strVal val="visible"/>
                                      </p:to>
                                    </p:set>
                                    <p:animEffect transition="in" filter="dissolve">
                                      <p:cBhvr>
                                        <p:cTn id="61" dur="500"/>
                                        <p:tgtEl>
                                          <p:spTgt spid="142"/>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146"/>
                                        </p:tgtEl>
                                        <p:attrNameLst>
                                          <p:attrName>style.visibility</p:attrName>
                                        </p:attrNameLst>
                                      </p:cBhvr>
                                      <p:to>
                                        <p:strVal val="visible"/>
                                      </p:to>
                                    </p:set>
                                    <p:animEffect transition="in" filter="dissolve">
                                      <p:cBhvr>
                                        <p:cTn id="66"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0" animBg="1"/>
      <p:bldP spid="141" grpId="0" animBg="1"/>
      <p:bldP spid="1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Footer Placeholder 11">
            <a:extLst>
              <a:ext uri="{FF2B5EF4-FFF2-40B4-BE49-F238E27FC236}">
                <a16:creationId xmlns:a16="http://schemas.microsoft.com/office/drawing/2014/main" id="{E2CBC606-0047-43C8-A2F8-AC531861E30E}"/>
              </a:ext>
            </a:extLst>
          </p:cNvPr>
          <p:cNvSpPr>
            <a:spLocks noGrp="1"/>
          </p:cNvSpPr>
          <p:nvPr>
            <p:ph type="ftr" sz="quarter" idx="11"/>
          </p:nvPr>
        </p:nvSpPr>
        <p:spPr>
          <a:xfrm>
            <a:off x="4804411" y="6356345"/>
            <a:ext cx="2895600" cy="457200"/>
          </a:xfrm>
        </p:spPr>
        <p:txBody>
          <a:bodyPr/>
          <a:lstStyle/>
          <a:p>
            <a:pPr>
              <a:defRPr/>
            </a:pPr>
            <a:r>
              <a:rPr lang="en-US" altLang="en-US" sz="1600" dirty="0"/>
              <a:t>Control</a:t>
            </a:r>
          </a:p>
        </p:txBody>
      </p:sp>
      <p:sp>
        <p:nvSpPr>
          <p:cNvPr id="3" name="Rectangle 2"/>
          <p:cNvSpPr txBox="1">
            <a:spLocks noChangeArrowheads="1"/>
          </p:cNvSpPr>
          <p:nvPr/>
        </p:nvSpPr>
        <p:spPr>
          <a:xfrm>
            <a:off x="2137411" y="304805"/>
            <a:ext cx="8001000" cy="57121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Control Design: </a:t>
            </a:r>
            <a:r>
              <a:rPr lang="en-US" sz="3600" b="1" dirty="0"/>
              <a:t>Outputs</a:t>
            </a:r>
            <a:endParaRPr lang="en-US" b="1" dirty="0"/>
          </a:p>
        </p:txBody>
      </p:sp>
      <p:graphicFrame>
        <p:nvGraphicFramePr>
          <p:cNvPr id="4" name="Group 125"/>
          <p:cNvGraphicFramePr>
            <a:graphicFrameLocks/>
          </p:cNvGraphicFramePr>
          <p:nvPr>
            <p:extLst>
              <p:ext uri="{D42A27DB-BD31-4B8C-83A1-F6EECF244321}">
                <p14:modId xmlns:p14="http://schemas.microsoft.com/office/powerpoint/2010/main" val="1803697521"/>
              </p:ext>
            </p:extLst>
          </p:nvPr>
        </p:nvGraphicFramePr>
        <p:xfrm>
          <a:off x="2054942" y="867647"/>
          <a:ext cx="8503800" cy="1920240"/>
        </p:xfrm>
        <a:graphic>
          <a:graphicData uri="http://schemas.openxmlformats.org/drawingml/2006/table">
            <a:tbl>
              <a:tblPr firstRow="1" bandCol="1">
                <a:tableStyleId>{616DA210-FB5B-4158-B5E0-FEB733F419BA}</a:tableStyleId>
              </a:tblPr>
              <a:tblGrid>
                <a:gridCol w="835194">
                  <a:extLst>
                    <a:ext uri="{9D8B030D-6E8A-4147-A177-3AD203B41FA5}">
                      <a16:colId xmlns:a16="http://schemas.microsoft.com/office/drawing/2014/main" val="20000"/>
                    </a:ext>
                  </a:extLst>
                </a:gridCol>
                <a:gridCol w="911121">
                  <a:extLst>
                    <a:ext uri="{9D8B030D-6E8A-4147-A177-3AD203B41FA5}">
                      <a16:colId xmlns:a16="http://schemas.microsoft.com/office/drawing/2014/main" val="20001"/>
                    </a:ext>
                  </a:extLst>
                </a:gridCol>
                <a:gridCol w="911121">
                  <a:extLst>
                    <a:ext uri="{9D8B030D-6E8A-4147-A177-3AD203B41FA5}">
                      <a16:colId xmlns:a16="http://schemas.microsoft.com/office/drawing/2014/main" val="20002"/>
                    </a:ext>
                  </a:extLst>
                </a:gridCol>
                <a:gridCol w="759268">
                  <a:extLst>
                    <a:ext uri="{9D8B030D-6E8A-4147-A177-3AD203B41FA5}">
                      <a16:colId xmlns:a16="http://schemas.microsoft.com/office/drawing/2014/main" val="20003"/>
                    </a:ext>
                  </a:extLst>
                </a:gridCol>
                <a:gridCol w="834668">
                  <a:extLst>
                    <a:ext uri="{9D8B030D-6E8A-4147-A177-3AD203B41FA5}">
                      <a16:colId xmlns:a16="http://schemas.microsoft.com/office/drawing/2014/main" val="20004"/>
                    </a:ext>
                  </a:extLst>
                </a:gridCol>
                <a:gridCol w="850486">
                  <a:extLst>
                    <a:ext uri="{9D8B030D-6E8A-4147-A177-3AD203B41FA5}">
                      <a16:colId xmlns:a16="http://schemas.microsoft.com/office/drawing/2014/main" val="20005"/>
                    </a:ext>
                  </a:extLst>
                </a:gridCol>
                <a:gridCol w="850486">
                  <a:extLst>
                    <a:ext uri="{9D8B030D-6E8A-4147-A177-3AD203B41FA5}">
                      <a16:colId xmlns:a16="http://schemas.microsoft.com/office/drawing/2014/main" val="20006"/>
                    </a:ext>
                  </a:extLst>
                </a:gridCol>
                <a:gridCol w="881065">
                  <a:extLst>
                    <a:ext uri="{9D8B030D-6E8A-4147-A177-3AD203B41FA5}">
                      <a16:colId xmlns:a16="http://schemas.microsoft.com/office/drawing/2014/main" val="20007"/>
                    </a:ext>
                  </a:extLst>
                </a:gridCol>
                <a:gridCol w="819905">
                  <a:extLst>
                    <a:ext uri="{9D8B030D-6E8A-4147-A177-3AD203B41FA5}">
                      <a16:colId xmlns:a16="http://schemas.microsoft.com/office/drawing/2014/main" val="20008"/>
                    </a:ext>
                  </a:extLst>
                </a:gridCol>
                <a:gridCol w="850486">
                  <a:extLst>
                    <a:ext uri="{9D8B030D-6E8A-4147-A177-3AD203B41FA5}">
                      <a16:colId xmlns:a16="http://schemas.microsoft.com/office/drawing/2014/main" val="20009"/>
                    </a:ext>
                  </a:extLst>
                </a:gridCol>
              </a:tblGrid>
              <a:tr h="302986">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RegDst</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ALUSrc</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40000"/>
                        <a:lumOff val="60000"/>
                      </a:schemeClr>
                    </a:solidFill>
                  </a:tcPr>
                </a:tc>
                <a:tc rowSpan="2">
                  <a:txBody>
                    <a:bodyPr/>
                    <a:lstStyle/>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MemToReg</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20000"/>
                        <a:lumOff val="8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Reg</a:t>
                      </a:r>
                      <a:endParaRPr kumimoji="0" lang="en-US" sz="15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Write</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Mem</a:t>
                      </a:r>
                      <a:endParaRPr kumimoji="0" lang="en-US" sz="15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Read</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20000"/>
                        <a:lumOff val="80000"/>
                      </a:schemeClr>
                    </a:solidFill>
                  </a:tcPr>
                </a:tc>
                <a:tc rowSpan="2">
                  <a:txBody>
                    <a:bodyPr/>
                    <a:lstStyle/>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Mem</a:t>
                      </a:r>
                      <a:endParaRPr kumimoji="0" lang="en-US" sz="1500" b="1" u="none" strike="noStrike" cap="none" normalizeH="0" baseline="0" dirty="0">
                        <a:ln>
                          <a:noFill/>
                        </a:ln>
                        <a:solidFill>
                          <a:srgbClr val="660066"/>
                        </a:solidFill>
                        <a:effectLst/>
                        <a:latin typeface="Courier New" pitchFamily="49" charset="0"/>
                        <a:cs typeface="Courier New" pitchFamily="49" charset="0"/>
                      </a:endParaRPr>
                    </a:p>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Write</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40000"/>
                        <a:lumOff val="6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Branch</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solidFill>
                      <a:schemeClr val="accent1">
                        <a:lumMod val="20000"/>
                        <a:lumOff val="80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err="1">
                          <a:ln>
                            <a:noFill/>
                          </a:ln>
                          <a:solidFill>
                            <a:srgbClr val="660066"/>
                          </a:solidFill>
                          <a:effectLst/>
                          <a:latin typeface="Courier New" pitchFamily="49" charset="0"/>
                          <a:cs typeface="Courier New" pitchFamily="49" charset="0"/>
                        </a:rPr>
                        <a:t>ALUop</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extLst>
                  <a:ext uri="{0D108BD9-81ED-4DB2-BD59-A6C34878D82A}">
                    <a16:rowId xmlns:a16="http://schemas.microsoft.com/office/drawing/2014/main" val="10000"/>
                  </a:ext>
                </a:extLst>
              </a:tr>
              <a:tr h="0">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v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op1</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alpha val="2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u="none" strike="noStrike" cap="none" normalizeH="0" baseline="0" dirty="0">
                          <a:ln>
                            <a:noFill/>
                          </a:ln>
                          <a:solidFill>
                            <a:srgbClr val="660066"/>
                          </a:solidFill>
                          <a:effectLst/>
                          <a:latin typeface="Courier New" pitchFamily="49" charset="0"/>
                          <a:cs typeface="Courier New" pitchFamily="49" charset="0"/>
                        </a:rPr>
                        <a:t>op0</a:t>
                      </a:r>
                      <a:endParaRPr kumimoji="0" lang="en-US" sz="1500" b="1" i="0" u="none" strike="noStrike" cap="none" normalizeH="0" baseline="0" dirty="0">
                        <a:ln>
                          <a:noFill/>
                        </a:ln>
                        <a:solidFill>
                          <a:srgbClr val="660066"/>
                        </a:solidFill>
                        <a:effectLst/>
                        <a:latin typeface="Courier New" pitchFamily="49" charset="0"/>
                        <a:cs typeface="Courier New" pitchFamily="49" charset="0"/>
                      </a:endParaRPr>
                    </a:p>
                  </a:txBody>
                  <a:tcPr anchor="ctr" horzOverflow="overflow">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7222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a:ln>
                            <a:noFill/>
                          </a:ln>
                          <a:effectLst/>
                        </a:rPr>
                        <a:t>R-type</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T w="28575" cap="flat" cmpd="sng" algn="ctr">
                      <a:solidFill>
                        <a:schemeClr val="tx1"/>
                      </a:solidFill>
                      <a:prstDash val="solid"/>
                      <a:round/>
                      <a:headEnd type="none" w="med" len="med"/>
                      <a:tailEnd type="none" w="med" len="med"/>
                    </a:lnT>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27222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err="1">
                          <a:ln>
                            <a:noFill/>
                          </a:ln>
                          <a:effectLst/>
                        </a:rPr>
                        <a:t>lw</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extLst>
                  <a:ext uri="{0D108BD9-81ED-4DB2-BD59-A6C34878D82A}">
                    <a16:rowId xmlns:a16="http://schemas.microsoft.com/office/drawing/2014/main" val="10003"/>
                  </a:ext>
                </a:extLst>
              </a:tr>
              <a:tr h="27222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err="1">
                          <a:ln>
                            <a:noFill/>
                          </a:ln>
                          <a:effectLst/>
                        </a:rPr>
                        <a:t>sw</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extLst>
                  <a:ext uri="{0D108BD9-81ED-4DB2-BD59-A6C34878D82A}">
                    <a16:rowId xmlns:a16="http://schemas.microsoft.com/office/drawing/2014/main" val="10004"/>
                  </a:ext>
                </a:extLst>
              </a:tr>
              <a:tr h="27222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u="none" strike="noStrike" cap="none" normalizeH="0" baseline="0" dirty="0" err="1">
                          <a:ln>
                            <a:noFill/>
                          </a:ln>
                          <a:effectLst/>
                        </a:rPr>
                        <a:t>beq</a:t>
                      </a:r>
                      <a:endParaRPr kumimoji="0" lang="en-US" sz="1500" b="1"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a:ln>
                          <a:noFill/>
                        </a:ln>
                        <a:solidFill>
                          <a:schemeClr val="tx1"/>
                        </a:solidFill>
                        <a:effectLst/>
                        <a:latin typeface="Arial" charset="0"/>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500" b="0" i="0" u="none" strike="noStrike" cap="none" normalizeH="0" baseline="0" dirty="0">
                        <a:ln>
                          <a:noFill/>
                        </a:ln>
                        <a:solidFill>
                          <a:schemeClr val="tx1"/>
                        </a:solidFill>
                        <a:effectLst/>
                        <a:latin typeface="Arial" charset="0"/>
                        <a:cs typeface="Arial" charset="0"/>
                      </a:endParaRPr>
                    </a:p>
                  </a:txBody>
                  <a:tcPr horzOverflow="overflow"/>
                </a:tc>
                <a:extLst>
                  <a:ext uri="{0D108BD9-81ED-4DB2-BD59-A6C34878D82A}">
                    <a16:rowId xmlns:a16="http://schemas.microsoft.com/office/drawing/2014/main" val="10005"/>
                  </a:ext>
                </a:extLst>
              </a:tr>
            </a:tbl>
          </a:graphicData>
        </a:graphic>
      </p:graphicFrame>
      <p:grpSp>
        <p:nvGrpSpPr>
          <p:cNvPr id="9" name="Group 8"/>
          <p:cNvGrpSpPr/>
          <p:nvPr/>
        </p:nvGrpSpPr>
        <p:grpSpPr>
          <a:xfrm>
            <a:off x="3128011" y="1506849"/>
            <a:ext cx="7239000" cy="338554"/>
            <a:chOff x="1371600" y="1743747"/>
            <a:chExt cx="7239000" cy="338554"/>
          </a:xfrm>
        </p:grpSpPr>
        <p:sp>
          <p:nvSpPr>
            <p:cNvPr id="10" name="TextBox 9"/>
            <p:cNvSpPr txBox="1"/>
            <p:nvPr/>
          </p:nvSpPr>
          <p:spPr>
            <a:xfrm>
              <a:off x="2286000" y="1743747"/>
              <a:ext cx="457200" cy="338554"/>
            </a:xfrm>
            <a:prstGeom prst="rect">
              <a:avLst/>
            </a:prstGeom>
            <a:noFill/>
          </p:spPr>
          <p:txBody>
            <a:bodyPr wrap="square" rtlCol="0">
              <a:spAutoFit/>
            </a:bodyPr>
            <a:lstStyle/>
            <a:p>
              <a:pPr algn="ctr"/>
              <a:r>
                <a:rPr lang="en-US" sz="1600" b="1" dirty="0"/>
                <a:t>0</a:t>
              </a:r>
            </a:p>
          </p:txBody>
        </p:sp>
        <p:sp>
          <p:nvSpPr>
            <p:cNvPr id="11" name="TextBox 10"/>
            <p:cNvSpPr txBox="1"/>
            <p:nvPr/>
          </p:nvSpPr>
          <p:spPr>
            <a:xfrm>
              <a:off x="3124200" y="1743747"/>
              <a:ext cx="457200" cy="338554"/>
            </a:xfrm>
            <a:prstGeom prst="rect">
              <a:avLst/>
            </a:prstGeom>
            <a:noFill/>
          </p:spPr>
          <p:txBody>
            <a:bodyPr wrap="square" rtlCol="0">
              <a:spAutoFit/>
            </a:bodyPr>
            <a:lstStyle/>
            <a:p>
              <a:pPr algn="ctr"/>
              <a:r>
                <a:rPr lang="en-US" sz="1600" b="1" dirty="0"/>
                <a:t>0</a:t>
              </a:r>
            </a:p>
          </p:txBody>
        </p:sp>
        <p:sp>
          <p:nvSpPr>
            <p:cNvPr id="12" name="TextBox 11"/>
            <p:cNvSpPr txBox="1"/>
            <p:nvPr/>
          </p:nvSpPr>
          <p:spPr>
            <a:xfrm>
              <a:off x="1371600" y="1743747"/>
              <a:ext cx="457200" cy="338554"/>
            </a:xfrm>
            <a:prstGeom prst="rect">
              <a:avLst/>
            </a:prstGeom>
            <a:noFill/>
          </p:spPr>
          <p:txBody>
            <a:bodyPr wrap="square" rtlCol="0">
              <a:spAutoFit/>
            </a:bodyPr>
            <a:lstStyle/>
            <a:p>
              <a:pPr algn="ctr"/>
              <a:r>
                <a:rPr lang="en-US" sz="1600" b="1" dirty="0"/>
                <a:t>1</a:t>
              </a:r>
            </a:p>
          </p:txBody>
        </p:sp>
        <p:sp>
          <p:nvSpPr>
            <p:cNvPr id="13" name="TextBox 12"/>
            <p:cNvSpPr txBox="1"/>
            <p:nvPr/>
          </p:nvSpPr>
          <p:spPr>
            <a:xfrm>
              <a:off x="3962400" y="1743747"/>
              <a:ext cx="457200" cy="338554"/>
            </a:xfrm>
            <a:prstGeom prst="rect">
              <a:avLst/>
            </a:prstGeom>
            <a:noFill/>
          </p:spPr>
          <p:txBody>
            <a:bodyPr wrap="square" rtlCol="0">
              <a:spAutoFit/>
            </a:bodyPr>
            <a:lstStyle/>
            <a:p>
              <a:pPr algn="ctr"/>
              <a:r>
                <a:rPr lang="en-US" sz="1600" b="1" dirty="0"/>
                <a:t>1</a:t>
              </a:r>
            </a:p>
          </p:txBody>
        </p:sp>
        <p:sp>
          <p:nvSpPr>
            <p:cNvPr id="14" name="TextBox 13"/>
            <p:cNvSpPr txBox="1"/>
            <p:nvPr/>
          </p:nvSpPr>
          <p:spPr>
            <a:xfrm>
              <a:off x="5638800" y="1743747"/>
              <a:ext cx="457200" cy="338554"/>
            </a:xfrm>
            <a:prstGeom prst="rect">
              <a:avLst/>
            </a:prstGeom>
            <a:noFill/>
          </p:spPr>
          <p:txBody>
            <a:bodyPr wrap="square" rtlCol="0">
              <a:spAutoFit/>
            </a:bodyPr>
            <a:lstStyle/>
            <a:p>
              <a:pPr algn="ctr"/>
              <a:r>
                <a:rPr lang="en-US" sz="1600" b="1" dirty="0"/>
                <a:t>0</a:t>
              </a:r>
            </a:p>
          </p:txBody>
        </p:sp>
        <p:sp>
          <p:nvSpPr>
            <p:cNvPr id="15" name="TextBox 14"/>
            <p:cNvSpPr txBox="1"/>
            <p:nvPr/>
          </p:nvSpPr>
          <p:spPr>
            <a:xfrm>
              <a:off x="4752109" y="1743747"/>
              <a:ext cx="457200" cy="338554"/>
            </a:xfrm>
            <a:prstGeom prst="rect">
              <a:avLst/>
            </a:prstGeom>
            <a:noFill/>
          </p:spPr>
          <p:txBody>
            <a:bodyPr wrap="square" rtlCol="0">
              <a:spAutoFit/>
            </a:bodyPr>
            <a:lstStyle/>
            <a:p>
              <a:pPr algn="ctr"/>
              <a:r>
                <a:rPr lang="en-US" sz="1600" b="1" dirty="0"/>
                <a:t>0</a:t>
              </a:r>
            </a:p>
          </p:txBody>
        </p:sp>
        <p:sp>
          <p:nvSpPr>
            <p:cNvPr id="16" name="TextBox 15"/>
            <p:cNvSpPr txBox="1"/>
            <p:nvPr/>
          </p:nvSpPr>
          <p:spPr>
            <a:xfrm>
              <a:off x="6477000" y="1743747"/>
              <a:ext cx="457200" cy="338554"/>
            </a:xfrm>
            <a:prstGeom prst="rect">
              <a:avLst/>
            </a:prstGeom>
            <a:noFill/>
          </p:spPr>
          <p:txBody>
            <a:bodyPr wrap="square" rtlCol="0">
              <a:spAutoFit/>
            </a:bodyPr>
            <a:lstStyle/>
            <a:p>
              <a:pPr algn="ctr"/>
              <a:r>
                <a:rPr lang="en-US" sz="1600" b="1" dirty="0"/>
                <a:t>0</a:t>
              </a:r>
            </a:p>
          </p:txBody>
        </p:sp>
        <p:sp>
          <p:nvSpPr>
            <p:cNvPr id="17" name="TextBox 16"/>
            <p:cNvSpPr txBox="1"/>
            <p:nvPr/>
          </p:nvSpPr>
          <p:spPr>
            <a:xfrm>
              <a:off x="7380515" y="1743747"/>
              <a:ext cx="457200" cy="338554"/>
            </a:xfrm>
            <a:prstGeom prst="rect">
              <a:avLst/>
            </a:prstGeom>
            <a:noFill/>
          </p:spPr>
          <p:txBody>
            <a:bodyPr wrap="square" rtlCol="0">
              <a:spAutoFit/>
            </a:bodyPr>
            <a:lstStyle/>
            <a:p>
              <a:pPr algn="ctr"/>
              <a:r>
                <a:rPr lang="en-US" sz="1600" b="1" dirty="0"/>
                <a:t>1</a:t>
              </a:r>
            </a:p>
          </p:txBody>
        </p:sp>
        <p:sp>
          <p:nvSpPr>
            <p:cNvPr id="18" name="TextBox 17"/>
            <p:cNvSpPr txBox="1"/>
            <p:nvPr/>
          </p:nvSpPr>
          <p:spPr>
            <a:xfrm>
              <a:off x="8153400" y="1743747"/>
              <a:ext cx="457200" cy="338554"/>
            </a:xfrm>
            <a:prstGeom prst="rect">
              <a:avLst/>
            </a:prstGeom>
            <a:noFill/>
          </p:spPr>
          <p:txBody>
            <a:bodyPr wrap="square" rtlCol="0">
              <a:spAutoFit/>
            </a:bodyPr>
            <a:lstStyle/>
            <a:p>
              <a:pPr algn="ctr"/>
              <a:r>
                <a:rPr lang="en-US" sz="1600" b="1" dirty="0"/>
                <a:t>0</a:t>
              </a:r>
            </a:p>
          </p:txBody>
        </p:sp>
      </p:grpSp>
      <p:grpSp>
        <p:nvGrpSpPr>
          <p:cNvPr id="19" name="Group 18"/>
          <p:cNvGrpSpPr/>
          <p:nvPr/>
        </p:nvGrpSpPr>
        <p:grpSpPr>
          <a:xfrm>
            <a:off x="3128011" y="1845403"/>
            <a:ext cx="7239000" cy="338554"/>
            <a:chOff x="1371600" y="1743747"/>
            <a:chExt cx="7239000" cy="338554"/>
          </a:xfrm>
        </p:grpSpPr>
        <p:sp>
          <p:nvSpPr>
            <p:cNvPr id="20" name="TextBox 19"/>
            <p:cNvSpPr txBox="1"/>
            <p:nvPr/>
          </p:nvSpPr>
          <p:spPr>
            <a:xfrm>
              <a:off x="2286000" y="1743747"/>
              <a:ext cx="457200" cy="338554"/>
            </a:xfrm>
            <a:prstGeom prst="rect">
              <a:avLst/>
            </a:prstGeom>
            <a:noFill/>
          </p:spPr>
          <p:txBody>
            <a:bodyPr wrap="square" rtlCol="0">
              <a:spAutoFit/>
            </a:bodyPr>
            <a:lstStyle/>
            <a:p>
              <a:pPr algn="ctr"/>
              <a:r>
                <a:rPr lang="en-US" sz="1600" b="1" dirty="0"/>
                <a:t>1</a:t>
              </a:r>
            </a:p>
          </p:txBody>
        </p:sp>
        <p:sp>
          <p:nvSpPr>
            <p:cNvPr id="21" name="TextBox 20"/>
            <p:cNvSpPr txBox="1"/>
            <p:nvPr/>
          </p:nvSpPr>
          <p:spPr>
            <a:xfrm>
              <a:off x="3124200" y="1743747"/>
              <a:ext cx="457200" cy="338554"/>
            </a:xfrm>
            <a:prstGeom prst="rect">
              <a:avLst/>
            </a:prstGeom>
            <a:noFill/>
          </p:spPr>
          <p:txBody>
            <a:bodyPr wrap="square" rtlCol="0">
              <a:spAutoFit/>
            </a:bodyPr>
            <a:lstStyle/>
            <a:p>
              <a:pPr algn="ctr"/>
              <a:r>
                <a:rPr lang="en-US" sz="1600" b="1" dirty="0"/>
                <a:t>1</a:t>
              </a:r>
            </a:p>
          </p:txBody>
        </p:sp>
        <p:sp>
          <p:nvSpPr>
            <p:cNvPr id="22" name="TextBox 21"/>
            <p:cNvSpPr txBox="1"/>
            <p:nvPr/>
          </p:nvSpPr>
          <p:spPr>
            <a:xfrm>
              <a:off x="1371600" y="1743747"/>
              <a:ext cx="457200" cy="338554"/>
            </a:xfrm>
            <a:prstGeom prst="rect">
              <a:avLst/>
            </a:prstGeom>
            <a:noFill/>
          </p:spPr>
          <p:txBody>
            <a:bodyPr wrap="square" rtlCol="0">
              <a:spAutoFit/>
            </a:bodyPr>
            <a:lstStyle/>
            <a:p>
              <a:pPr algn="ctr"/>
              <a:r>
                <a:rPr lang="en-US" sz="1600" b="1" dirty="0"/>
                <a:t>0</a:t>
              </a:r>
            </a:p>
          </p:txBody>
        </p:sp>
        <p:sp>
          <p:nvSpPr>
            <p:cNvPr id="23" name="TextBox 22"/>
            <p:cNvSpPr txBox="1"/>
            <p:nvPr/>
          </p:nvSpPr>
          <p:spPr>
            <a:xfrm>
              <a:off x="3962400" y="1743747"/>
              <a:ext cx="457200" cy="338554"/>
            </a:xfrm>
            <a:prstGeom prst="rect">
              <a:avLst/>
            </a:prstGeom>
            <a:noFill/>
          </p:spPr>
          <p:txBody>
            <a:bodyPr wrap="square" rtlCol="0">
              <a:spAutoFit/>
            </a:bodyPr>
            <a:lstStyle/>
            <a:p>
              <a:pPr algn="ctr"/>
              <a:r>
                <a:rPr lang="en-US" sz="1600" b="1" dirty="0"/>
                <a:t>1</a:t>
              </a:r>
            </a:p>
          </p:txBody>
        </p:sp>
        <p:sp>
          <p:nvSpPr>
            <p:cNvPr id="24" name="TextBox 23"/>
            <p:cNvSpPr txBox="1"/>
            <p:nvPr/>
          </p:nvSpPr>
          <p:spPr>
            <a:xfrm>
              <a:off x="5638800" y="1743747"/>
              <a:ext cx="457200" cy="338554"/>
            </a:xfrm>
            <a:prstGeom prst="rect">
              <a:avLst/>
            </a:prstGeom>
            <a:noFill/>
          </p:spPr>
          <p:txBody>
            <a:bodyPr wrap="square" rtlCol="0">
              <a:spAutoFit/>
            </a:bodyPr>
            <a:lstStyle/>
            <a:p>
              <a:pPr algn="ctr"/>
              <a:r>
                <a:rPr lang="en-US" sz="1600" b="1" dirty="0"/>
                <a:t>0</a:t>
              </a:r>
            </a:p>
          </p:txBody>
        </p:sp>
        <p:sp>
          <p:nvSpPr>
            <p:cNvPr id="25" name="TextBox 24"/>
            <p:cNvSpPr txBox="1"/>
            <p:nvPr/>
          </p:nvSpPr>
          <p:spPr>
            <a:xfrm>
              <a:off x="4752109" y="1743747"/>
              <a:ext cx="457200" cy="338554"/>
            </a:xfrm>
            <a:prstGeom prst="rect">
              <a:avLst/>
            </a:prstGeom>
            <a:noFill/>
          </p:spPr>
          <p:txBody>
            <a:bodyPr wrap="square" rtlCol="0">
              <a:spAutoFit/>
            </a:bodyPr>
            <a:lstStyle/>
            <a:p>
              <a:pPr algn="ctr"/>
              <a:r>
                <a:rPr lang="en-US" sz="1600" b="1" dirty="0"/>
                <a:t>1</a:t>
              </a:r>
            </a:p>
          </p:txBody>
        </p:sp>
        <p:sp>
          <p:nvSpPr>
            <p:cNvPr id="26" name="TextBox 25"/>
            <p:cNvSpPr txBox="1"/>
            <p:nvPr/>
          </p:nvSpPr>
          <p:spPr>
            <a:xfrm>
              <a:off x="6477000" y="1743747"/>
              <a:ext cx="457200" cy="338554"/>
            </a:xfrm>
            <a:prstGeom prst="rect">
              <a:avLst/>
            </a:prstGeom>
            <a:noFill/>
          </p:spPr>
          <p:txBody>
            <a:bodyPr wrap="square" rtlCol="0">
              <a:spAutoFit/>
            </a:bodyPr>
            <a:lstStyle/>
            <a:p>
              <a:pPr algn="ctr"/>
              <a:r>
                <a:rPr lang="en-US" sz="1600" b="1" dirty="0"/>
                <a:t>0</a:t>
              </a:r>
            </a:p>
          </p:txBody>
        </p:sp>
        <p:sp>
          <p:nvSpPr>
            <p:cNvPr id="27" name="TextBox 26"/>
            <p:cNvSpPr txBox="1"/>
            <p:nvPr/>
          </p:nvSpPr>
          <p:spPr>
            <a:xfrm>
              <a:off x="7380515" y="1743747"/>
              <a:ext cx="457200" cy="338554"/>
            </a:xfrm>
            <a:prstGeom prst="rect">
              <a:avLst/>
            </a:prstGeom>
            <a:noFill/>
          </p:spPr>
          <p:txBody>
            <a:bodyPr wrap="square" rtlCol="0">
              <a:spAutoFit/>
            </a:bodyPr>
            <a:lstStyle/>
            <a:p>
              <a:pPr algn="ctr"/>
              <a:r>
                <a:rPr lang="en-US" sz="1600" b="1" dirty="0"/>
                <a:t>0</a:t>
              </a:r>
            </a:p>
          </p:txBody>
        </p:sp>
        <p:sp>
          <p:nvSpPr>
            <p:cNvPr id="28" name="TextBox 27"/>
            <p:cNvSpPr txBox="1"/>
            <p:nvPr/>
          </p:nvSpPr>
          <p:spPr>
            <a:xfrm>
              <a:off x="8153400" y="1743747"/>
              <a:ext cx="457200" cy="338554"/>
            </a:xfrm>
            <a:prstGeom prst="rect">
              <a:avLst/>
            </a:prstGeom>
            <a:noFill/>
          </p:spPr>
          <p:txBody>
            <a:bodyPr wrap="square" rtlCol="0">
              <a:spAutoFit/>
            </a:bodyPr>
            <a:lstStyle/>
            <a:p>
              <a:pPr algn="ctr"/>
              <a:r>
                <a:rPr lang="en-US" sz="1600" b="1" dirty="0"/>
                <a:t>0</a:t>
              </a:r>
            </a:p>
          </p:txBody>
        </p:sp>
      </p:grpSp>
      <p:grpSp>
        <p:nvGrpSpPr>
          <p:cNvPr id="29" name="Group 28"/>
          <p:cNvGrpSpPr/>
          <p:nvPr/>
        </p:nvGrpSpPr>
        <p:grpSpPr>
          <a:xfrm>
            <a:off x="3128011" y="2155473"/>
            <a:ext cx="7239000" cy="338554"/>
            <a:chOff x="1371600" y="1743747"/>
            <a:chExt cx="7239000" cy="338554"/>
          </a:xfrm>
        </p:grpSpPr>
        <p:sp>
          <p:nvSpPr>
            <p:cNvPr id="30" name="TextBox 29"/>
            <p:cNvSpPr txBox="1"/>
            <p:nvPr/>
          </p:nvSpPr>
          <p:spPr>
            <a:xfrm>
              <a:off x="2286000" y="1743747"/>
              <a:ext cx="457200" cy="338554"/>
            </a:xfrm>
            <a:prstGeom prst="rect">
              <a:avLst/>
            </a:prstGeom>
            <a:noFill/>
          </p:spPr>
          <p:txBody>
            <a:bodyPr wrap="square" rtlCol="0">
              <a:spAutoFit/>
            </a:bodyPr>
            <a:lstStyle/>
            <a:p>
              <a:pPr algn="ctr"/>
              <a:r>
                <a:rPr lang="en-US" sz="1600" b="1" dirty="0"/>
                <a:t>1</a:t>
              </a:r>
            </a:p>
          </p:txBody>
        </p:sp>
        <p:sp>
          <p:nvSpPr>
            <p:cNvPr id="31" name="TextBox 30"/>
            <p:cNvSpPr txBox="1"/>
            <p:nvPr/>
          </p:nvSpPr>
          <p:spPr>
            <a:xfrm>
              <a:off x="3124200" y="1743747"/>
              <a:ext cx="457200" cy="338554"/>
            </a:xfrm>
            <a:prstGeom prst="rect">
              <a:avLst/>
            </a:prstGeom>
            <a:noFill/>
          </p:spPr>
          <p:txBody>
            <a:bodyPr wrap="square" rtlCol="0">
              <a:spAutoFit/>
            </a:bodyPr>
            <a:lstStyle/>
            <a:p>
              <a:pPr algn="ctr"/>
              <a:r>
                <a:rPr lang="en-US" sz="1600" b="1" dirty="0"/>
                <a:t>X</a:t>
              </a:r>
            </a:p>
          </p:txBody>
        </p:sp>
        <p:sp>
          <p:nvSpPr>
            <p:cNvPr id="32" name="TextBox 31"/>
            <p:cNvSpPr txBox="1"/>
            <p:nvPr/>
          </p:nvSpPr>
          <p:spPr>
            <a:xfrm>
              <a:off x="1371600" y="1743747"/>
              <a:ext cx="457200" cy="338554"/>
            </a:xfrm>
            <a:prstGeom prst="rect">
              <a:avLst/>
            </a:prstGeom>
            <a:noFill/>
          </p:spPr>
          <p:txBody>
            <a:bodyPr wrap="square" rtlCol="0">
              <a:spAutoFit/>
            </a:bodyPr>
            <a:lstStyle/>
            <a:p>
              <a:pPr algn="ctr"/>
              <a:r>
                <a:rPr lang="en-US" sz="1600" b="1" dirty="0"/>
                <a:t>X</a:t>
              </a:r>
            </a:p>
          </p:txBody>
        </p:sp>
        <p:sp>
          <p:nvSpPr>
            <p:cNvPr id="33" name="TextBox 32"/>
            <p:cNvSpPr txBox="1"/>
            <p:nvPr/>
          </p:nvSpPr>
          <p:spPr>
            <a:xfrm>
              <a:off x="3962400" y="1743747"/>
              <a:ext cx="457200" cy="338554"/>
            </a:xfrm>
            <a:prstGeom prst="rect">
              <a:avLst/>
            </a:prstGeom>
            <a:noFill/>
          </p:spPr>
          <p:txBody>
            <a:bodyPr wrap="square" rtlCol="0">
              <a:spAutoFit/>
            </a:bodyPr>
            <a:lstStyle/>
            <a:p>
              <a:pPr algn="ctr"/>
              <a:r>
                <a:rPr lang="en-US" sz="1600" b="1" dirty="0"/>
                <a:t>0</a:t>
              </a:r>
            </a:p>
          </p:txBody>
        </p:sp>
        <p:sp>
          <p:nvSpPr>
            <p:cNvPr id="34" name="TextBox 33"/>
            <p:cNvSpPr txBox="1"/>
            <p:nvPr/>
          </p:nvSpPr>
          <p:spPr>
            <a:xfrm>
              <a:off x="5638800" y="1743747"/>
              <a:ext cx="457200" cy="338554"/>
            </a:xfrm>
            <a:prstGeom prst="rect">
              <a:avLst/>
            </a:prstGeom>
            <a:noFill/>
          </p:spPr>
          <p:txBody>
            <a:bodyPr wrap="square" rtlCol="0">
              <a:spAutoFit/>
            </a:bodyPr>
            <a:lstStyle/>
            <a:p>
              <a:pPr algn="ctr"/>
              <a:r>
                <a:rPr lang="en-US" sz="1600" b="1" dirty="0"/>
                <a:t>1</a:t>
              </a:r>
            </a:p>
          </p:txBody>
        </p:sp>
        <p:sp>
          <p:nvSpPr>
            <p:cNvPr id="35" name="TextBox 34"/>
            <p:cNvSpPr txBox="1"/>
            <p:nvPr/>
          </p:nvSpPr>
          <p:spPr>
            <a:xfrm>
              <a:off x="4752109" y="1743747"/>
              <a:ext cx="457200" cy="338554"/>
            </a:xfrm>
            <a:prstGeom prst="rect">
              <a:avLst/>
            </a:prstGeom>
            <a:noFill/>
          </p:spPr>
          <p:txBody>
            <a:bodyPr wrap="square" rtlCol="0">
              <a:spAutoFit/>
            </a:bodyPr>
            <a:lstStyle/>
            <a:p>
              <a:pPr algn="ctr"/>
              <a:r>
                <a:rPr lang="en-US" sz="1600" b="1" dirty="0"/>
                <a:t>0</a:t>
              </a:r>
            </a:p>
          </p:txBody>
        </p:sp>
        <p:sp>
          <p:nvSpPr>
            <p:cNvPr id="36" name="TextBox 35"/>
            <p:cNvSpPr txBox="1"/>
            <p:nvPr/>
          </p:nvSpPr>
          <p:spPr>
            <a:xfrm>
              <a:off x="6477000" y="1743747"/>
              <a:ext cx="457200" cy="338554"/>
            </a:xfrm>
            <a:prstGeom prst="rect">
              <a:avLst/>
            </a:prstGeom>
            <a:noFill/>
          </p:spPr>
          <p:txBody>
            <a:bodyPr wrap="square" rtlCol="0">
              <a:spAutoFit/>
            </a:bodyPr>
            <a:lstStyle/>
            <a:p>
              <a:pPr algn="ctr"/>
              <a:r>
                <a:rPr lang="en-US" sz="1600" b="1" dirty="0"/>
                <a:t>0</a:t>
              </a:r>
            </a:p>
          </p:txBody>
        </p:sp>
        <p:sp>
          <p:nvSpPr>
            <p:cNvPr id="37" name="TextBox 36"/>
            <p:cNvSpPr txBox="1"/>
            <p:nvPr/>
          </p:nvSpPr>
          <p:spPr>
            <a:xfrm>
              <a:off x="7380515" y="1743747"/>
              <a:ext cx="457200" cy="338554"/>
            </a:xfrm>
            <a:prstGeom prst="rect">
              <a:avLst/>
            </a:prstGeom>
            <a:noFill/>
          </p:spPr>
          <p:txBody>
            <a:bodyPr wrap="square" rtlCol="0">
              <a:spAutoFit/>
            </a:bodyPr>
            <a:lstStyle/>
            <a:p>
              <a:pPr algn="ctr"/>
              <a:r>
                <a:rPr lang="en-US" sz="1600" b="1" dirty="0"/>
                <a:t>0</a:t>
              </a:r>
            </a:p>
          </p:txBody>
        </p:sp>
        <p:sp>
          <p:nvSpPr>
            <p:cNvPr id="38" name="TextBox 37"/>
            <p:cNvSpPr txBox="1"/>
            <p:nvPr/>
          </p:nvSpPr>
          <p:spPr>
            <a:xfrm>
              <a:off x="8153400" y="1743747"/>
              <a:ext cx="457200" cy="338554"/>
            </a:xfrm>
            <a:prstGeom prst="rect">
              <a:avLst/>
            </a:prstGeom>
            <a:noFill/>
          </p:spPr>
          <p:txBody>
            <a:bodyPr wrap="square" rtlCol="0">
              <a:spAutoFit/>
            </a:bodyPr>
            <a:lstStyle/>
            <a:p>
              <a:pPr algn="ctr"/>
              <a:r>
                <a:rPr lang="en-US" sz="1600" b="1" dirty="0"/>
                <a:t>0</a:t>
              </a:r>
            </a:p>
          </p:txBody>
        </p:sp>
      </p:grpSp>
      <p:grpSp>
        <p:nvGrpSpPr>
          <p:cNvPr id="39" name="Group 38"/>
          <p:cNvGrpSpPr/>
          <p:nvPr/>
        </p:nvGrpSpPr>
        <p:grpSpPr>
          <a:xfrm>
            <a:off x="3128011" y="2449333"/>
            <a:ext cx="7239000" cy="338554"/>
            <a:chOff x="1371600" y="1743747"/>
            <a:chExt cx="7239000" cy="338554"/>
          </a:xfrm>
        </p:grpSpPr>
        <p:sp>
          <p:nvSpPr>
            <p:cNvPr id="40" name="TextBox 39"/>
            <p:cNvSpPr txBox="1"/>
            <p:nvPr/>
          </p:nvSpPr>
          <p:spPr>
            <a:xfrm>
              <a:off x="2286000" y="1743747"/>
              <a:ext cx="457200" cy="338554"/>
            </a:xfrm>
            <a:prstGeom prst="rect">
              <a:avLst/>
            </a:prstGeom>
            <a:noFill/>
          </p:spPr>
          <p:txBody>
            <a:bodyPr wrap="square" rtlCol="0">
              <a:spAutoFit/>
            </a:bodyPr>
            <a:lstStyle/>
            <a:p>
              <a:pPr algn="ctr"/>
              <a:r>
                <a:rPr lang="en-US" sz="1600" b="1" dirty="0"/>
                <a:t>0</a:t>
              </a:r>
            </a:p>
          </p:txBody>
        </p:sp>
        <p:sp>
          <p:nvSpPr>
            <p:cNvPr id="41" name="TextBox 40"/>
            <p:cNvSpPr txBox="1"/>
            <p:nvPr/>
          </p:nvSpPr>
          <p:spPr>
            <a:xfrm>
              <a:off x="3124200" y="1743747"/>
              <a:ext cx="457200" cy="338554"/>
            </a:xfrm>
            <a:prstGeom prst="rect">
              <a:avLst/>
            </a:prstGeom>
            <a:noFill/>
          </p:spPr>
          <p:txBody>
            <a:bodyPr wrap="square" rtlCol="0">
              <a:spAutoFit/>
            </a:bodyPr>
            <a:lstStyle/>
            <a:p>
              <a:pPr algn="ctr"/>
              <a:r>
                <a:rPr lang="en-US" sz="1600" b="1" dirty="0"/>
                <a:t>X</a:t>
              </a:r>
            </a:p>
          </p:txBody>
        </p:sp>
        <p:sp>
          <p:nvSpPr>
            <p:cNvPr id="42" name="TextBox 41"/>
            <p:cNvSpPr txBox="1"/>
            <p:nvPr/>
          </p:nvSpPr>
          <p:spPr>
            <a:xfrm>
              <a:off x="1371600" y="1743747"/>
              <a:ext cx="457200" cy="338554"/>
            </a:xfrm>
            <a:prstGeom prst="rect">
              <a:avLst/>
            </a:prstGeom>
            <a:noFill/>
          </p:spPr>
          <p:txBody>
            <a:bodyPr wrap="square" rtlCol="0">
              <a:spAutoFit/>
            </a:bodyPr>
            <a:lstStyle/>
            <a:p>
              <a:pPr algn="ctr"/>
              <a:r>
                <a:rPr lang="en-US" sz="1600" b="1" dirty="0"/>
                <a:t>X</a:t>
              </a:r>
            </a:p>
          </p:txBody>
        </p:sp>
        <p:sp>
          <p:nvSpPr>
            <p:cNvPr id="43" name="TextBox 42"/>
            <p:cNvSpPr txBox="1"/>
            <p:nvPr/>
          </p:nvSpPr>
          <p:spPr>
            <a:xfrm>
              <a:off x="3962400" y="1743747"/>
              <a:ext cx="457200" cy="338554"/>
            </a:xfrm>
            <a:prstGeom prst="rect">
              <a:avLst/>
            </a:prstGeom>
            <a:noFill/>
          </p:spPr>
          <p:txBody>
            <a:bodyPr wrap="square" rtlCol="0">
              <a:spAutoFit/>
            </a:bodyPr>
            <a:lstStyle/>
            <a:p>
              <a:pPr algn="ctr"/>
              <a:r>
                <a:rPr lang="en-US" sz="1600" b="1" dirty="0"/>
                <a:t>0</a:t>
              </a:r>
            </a:p>
          </p:txBody>
        </p:sp>
        <p:sp>
          <p:nvSpPr>
            <p:cNvPr id="44" name="TextBox 43"/>
            <p:cNvSpPr txBox="1"/>
            <p:nvPr/>
          </p:nvSpPr>
          <p:spPr>
            <a:xfrm>
              <a:off x="5638800" y="1743747"/>
              <a:ext cx="457200" cy="338554"/>
            </a:xfrm>
            <a:prstGeom prst="rect">
              <a:avLst/>
            </a:prstGeom>
            <a:noFill/>
          </p:spPr>
          <p:txBody>
            <a:bodyPr wrap="square" rtlCol="0">
              <a:spAutoFit/>
            </a:bodyPr>
            <a:lstStyle/>
            <a:p>
              <a:pPr algn="ctr"/>
              <a:r>
                <a:rPr lang="en-US" sz="1600" b="1" dirty="0"/>
                <a:t>0</a:t>
              </a:r>
            </a:p>
          </p:txBody>
        </p:sp>
        <p:sp>
          <p:nvSpPr>
            <p:cNvPr id="45" name="TextBox 44"/>
            <p:cNvSpPr txBox="1"/>
            <p:nvPr/>
          </p:nvSpPr>
          <p:spPr>
            <a:xfrm>
              <a:off x="4752109" y="1743747"/>
              <a:ext cx="457200" cy="338554"/>
            </a:xfrm>
            <a:prstGeom prst="rect">
              <a:avLst/>
            </a:prstGeom>
            <a:noFill/>
          </p:spPr>
          <p:txBody>
            <a:bodyPr wrap="square" rtlCol="0">
              <a:spAutoFit/>
            </a:bodyPr>
            <a:lstStyle/>
            <a:p>
              <a:pPr algn="ctr"/>
              <a:r>
                <a:rPr lang="en-US" sz="1600" b="1" dirty="0"/>
                <a:t>0</a:t>
              </a:r>
            </a:p>
          </p:txBody>
        </p:sp>
        <p:sp>
          <p:nvSpPr>
            <p:cNvPr id="46" name="TextBox 45"/>
            <p:cNvSpPr txBox="1"/>
            <p:nvPr/>
          </p:nvSpPr>
          <p:spPr>
            <a:xfrm>
              <a:off x="6477000" y="1743747"/>
              <a:ext cx="457200" cy="338554"/>
            </a:xfrm>
            <a:prstGeom prst="rect">
              <a:avLst/>
            </a:prstGeom>
            <a:noFill/>
          </p:spPr>
          <p:txBody>
            <a:bodyPr wrap="square" rtlCol="0">
              <a:spAutoFit/>
            </a:bodyPr>
            <a:lstStyle/>
            <a:p>
              <a:pPr algn="ctr"/>
              <a:r>
                <a:rPr lang="en-US" sz="1600" b="1" dirty="0"/>
                <a:t>1</a:t>
              </a:r>
            </a:p>
          </p:txBody>
        </p:sp>
        <p:sp>
          <p:nvSpPr>
            <p:cNvPr id="47" name="TextBox 46"/>
            <p:cNvSpPr txBox="1"/>
            <p:nvPr/>
          </p:nvSpPr>
          <p:spPr>
            <a:xfrm>
              <a:off x="7380515" y="1743747"/>
              <a:ext cx="457200" cy="338554"/>
            </a:xfrm>
            <a:prstGeom prst="rect">
              <a:avLst/>
            </a:prstGeom>
            <a:noFill/>
          </p:spPr>
          <p:txBody>
            <a:bodyPr wrap="square" rtlCol="0">
              <a:spAutoFit/>
            </a:bodyPr>
            <a:lstStyle/>
            <a:p>
              <a:pPr algn="ctr"/>
              <a:r>
                <a:rPr lang="en-US" sz="1600" b="1" dirty="0"/>
                <a:t>0</a:t>
              </a:r>
            </a:p>
          </p:txBody>
        </p:sp>
        <p:sp>
          <p:nvSpPr>
            <p:cNvPr id="48" name="TextBox 47"/>
            <p:cNvSpPr txBox="1"/>
            <p:nvPr/>
          </p:nvSpPr>
          <p:spPr>
            <a:xfrm>
              <a:off x="8153400" y="1743747"/>
              <a:ext cx="457200" cy="338554"/>
            </a:xfrm>
            <a:prstGeom prst="rect">
              <a:avLst/>
            </a:prstGeom>
            <a:noFill/>
          </p:spPr>
          <p:txBody>
            <a:bodyPr wrap="square" rtlCol="0">
              <a:spAutoFit/>
            </a:bodyPr>
            <a:lstStyle/>
            <a:p>
              <a:pPr algn="ctr"/>
              <a:r>
                <a:rPr lang="en-US" sz="1600" b="1" dirty="0"/>
                <a:t>1</a:t>
              </a:r>
            </a:p>
          </p:txBody>
        </p:sp>
      </p:grpSp>
      <p:grpSp>
        <p:nvGrpSpPr>
          <p:cNvPr id="54" name="Group 53"/>
          <p:cNvGrpSpPr/>
          <p:nvPr/>
        </p:nvGrpSpPr>
        <p:grpSpPr>
          <a:xfrm>
            <a:off x="3392129" y="2851260"/>
            <a:ext cx="6017588" cy="3846650"/>
            <a:chOff x="3280410" y="3079865"/>
            <a:chExt cx="5791200" cy="3701935"/>
          </a:xfrm>
        </p:grpSpPr>
        <p:pic>
          <p:nvPicPr>
            <p:cNvPr id="8" name="Picture 2"/>
            <p:cNvPicPr>
              <a:picLocks noChangeAspect="1" noChangeArrowheads="1"/>
            </p:cNvPicPr>
            <p:nvPr/>
          </p:nvPicPr>
          <p:blipFill>
            <a:blip r:embed="rId2" cstate="print"/>
            <a:srcRect/>
            <a:stretch>
              <a:fillRect/>
            </a:stretch>
          </p:blipFill>
          <p:spPr bwMode="auto">
            <a:xfrm>
              <a:off x="3280410" y="3079865"/>
              <a:ext cx="5791200" cy="3701935"/>
            </a:xfrm>
            <a:prstGeom prst="rect">
              <a:avLst/>
            </a:prstGeom>
            <a:noFill/>
            <a:ln w="9525">
              <a:noFill/>
              <a:miter lim="800000"/>
              <a:headEnd/>
              <a:tailEnd/>
            </a:ln>
          </p:spPr>
        </p:pic>
        <p:sp>
          <p:nvSpPr>
            <p:cNvPr id="49" name="TextBox 48"/>
            <p:cNvSpPr txBox="1"/>
            <p:nvPr/>
          </p:nvSpPr>
          <p:spPr>
            <a:xfrm>
              <a:off x="4453059" y="5035176"/>
              <a:ext cx="202219" cy="512961"/>
            </a:xfrm>
            <a:prstGeom prst="rect">
              <a:avLst/>
            </a:prstGeom>
            <a:noFill/>
          </p:spPr>
          <p:txBody>
            <a:bodyPr wrap="square" rtlCol="0">
              <a:spAutoFit/>
            </a:bodyPr>
            <a:lstStyle/>
            <a:p>
              <a:pPr algn="ctr">
                <a:spcAft>
                  <a:spcPts val="200"/>
                </a:spcAft>
              </a:pPr>
              <a:r>
                <a:rPr lang="en-SG" sz="800" dirty="0">
                  <a:solidFill>
                    <a:srgbClr val="0033CC"/>
                  </a:solidFill>
                </a:rPr>
                <a:t>0</a:t>
              </a:r>
            </a:p>
            <a:p>
              <a:pPr algn="ctr">
                <a:spcAft>
                  <a:spcPts val="200"/>
                </a:spcAft>
              </a:pPr>
              <a:endParaRPr lang="en-SG" sz="800" dirty="0"/>
            </a:p>
            <a:p>
              <a:pPr algn="ctr">
                <a:spcAft>
                  <a:spcPts val="200"/>
                </a:spcAft>
              </a:pPr>
              <a:r>
                <a:rPr lang="en-SG" sz="800" dirty="0">
                  <a:solidFill>
                    <a:srgbClr val="0033CC"/>
                  </a:solidFill>
                </a:rPr>
                <a:t>1</a:t>
              </a:r>
              <a:endParaRPr lang="en-US" sz="800" dirty="0">
                <a:solidFill>
                  <a:srgbClr val="0033CC"/>
                </a:solidFill>
              </a:endParaRPr>
            </a:p>
          </p:txBody>
        </p:sp>
        <p:sp>
          <p:nvSpPr>
            <p:cNvPr id="50" name="TextBox 49"/>
            <p:cNvSpPr txBox="1"/>
            <p:nvPr/>
          </p:nvSpPr>
          <p:spPr>
            <a:xfrm>
              <a:off x="6224893" y="5191307"/>
              <a:ext cx="202219" cy="564257"/>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51" name="TextBox 50"/>
            <p:cNvSpPr txBox="1"/>
            <p:nvPr/>
          </p:nvSpPr>
          <p:spPr>
            <a:xfrm>
              <a:off x="7593617" y="3273368"/>
              <a:ext cx="202219" cy="564257"/>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52" name="TextBox 51"/>
            <p:cNvSpPr txBox="1"/>
            <p:nvPr/>
          </p:nvSpPr>
          <p:spPr>
            <a:xfrm>
              <a:off x="8456259" y="5593875"/>
              <a:ext cx="202219" cy="538609"/>
            </a:xfrm>
            <a:prstGeom prst="rect">
              <a:avLst/>
            </a:prstGeom>
            <a:noFill/>
          </p:spPr>
          <p:txBody>
            <a:bodyPr wrap="square" rtlCol="0">
              <a:spAutoFit/>
            </a:bodyPr>
            <a:lstStyle/>
            <a:p>
              <a:pPr algn="ctr">
                <a:spcAft>
                  <a:spcPts val="300"/>
                </a:spcAft>
              </a:pPr>
              <a:r>
                <a:rPr lang="en-SG" sz="800" dirty="0">
                  <a:solidFill>
                    <a:srgbClr val="0033CC"/>
                  </a:solidFill>
                </a:rPr>
                <a:t>1</a:t>
              </a:r>
            </a:p>
            <a:p>
              <a:pPr algn="ctr">
                <a:spcAft>
                  <a:spcPts val="300"/>
                </a:spcAft>
              </a:pPr>
              <a:endParaRPr lang="en-SG" sz="800" dirty="0">
                <a:solidFill>
                  <a:srgbClr val="0033CC"/>
                </a:solidFill>
              </a:endParaRPr>
            </a:p>
            <a:p>
              <a:pPr algn="ctr">
                <a:spcAft>
                  <a:spcPts val="300"/>
                </a:spcAft>
              </a:pPr>
              <a:r>
                <a:rPr lang="en-SG" sz="800" dirty="0">
                  <a:solidFill>
                    <a:srgbClr val="0033CC"/>
                  </a:solidFill>
                </a:rPr>
                <a:t>0</a:t>
              </a:r>
              <a:endParaRPr lang="en-US" sz="800" dirty="0">
                <a:solidFill>
                  <a:srgbClr val="0033CC"/>
                </a:solidFill>
              </a:endParaRPr>
            </a:p>
          </p:txBody>
        </p:sp>
      </p:grpSp>
      <p:sp>
        <p:nvSpPr>
          <p:cNvPr id="55" name="TextBox 54">
            <a:extLst>
              <a:ext uri="{FF2B5EF4-FFF2-40B4-BE49-F238E27FC236}">
                <a16:creationId xmlns:a16="http://schemas.microsoft.com/office/drawing/2014/main" id="{AB57F586-07E8-4E1D-86A6-4E559AC2A96E}"/>
              </a:ext>
            </a:extLst>
          </p:cNvPr>
          <p:cNvSpPr txBox="1"/>
          <p:nvPr/>
        </p:nvSpPr>
        <p:spPr>
          <a:xfrm>
            <a:off x="599090" y="504497"/>
            <a:ext cx="1245476" cy="1200329"/>
          </a:xfrm>
          <a:prstGeom prst="rect">
            <a:avLst/>
          </a:prstGeom>
          <a:solidFill>
            <a:schemeClr val="accent2">
              <a:lumMod val="20000"/>
              <a:lumOff val="80000"/>
            </a:schemeClr>
          </a:solidFill>
        </p:spPr>
        <p:txBody>
          <a:bodyPr wrap="square" rtlCol="0">
            <a:spAutoFit/>
          </a:bodyPr>
          <a:lstStyle/>
          <a:p>
            <a:r>
              <a:rPr lang="en-SG" sz="2400" dirty="0"/>
              <a:t>From lecture slide:</a:t>
            </a:r>
          </a:p>
        </p:txBody>
      </p:sp>
      <p:sp>
        <p:nvSpPr>
          <p:cNvPr id="56" name="Slide Number Placeholder 1">
            <a:extLst>
              <a:ext uri="{FF2B5EF4-FFF2-40B4-BE49-F238E27FC236}">
                <a16:creationId xmlns:a16="http://schemas.microsoft.com/office/drawing/2014/main" id="{69325ACF-32FF-4354-8B41-8B21E798881C}"/>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4</a:t>
            </a:fld>
            <a:endParaRPr lang="en-SG" dirty="0"/>
          </a:p>
        </p:txBody>
      </p:sp>
      <p:sp>
        <p:nvSpPr>
          <p:cNvPr id="57" name="Date Placeholder 5">
            <a:extLst>
              <a:ext uri="{FF2B5EF4-FFF2-40B4-BE49-F238E27FC236}">
                <a16:creationId xmlns:a16="http://schemas.microsoft.com/office/drawing/2014/main" id="{16537A63-3D8B-4193-8985-F3C8D00349D9}"/>
              </a:ext>
            </a:extLst>
          </p:cNvPr>
          <p:cNvSpPr>
            <a:spLocks noGrp="1"/>
          </p:cNvSpPr>
          <p:nvPr>
            <p:ph type="dt" sz="half" idx="10"/>
          </p:nvPr>
        </p:nvSpPr>
        <p:spPr>
          <a:xfrm>
            <a:off x="2137411" y="6351584"/>
            <a:ext cx="2133600" cy="457200"/>
          </a:xfrm>
        </p:spPr>
        <p:txBody>
          <a:bodyPr/>
          <a:lstStyle/>
          <a:p>
            <a:r>
              <a:rPr lang="en-US" sz="1600" dirty="0"/>
              <a:t>CS2100</a:t>
            </a:r>
            <a:endParaRPr lang="en-US" altLang="en-US" sz="1600" dirty="0"/>
          </a:p>
        </p:txBody>
      </p:sp>
    </p:spTree>
    <p:extLst>
      <p:ext uri="{BB962C8B-B14F-4D97-AF65-F5344CB8AC3E}">
        <p14:creationId xmlns:p14="http://schemas.microsoft.com/office/powerpoint/2010/main" val="162886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ssolv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dissolv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dissolve">
                                      <p:cBhvr>
                                        <p:cTn id="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517713" y="1484829"/>
            <a:ext cx="8034616" cy="5217179"/>
            <a:chOff x="517713" y="1484829"/>
            <a:chExt cx="8034616" cy="5217179"/>
          </a:xfrm>
        </p:grpSpPr>
        <p:grpSp>
          <p:nvGrpSpPr>
            <p:cNvPr id="4" name="Group 3"/>
            <p:cNvGrpSpPr/>
            <p:nvPr/>
          </p:nvGrpSpPr>
          <p:grpSpPr>
            <a:xfrm>
              <a:off x="517713" y="1484829"/>
              <a:ext cx="8034616" cy="5217179"/>
              <a:chOff x="1690687" y="538162"/>
              <a:chExt cx="8810625" cy="5721071"/>
            </a:xfrm>
          </p:grpSpPr>
          <p:pic>
            <p:nvPicPr>
              <p:cNvPr id="2" name="Picture 1"/>
              <p:cNvPicPr/>
              <p:nvPr/>
            </p:nvPicPr>
            <p:blipFill rotWithShape="1">
              <a:blip r:embed="rId2">
                <a:extLst>
                  <a:ext uri="{28A0092B-C50C-407E-A947-70E740481C1C}">
                    <a14:useLocalDpi xmlns:a14="http://schemas.microsoft.com/office/drawing/2010/main" val="0"/>
                  </a:ext>
                </a:extLst>
              </a:blip>
              <a:srcRect b="1048"/>
              <a:stretch/>
            </p:blipFill>
            <p:spPr>
              <a:xfrm>
                <a:off x="1690687" y="538163"/>
                <a:ext cx="8810625" cy="5721070"/>
              </a:xfrm>
              <a:prstGeom prst="rect">
                <a:avLst/>
              </a:prstGeom>
            </p:spPr>
          </p:pic>
          <p:sp>
            <p:nvSpPr>
              <p:cNvPr id="3" name="Rectangle 2"/>
              <p:cNvSpPr/>
              <p:nvPr/>
            </p:nvSpPr>
            <p:spPr>
              <a:xfrm>
                <a:off x="9910482" y="538162"/>
                <a:ext cx="590830" cy="283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1" name="TextBox 40"/>
            <p:cNvSpPr txBox="1"/>
            <p:nvPr/>
          </p:nvSpPr>
          <p:spPr>
            <a:xfrm>
              <a:off x="2177704" y="4349467"/>
              <a:ext cx="202219" cy="623248"/>
            </a:xfrm>
            <a:prstGeom prst="rect">
              <a:avLst/>
            </a:prstGeom>
            <a:noFill/>
          </p:spPr>
          <p:txBody>
            <a:bodyPr wrap="square" rtlCol="0">
              <a:spAutoFit/>
            </a:bodyPr>
            <a:lstStyle/>
            <a:p>
              <a:pPr algn="ctr">
                <a:spcAft>
                  <a:spcPts val="100"/>
                </a:spcAft>
              </a:pPr>
              <a:r>
                <a:rPr lang="en-SG" sz="800" dirty="0">
                  <a:solidFill>
                    <a:srgbClr val="0033CC"/>
                  </a:solidFill>
                </a:rPr>
                <a:t>0</a:t>
              </a:r>
            </a:p>
            <a:p>
              <a:pPr algn="ctr">
                <a:spcAft>
                  <a:spcPts val="100"/>
                </a:spcAft>
              </a:pPr>
              <a:endParaRPr lang="en-SG" sz="800" dirty="0">
                <a:solidFill>
                  <a:srgbClr val="0033CC"/>
                </a:solidFill>
              </a:endParaRPr>
            </a:p>
            <a:p>
              <a:pPr algn="ctr">
                <a:spcAft>
                  <a:spcPts val="100"/>
                </a:spcAft>
              </a:pPr>
              <a:endParaRPr lang="en-SG" sz="800" dirty="0">
                <a:solidFill>
                  <a:srgbClr val="0033CC"/>
                </a:solidFill>
              </a:endParaRPr>
            </a:p>
            <a:p>
              <a:pPr algn="ctr">
                <a:spcAft>
                  <a:spcPts val="100"/>
                </a:spcAft>
              </a:pPr>
              <a:r>
                <a:rPr lang="en-SG" sz="800" dirty="0">
                  <a:solidFill>
                    <a:srgbClr val="0033CC"/>
                  </a:solidFill>
                </a:rPr>
                <a:t>1</a:t>
              </a:r>
              <a:endParaRPr lang="en-US" sz="800" dirty="0">
                <a:solidFill>
                  <a:srgbClr val="0033CC"/>
                </a:solidFill>
              </a:endParaRPr>
            </a:p>
          </p:txBody>
        </p:sp>
        <p:sp>
          <p:nvSpPr>
            <p:cNvPr id="42" name="TextBox 41"/>
            <p:cNvSpPr txBox="1"/>
            <p:nvPr/>
          </p:nvSpPr>
          <p:spPr>
            <a:xfrm>
              <a:off x="4569677" y="4559719"/>
              <a:ext cx="202219" cy="700192"/>
            </a:xfrm>
            <a:prstGeom prst="rect">
              <a:avLst/>
            </a:prstGeom>
            <a:noFill/>
          </p:spPr>
          <p:txBody>
            <a:bodyPr wrap="square" rtlCol="0">
              <a:spAutoFit/>
            </a:bodyPr>
            <a:lstStyle/>
            <a:p>
              <a:pPr algn="ctr">
                <a:spcAft>
                  <a:spcPts val="300"/>
                </a:spcAft>
              </a:pPr>
              <a:r>
                <a:rPr lang="en-SG" sz="800" dirty="0">
                  <a:solidFill>
                    <a:srgbClr val="0033CC"/>
                  </a:solidFill>
                </a:rPr>
                <a:t>0</a:t>
              </a:r>
            </a:p>
            <a:p>
              <a:pPr algn="ctr">
                <a:spcAft>
                  <a:spcPts val="300"/>
                </a:spcAft>
              </a:pPr>
              <a:endParaRPr lang="en-SG" sz="800" dirty="0">
                <a:solidFill>
                  <a:srgbClr val="0033CC"/>
                </a:solidFill>
              </a:endParaRPr>
            </a:p>
            <a:p>
              <a:pPr algn="ctr">
                <a:spcAft>
                  <a:spcPts val="300"/>
                </a:spcAft>
              </a:pPr>
              <a:endParaRPr lang="en-SG" sz="800" dirty="0">
                <a:solidFill>
                  <a:srgbClr val="0033CC"/>
                </a:solidFill>
              </a:endParaRPr>
            </a:p>
            <a:p>
              <a:pPr algn="ctr">
                <a:spcAft>
                  <a:spcPts val="300"/>
                </a:spcAft>
              </a:pPr>
              <a:r>
                <a:rPr lang="en-SG" sz="800" dirty="0">
                  <a:solidFill>
                    <a:srgbClr val="0033CC"/>
                  </a:solidFill>
                </a:rPr>
                <a:t>1</a:t>
              </a:r>
              <a:endParaRPr lang="en-US" sz="800" dirty="0">
                <a:solidFill>
                  <a:srgbClr val="0033CC"/>
                </a:solidFill>
              </a:endParaRPr>
            </a:p>
          </p:txBody>
        </p:sp>
        <p:sp>
          <p:nvSpPr>
            <p:cNvPr id="43" name="TextBox 42"/>
            <p:cNvSpPr txBox="1"/>
            <p:nvPr/>
          </p:nvSpPr>
          <p:spPr>
            <a:xfrm>
              <a:off x="6447360" y="1960292"/>
              <a:ext cx="202219" cy="700192"/>
            </a:xfrm>
            <a:prstGeom prst="rect">
              <a:avLst/>
            </a:prstGeom>
            <a:noFill/>
          </p:spPr>
          <p:txBody>
            <a:bodyPr wrap="square" rtlCol="0">
              <a:spAutoFit/>
            </a:bodyPr>
            <a:lstStyle/>
            <a:p>
              <a:pPr algn="ctr">
                <a:spcAft>
                  <a:spcPts val="300"/>
                </a:spcAft>
              </a:pPr>
              <a:r>
                <a:rPr lang="en-SG" sz="800" dirty="0">
                  <a:solidFill>
                    <a:srgbClr val="0033CC"/>
                  </a:solidFill>
                </a:rPr>
                <a:t>0</a:t>
              </a:r>
            </a:p>
            <a:p>
              <a:pPr algn="ctr">
                <a:spcAft>
                  <a:spcPts val="300"/>
                </a:spcAft>
              </a:pPr>
              <a:endParaRPr lang="en-SG" sz="800" dirty="0">
                <a:solidFill>
                  <a:srgbClr val="0033CC"/>
                </a:solidFill>
              </a:endParaRPr>
            </a:p>
            <a:p>
              <a:pPr algn="ctr">
                <a:spcAft>
                  <a:spcPts val="300"/>
                </a:spcAft>
              </a:pPr>
              <a:endParaRPr lang="en-SG" sz="800" dirty="0">
                <a:solidFill>
                  <a:srgbClr val="0033CC"/>
                </a:solidFill>
              </a:endParaRPr>
            </a:p>
            <a:p>
              <a:pPr algn="ctr">
                <a:spcAft>
                  <a:spcPts val="300"/>
                </a:spcAft>
              </a:pPr>
              <a:r>
                <a:rPr lang="en-SG" sz="800" dirty="0">
                  <a:solidFill>
                    <a:srgbClr val="0033CC"/>
                  </a:solidFill>
                </a:rPr>
                <a:t>1</a:t>
              </a:r>
              <a:endParaRPr lang="en-US" sz="800" dirty="0">
                <a:solidFill>
                  <a:srgbClr val="0033CC"/>
                </a:solidFill>
              </a:endParaRPr>
            </a:p>
          </p:txBody>
        </p:sp>
        <p:sp>
          <p:nvSpPr>
            <p:cNvPr id="44" name="TextBox 43"/>
            <p:cNvSpPr txBox="1"/>
            <p:nvPr/>
          </p:nvSpPr>
          <p:spPr>
            <a:xfrm>
              <a:off x="7611926" y="5150148"/>
              <a:ext cx="202219" cy="623248"/>
            </a:xfrm>
            <a:prstGeom prst="rect">
              <a:avLst/>
            </a:prstGeom>
            <a:noFill/>
          </p:spPr>
          <p:txBody>
            <a:bodyPr wrap="square" rtlCol="0">
              <a:spAutoFit/>
            </a:bodyPr>
            <a:lstStyle/>
            <a:p>
              <a:pPr algn="ctr">
                <a:spcAft>
                  <a:spcPts val="100"/>
                </a:spcAft>
              </a:pPr>
              <a:r>
                <a:rPr lang="en-SG" sz="800" dirty="0">
                  <a:solidFill>
                    <a:srgbClr val="0033CC"/>
                  </a:solidFill>
                </a:rPr>
                <a:t>1</a:t>
              </a:r>
            </a:p>
            <a:p>
              <a:pPr algn="ctr">
                <a:spcAft>
                  <a:spcPts val="100"/>
                </a:spcAft>
              </a:pPr>
              <a:endParaRPr lang="en-SG" sz="800" dirty="0">
                <a:solidFill>
                  <a:srgbClr val="0033CC"/>
                </a:solidFill>
              </a:endParaRPr>
            </a:p>
            <a:p>
              <a:pPr algn="ctr">
                <a:spcAft>
                  <a:spcPts val="100"/>
                </a:spcAft>
              </a:pPr>
              <a:endParaRPr lang="en-SG" sz="800" dirty="0">
                <a:solidFill>
                  <a:srgbClr val="0033CC"/>
                </a:solidFill>
              </a:endParaRPr>
            </a:p>
            <a:p>
              <a:pPr algn="ctr">
                <a:spcAft>
                  <a:spcPts val="100"/>
                </a:spcAft>
              </a:pPr>
              <a:r>
                <a:rPr lang="en-SG" sz="800" dirty="0">
                  <a:solidFill>
                    <a:srgbClr val="0033CC"/>
                  </a:solidFill>
                </a:rPr>
                <a:t>0</a:t>
              </a:r>
              <a:endParaRPr lang="en-US" sz="800" dirty="0">
                <a:solidFill>
                  <a:srgbClr val="0033CC"/>
                </a:solidFill>
              </a:endParaRPr>
            </a:p>
          </p:txBody>
        </p:sp>
      </p:grpSp>
      <p:sp>
        <p:nvSpPr>
          <p:cNvPr id="5" name="TextBox 4"/>
          <p:cNvSpPr txBox="1"/>
          <p:nvPr/>
        </p:nvSpPr>
        <p:spPr>
          <a:xfrm>
            <a:off x="268942" y="115042"/>
            <a:ext cx="2191871"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b="1" dirty="0" err="1">
                <a:latin typeface="Courier New" panose="02070309020205020404" pitchFamily="49" charset="0"/>
                <a:cs typeface="Courier New" panose="02070309020205020404" pitchFamily="49" charset="0"/>
              </a:rPr>
              <a:t>beq</a:t>
            </a:r>
            <a:r>
              <a:rPr lang="en-SG" b="1" dirty="0">
                <a:latin typeface="Courier New" panose="02070309020205020404" pitchFamily="49" charset="0"/>
                <a:cs typeface="Courier New" panose="02070309020205020404" pitchFamily="49" charset="0"/>
              </a:rPr>
              <a:t> $1, $3, 12</a:t>
            </a:r>
          </a:p>
        </p:txBody>
      </p:sp>
      <p:sp>
        <p:nvSpPr>
          <p:cNvPr id="6" name="TextBox 5"/>
          <p:cNvSpPr txBox="1"/>
          <p:nvPr/>
        </p:nvSpPr>
        <p:spPr>
          <a:xfrm>
            <a:off x="268942" y="737637"/>
            <a:ext cx="1129551" cy="523220"/>
          </a:xfrm>
          <a:prstGeom prst="rect">
            <a:avLst/>
          </a:prstGeom>
          <a:noFill/>
        </p:spPr>
        <p:txBody>
          <a:bodyPr wrap="square" rtlCol="0">
            <a:spAutoFit/>
          </a:bodyPr>
          <a:lstStyle/>
          <a:p>
            <a:pPr algn="ctr"/>
            <a:r>
              <a:rPr lang="en-SG" sz="2800" dirty="0">
                <a:solidFill>
                  <a:srgbClr val="C00000"/>
                </a:solidFill>
              </a:rPr>
              <a:t>Q1(</a:t>
            </a:r>
            <a:r>
              <a:rPr lang="en-SG" sz="2800" dirty="0" err="1">
                <a:solidFill>
                  <a:srgbClr val="C00000"/>
                </a:solidFill>
              </a:rPr>
              <a:t>i</a:t>
            </a:r>
            <a:r>
              <a:rPr lang="en-SG" sz="2800" dirty="0">
                <a:solidFill>
                  <a:srgbClr val="C00000"/>
                </a:solidFill>
              </a:rPr>
              <a:t>)</a:t>
            </a:r>
          </a:p>
        </p:txBody>
      </p:sp>
      <p:sp>
        <p:nvSpPr>
          <p:cNvPr id="7" name="TextBox 6"/>
          <p:cNvSpPr txBox="1"/>
          <p:nvPr/>
        </p:nvSpPr>
        <p:spPr>
          <a:xfrm>
            <a:off x="6157495" y="115042"/>
            <a:ext cx="5351088"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b="1" dirty="0">
                <a:solidFill>
                  <a:srgbClr val="7030A0"/>
                </a:solidFill>
                <a:latin typeface="Courier New" panose="02070309020205020404" pitchFamily="49" charset="0"/>
                <a:cs typeface="Courier New" panose="02070309020205020404" pitchFamily="49" charset="0"/>
              </a:rPr>
              <a:t>000100 00001 00011 0000000000001100</a:t>
            </a:r>
          </a:p>
        </p:txBody>
      </p:sp>
      <p:sp>
        <p:nvSpPr>
          <p:cNvPr id="8" name="TextBox 7"/>
          <p:cNvSpPr txBox="1"/>
          <p:nvPr/>
        </p:nvSpPr>
        <p:spPr>
          <a:xfrm>
            <a:off x="2697957" y="115042"/>
            <a:ext cx="3331368"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dirty="0">
                <a:cs typeface="Courier New" panose="02070309020205020404" pitchFamily="49" charset="0"/>
              </a:rPr>
              <a:t>If (R[</a:t>
            </a:r>
            <a:r>
              <a:rPr lang="en-SG" dirty="0" err="1">
                <a:cs typeface="Courier New" panose="02070309020205020404" pitchFamily="49" charset="0"/>
              </a:rPr>
              <a:t>rs</a:t>
            </a:r>
            <a:r>
              <a:rPr lang="en-SG" dirty="0">
                <a:cs typeface="Courier New" panose="02070309020205020404" pitchFamily="49" charset="0"/>
              </a:rPr>
              <a:t>]==R[</a:t>
            </a:r>
            <a:r>
              <a:rPr lang="en-SG" dirty="0" err="1">
                <a:cs typeface="Courier New" panose="02070309020205020404" pitchFamily="49" charset="0"/>
              </a:rPr>
              <a:t>rt</a:t>
            </a:r>
            <a:r>
              <a:rPr lang="en-SG" dirty="0">
                <a:cs typeface="Courier New" panose="02070309020205020404" pitchFamily="49" charset="0"/>
              </a:rPr>
              <a:t>]) PC=PC+4+BrAddr</a:t>
            </a:r>
          </a:p>
        </p:txBody>
      </p:sp>
      <p:graphicFrame>
        <p:nvGraphicFramePr>
          <p:cNvPr id="9" name="Table 8"/>
          <p:cNvGraphicFramePr>
            <a:graphicFrameLocks noGrp="1"/>
          </p:cNvGraphicFramePr>
          <p:nvPr/>
        </p:nvGraphicFramePr>
        <p:xfrm>
          <a:off x="3563471" y="551081"/>
          <a:ext cx="8417861" cy="1143000"/>
        </p:xfrm>
        <a:graphic>
          <a:graphicData uri="http://schemas.openxmlformats.org/drawingml/2006/table">
            <a:tbl>
              <a:tblPr firstRow="1" bandRow="1">
                <a:tableStyleId>{5C22544A-7EE6-4342-B048-85BDC9FD1C3A}</a:tableStyleId>
              </a:tblPr>
              <a:tblGrid>
                <a:gridCol w="771380">
                  <a:extLst>
                    <a:ext uri="{9D8B030D-6E8A-4147-A177-3AD203B41FA5}">
                      <a16:colId xmlns:a16="http://schemas.microsoft.com/office/drawing/2014/main" val="20000"/>
                    </a:ext>
                  </a:extLst>
                </a:gridCol>
                <a:gridCol w="771380">
                  <a:extLst>
                    <a:ext uri="{9D8B030D-6E8A-4147-A177-3AD203B41FA5}">
                      <a16:colId xmlns:a16="http://schemas.microsoft.com/office/drawing/2014/main" val="20001"/>
                    </a:ext>
                  </a:extLst>
                </a:gridCol>
                <a:gridCol w="771380">
                  <a:extLst>
                    <a:ext uri="{9D8B030D-6E8A-4147-A177-3AD203B41FA5}">
                      <a16:colId xmlns:a16="http://schemas.microsoft.com/office/drawing/2014/main" val="20002"/>
                    </a:ext>
                  </a:extLst>
                </a:gridCol>
                <a:gridCol w="1760319">
                  <a:extLst>
                    <a:ext uri="{9D8B030D-6E8A-4147-A177-3AD203B41FA5}">
                      <a16:colId xmlns:a16="http://schemas.microsoft.com/office/drawing/2014/main" val="20003"/>
                    </a:ext>
                  </a:extLst>
                </a:gridCol>
                <a:gridCol w="822415">
                  <a:extLst>
                    <a:ext uri="{9D8B030D-6E8A-4147-A177-3AD203B41FA5}">
                      <a16:colId xmlns:a16="http://schemas.microsoft.com/office/drawing/2014/main" val="20004"/>
                    </a:ext>
                  </a:extLst>
                </a:gridCol>
                <a:gridCol w="822415">
                  <a:extLst>
                    <a:ext uri="{9D8B030D-6E8A-4147-A177-3AD203B41FA5}">
                      <a16:colId xmlns:a16="http://schemas.microsoft.com/office/drawing/2014/main" val="20005"/>
                    </a:ext>
                  </a:extLst>
                </a:gridCol>
                <a:gridCol w="1420513">
                  <a:extLst>
                    <a:ext uri="{9D8B030D-6E8A-4147-A177-3AD203B41FA5}">
                      <a16:colId xmlns:a16="http://schemas.microsoft.com/office/drawing/2014/main" val="20006"/>
                    </a:ext>
                  </a:extLst>
                </a:gridCol>
                <a:gridCol w="1278059">
                  <a:extLst>
                    <a:ext uri="{9D8B030D-6E8A-4147-A177-3AD203B41FA5}">
                      <a16:colId xmlns:a16="http://schemas.microsoft.com/office/drawing/2014/main" val="20007"/>
                    </a:ext>
                  </a:extLst>
                </a:gridCol>
              </a:tblGrid>
              <a:tr h="375920">
                <a:tc gridSpan="4">
                  <a:txBody>
                    <a:bodyPr/>
                    <a:lstStyle/>
                    <a:p>
                      <a:pPr algn="ctr"/>
                      <a:r>
                        <a:rPr lang="en-SG" sz="1900" dirty="0"/>
                        <a:t>Registers</a:t>
                      </a:r>
                      <a:r>
                        <a:rPr lang="en-SG" sz="1900" baseline="0" dirty="0"/>
                        <a:t> File</a:t>
                      </a:r>
                      <a:endParaRPr lang="en-SG" sz="1900" dirty="0"/>
                    </a:p>
                  </a:txBody>
                  <a:tcPr/>
                </a:tc>
                <a:tc hMerge="1">
                  <a:txBody>
                    <a:bodyPr/>
                    <a:lstStyle/>
                    <a:p>
                      <a:endParaRPr lang="en-SG" dirty="0"/>
                    </a:p>
                  </a:txBody>
                  <a:tcPr/>
                </a:tc>
                <a:tc hMerge="1">
                  <a:txBody>
                    <a:bodyPr/>
                    <a:lstStyle/>
                    <a:p>
                      <a:endParaRPr lang="en-SG"/>
                    </a:p>
                  </a:txBody>
                  <a:tcPr/>
                </a:tc>
                <a:tc hMerge="1">
                  <a:txBody>
                    <a:bodyPr/>
                    <a:lstStyle/>
                    <a:p>
                      <a:endParaRPr lang="en-SG" dirty="0"/>
                    </a:p>
                  </a:txBody>
                  <a:tcPr/>
                </a:tc>
                <a:tc gridSpan="2">
                  <a:txBody>
                    <a:bodyPr/>
                    <a:lstStyle/>
                    <a:p>
                      <a:pPr algn="ctr"/>
                      <a:r>
                        <a:rPr lang="en-SG" sz="1900" dirty="0"/>
                        <a:t>ALU</a:t>
                      </a:r>
                    </a:p>
                  </a:txBody>
                  <a:tcPr/>
                </a:tc>
                <a:tc hMerge="1">
                  <a:txBody>
                    <a:bodyPr/>
                    <a:lstStyle/>
                    <a:p>
                      <a:endParaRPr lang="en-SG" dirty="0"/>
                    </a:p>
                  </a:txBody>
                  <a:tcPr/>
                </a:tc>
                <a:tc gridSpan="2">
                  <a:txBody>
                    <a:bodyPr/>
                    <a:lstStyle/>
                    <a:p>
                      <a:pPr algn="ctr"/>
                      <a:r>
                        <a:rPr lang="en-SG" sz="1900" dirty="0"/>
                        <a:t>Data Memory</a:t>
                      </a:r>
                    </a:p>
                  </a:txBody>
                  <a:tcPr/>
                </a:tc>
                <a:tc hMerge="1">
                  <a:txBody>
                    <a:bodyPr/>
                    <a:lstStyle/>
                    <a:p>
                      <a:endParaRPr lang="en-SG" dirty="0"/>
                    </a:p>
                  </a:txBody>
                  <a:tcPr/>
                </a:tc>
                <a:extLst>
                  <a:ext uri="{0D108BD9-81ED-4DB2-BD59-A6C34878D82A}">
                    <a16:rowId xmlns:a16="http://schemas.microsoft.com/office/drawing/2014/main" val="10000"/>
                  </a:ext>
                </a:extLst>
              </a:tr>
              <a:tr h="375920">
                <a:tc>
                  <a:txBody>
                    <a:bodyPr/>
                    <a:lstStyle/>
                    <a:p>
                      <a:pPr algn="ctr"/>
                      <a:r>
                        <a:rPr lang="en-SG" sz="1900" dirty="0"/>
                        <a:t>RR1</a:t>
                      </a:r>
                    </a:p>
                  </a:txBody>
                  <a:tcPr/>
                </a:tc>
                <a:tc>
                  <a:txBody>
                    <a:bodyPr/>
                    <a:lstStyle/>
                    <a:p>
                      <a:pPr algn="ctr"/>
                      <a:r>
                        <a:rPr lang="en-SG" sz="1900" dirty="0"/>
                        <a:t>RR2</a:t>
                      </a:r>
                    </a:p>
                  </a:txBody>
                  <a:tcPr/>
                </a:tc>
                <a:tc>
                  <a:txBody>
                    <a:bodyPr/>
                    <a:lstStyle/>
                    <a:p>
                      <a:pPr algn="ctr"/>
                      <a:r>
                        <a:rPr lang="en-SG" sz="1900" dirty="0"/>
                        <a:t>WR</a:t>
                      </a:r>
                    </a:p>
                  </a:txBody>
                  <a:tcPr/>
                </a:tc>
                <a:tc>
                  <a:txBody>
                    <a:bodyPr/>
                    <a:lstStyle/>
                    <a:p>
                      <a:pPr algn="ctr"/>
                      <a:r>
                        <a:rPr lang="en-SG" sz="1900" dirty="0"/>
                        <a:t>WD</a:t>
                      </a:r>
                    </a:p>
                  </a:txBody>
                  <a:tcPr/>
                </a:tc>
                <a:tc>
                  <a:txBody>
                    <a:bodyPr/>
                    <a:lstStyle/>
                    <a:p>
                      <a:pPr algn="ctr"/>
                      <a:r>
                        <a:rPr lang="en-SG" sz="1900" dirty="0"/>
                        <a:t>Opr1</a:t>
                      </a:r>
                    </a:p>
                  </a:txBody>
                  <a:tcPr/>
                </a:tc>
                <a:tc>
                  <a:txBody>
                    <a:bodyPr/>
                    <a:lstStyle/>
                    <a:p>
                      <a:pPr algn="ctr"/>
                      <a:r>
                        <a:rPr lang="en-SG" sz="1900" dirty="0"/>
                        <a:t>Opr2</a:t>
                      </a:r>
                    </a:p>
                  </a:txBody>
                  <a:tcPr/>
                </a:tc>
                <a:tc>
                  <a:txBody>
                    <a:bodyPr/>
                    <a:lstStyle/>
                    <a:p>
                      <a:pPr algn="ctr"/>
                      <a:r>
                        <a:rPr lang="en-SG" sz="1900" dirty="0"/>
                        <a:t>Address</a:t>
                      </a:r>
                    </a:p>
                  </a:txBody>
                  <a:tcPr/>
                </a:tc>
                <a:tc>
                  <a:txBody>
                    <a:bodyPr/>
                    <a:lstStyle/>
                    <a:p>
                      <a:pPr algn="ctr"/>
                      <a:r>
                        <a:rPr lang="en-SG" sz="1900" dirty="0"/>
                        <a:t>Write Data</a:t>
                      </a:r>
                    </a:p>
                  </a:txBody>
                  <a:tcPr/>
                </a:tc>
                <a:extLst>
                  <a:ext uri="{0D108BD9-81ED-4DB2-BD59-A6C34878D82A}">
                    <a16:rowId xmlns:a16="http://schemas.microsoft.com/office/drawing/2014/main" val="10001"/>
                  </a:ext>
                </a:extLst>
              </a:tr>
              <a:tr h="375920">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3586235" y="1267897"/>
            <a:ext cx="699247" cy="369332"/>
          </a:xfrm>
          <a:prstGeom prst="rect">
            <a:avLst/>
          </a:prstGeom>
          <a:noFill/>
        </p:spPr>
        <p:txBody>
          <a:bodyPr wrap="square" rtlCol="0">
            <a:spAutoFit/>
          </a:bodyPr>
          <a:lstStyle/>
          <a:p>
            <a:pPr algn="ctr"/>
            <a:r>
              <a:rPr lang="en-SG" b="1" dirty="0">
                <a:solidFill>
                  <a:srgbClr val="C00000"/>
                </a:solidFill>
              </a:rPr>
              <a:t>$1</a:t>
            </a:r>
          </a:p>
        </p:txBody>
      </p:sp>
      <p:sp>
        <p:nvSpPr>
          <p:cNvPr id="13" name="TextBox 12"/>
          <p:cNvSpPr txBox="1"/>
          <p:nvPr/>
        </p:nvSpPr>
        <p:spPr>
          <a:xfrm>
            <a:off x="4285482" y="1267897"/>
            <a:ext cx="770615" cy="369332"/>
          </a:xfrm>
          <a:prstGeom prst="rect">
            <a:avLst/>
          </a:prstGeom>
          <a:noFill/>
        </p:spPr>
        <p:txBody>
          <a:bodyPr wrap="square" rtlCol="0">
            <a:spAutoFit/>
          </a:bodyPr>
          <a:lstStyle/>
          <a:p>
            <a:pPr algn="ctr"/>
            <a:r>
              <a:rPr lang="en-SG" b="1" dirty="0">
                <a:solidFill>
                  <a:srgbClr val="C00000"/>
                </a:solidFill>
              </a:rPr>
              <a:t>$3</a:t>
            </a:r>
          </a:p>
        </p:txBody>
      </p:sp>
      <p:sp>
        <p:nvSpPr>
          <p:cNvPr id="14" name="TextBox 13"/>
          <p:cNvSpPr txBox="1"/>
          <p:nvPr/>
        </p:nvSpPr>
        <p:spPr>
          <a:xfrm>
            <a:off x="4984726" y="1267898"/>
            <a:ext cx="1010351" cy="338554"/>
          </a:xfrm>
          <a:prstGeom prst="rect">
            <a:avLst/>
          </a:prstGeom>
          <a:noFill/>
        </p:spPr>
        <p:txBody>
          <a:bodyPr wrap="square" rtlCol="0">
            <a:spAutoFit/>
          </a:bodyPr>
          <a:lstStyle/>
          <a:p>
            <a:pPr algn="ctr"/>
            <a:r>
              <a:rPr lang="en-SG" sz="1600" dirty="0">
                <a:solidFill>
                  <a:srgbClr val="0033CC"/>
                </a:solidFill>
              </a:rPr>
              <a:t>$3 </a:t>
            </a:r>
            <a:r>
              <a:rPr lang="en-SG" sz="1600" dirty="0"/>
              <a:t>or</a:t>
            </a:r>
            <a:r>
              <a:rPr lang="en-SG" sz="1600" dirty="0">
                <a:solidFill>
                  <a:srgbClr val="0033CC"/>
                </a:solidFill>
              </a:rPr>
              <a:t> $0</a:t>
            </a:r>
          </a:p>
        </p:txBody>
      </p:sp>
      <p:sp>
        <p:nvSpPr>
          <p:cNvPr id="16" name="TextBox 15"/>
          <p:cNvSpPr txBox="1"/>
          <p:nvPr/>
        </p:nvSpPr>
        <p:spPr>
          <a:xfrm>
            <a:off x="5783920" y="1282186"/>
            <a:ext cx="1936377" cy="461665"/>
          </a:xfrm>
          <a:prstGeom prst="rect">
            <a:avLst/>
          </a:prstGeom>
          <a:noFill/>
        </p:spPr>
        <p:txBody>
          <a:bodyPr wrap="square" rtlCol="0">
            <a:spAutoFit/>
          </a:bodyPr>
          <a:lstStyle/>
          <a:p>
            <a:pPr algn="ctr"/>
            <a:r>
              <a:rPr lang="en-SG" sz="1200" dirty="0">
                <a:solidFill>
                  <a:srgbClr val="0033CC"/>
                </a:solidFill>
              </a:rPr>
              <a:t>[$1]-[$3] </a:t>
            </a:r>
            <a:r>
              <a:rPr lang="en-SG" sz="1200" dirty="0"/>
              <a:t>or </a:t>
            </a:r>
          </a:p>
          <a:p>
            <a:pPr algn="ctr"/>
            <a:r>
              <a:rPr lang="en-SG" sz="1200" dirty="0">
                <a:solidFill>
                  <a:srgbClr val="0033CC"/>
                </a:solidFill>
              </a:rPr>
              <a:t>MEM([$1]-[$3]) (random)</a:t>
            </a:r>
          </a:p>
        </p:txBody>
      </p:sp>
      <p:sp>
        <p:nvSpPr>
          <p:cNvPr id="17" name="TextBox 16"/>
          <p:cNvSpPr txBox="1"/>
          <p:nvPr/>
        </p:nvSpPr>
        <p:spPr>
          <a:xfrm>
            <a:off x="7626303" y="1267897"/>
            <a:ext cx="860612" cy="369332"/>
          </a:xfrm>
          <a:prstGeom prst="rect">
            <a:avLst/>
          </a:prstGeom>
          <a:noFill/>
        </p:spPr>
        <p:txBody>
          <a:bodyPr wrap="square" rtlCol="0">
            <a:spAutoFit/>
          </a:bodyPr>
          <a:lstStyle/>
          <a:p>
            <a:pPr algn="ctr"/>
            <a:r>
              <a:rPr lang="en-SG" b="1" dirty="0">
                <a:solidFill>
                  <a:srgbClr val="C00000"/>
                </a:solidFill>
              </a:rPr>
              <a:t>[$1]</a:t>
            </a:r>
          </a:p>
        </p:txBody>
      </p:sp>
      <p:sp>
        <p:nvSpPr>
          <p:cNvPr id="18" name="TextBox 17"/>
          <p:cNvSpPr txBox="1"/>
          <p:nvPr/>
        </p:nvSpPr>
        <p:spPr>
          <a:xfrm>
            <a:off x="8443843" y="1267897"/>
            <a:ext cx="860612" cy="369332"/>
          </a:xfrm>
          <a:prstGeom prst="rect">
            <a:avLst/>
          </a:prstGeom>
          <a:noFill/>
        </p:spPr>
        <p:txBody>
          <a:bodyPr wrap="square" rtlCol="0">
            <a:spAutoFit/>
          </a:bodyPr>
          <a:lstStyle/>
          <a:p>
            <a:pPr algn="ctr"/>
            <a:r>
              <a:rPr lang="en-SG" b="1" dirty="0">
                <a:solidFill>
                  <a:srgbClr val="C00000"/>
                </a:solidFill>
              </a:rPr>
              <a:t>[$3]</a:t>
            </a:r>
          </a:p>
        </p:txBody>
      </p:sp>
      <p:sp>
        <p:nvSpPr>
          <p:cNvPr id="19" name="TextBox 18"/>
          <p:cNvSpPr txBox="1"/>
          <p:nvPr/>
        </p:nvSpPr>
        <p:spPr>
          <a:xfrm>
            <a:off x="9412944" y="1267898"/>
            <a:ext cx="1170805" cy="369332"/>
          </a:xfrm>
          <a:prstGeom prst="rect">
            <a:avLst/>
          </a:prstGeom>
          <a:noFill/>
        </p:spPr>
        <p:txBody>
          <a:bodyPr wrap="square" rtlCol="0">
            <a:spAutoFit/>
          </a:bodyPr>
          <a:lstStyle/>
          <a:p>
            <a:pPr algn="ctr"/>
            <a:r>
              <a:rPr lang="en-SG" dirty="0">
                <a:solidFill>
                  <a:srgbClr val="0033CC"/>
                </a:solidFill>
              </a:rPr>
              <a:t>[$1] – [$3]</a:t>
            </a:r>
          </a:p>
        </p:txBody>
      </p:sp>
      <p:sp>
        <p:nvSpPr>
          <p:cNvPr id="20" name="TextBox 19"/>
          <p:cNvSpPr txBox="1"/>
          <p:nvPr/>
        </p:nvSpPr>
        <p:spPr>
          <a:xfrm>
            <a:off x="10920691" y="1262571"/>
            <a:ext cx="860612" cy="369332"/>
          </a:xfrm>
          <a:prstGeom prst="rect">
            <a:avLst/>
          </a:prstGeom>
          <a:noFill/>
        </p:spPr>
        <p:txBody>
          <a:bodyPr wrap="square" rtlCol="0">
            <a:spAutoFit/>
          </a:bodyPr>
          <a:lstStyle/>
          <a:p>
            <a:pPr algn="ctr"/>
            <a:r>
              <a:rPr lang="en-SG" dirty="0">
                <a:solidFill>
                  <a:srgbClr val="0033CC"/>
                </a:solidFill>
              </a:rPr>
              <a:t>[$3]</a:t>
            </a:r>
          </a:p>
        </p:txBody>
      </p:sp>
      <p:sp>
        <p:nvSpPr>
          <p:cNvPr id="29" name="TextBox 28"/>
          <p:cNvSpPr txBox="1"/>
          <p:nvPr/>
        </p:nvSpPr>
        <p:spPr>
          <a:xfrm>
            <a:off x="7064013" y="3283957"/>
            <a:ext cx="2468880" cy="646331"/>
          </a:xfrm>
          <a:prstGeom prst="rect">
            <a:avLst/>
          </a:prstGeom>
          <a:noFill/>
        </p:spPr>
        <p:txBody>
          <a:bodyPr wrap="square" rtlCol="0">
            <a:spAutoFit/>
          </a:bodyPr>
          <a:lstStyle/>
          <a:p>
            <a:r>
              <a:rPr lang="en-SG" b="1" dirty="0">
                <a:solidFill>
                  <a:srgbClr val="C00000"/>
                </a:solidFill>
              </a:rPr>
              <a:t>Next PC value = PC + 4 </a:t>
            </a:r>
          </a:p>
          <a:p>
            <a:r>
              <a:rPr lang="en-SG" b="1" i="1" dirty="0"/>
              <a:t>or </a:t>
            </a:r>
            <a:r>
              <a:rPr lang="en-SG" b="1" dirty="0">
                <a:solidFill>
                  <a:srgbClr val="C00000"/>
                </a:solidFill>
              </a:rPr>
              <a:t>(PC+4) + (12×4)</a:t>
            </a:r>
          </a:p>
        </p:txBody>
      </p:sp>
      <p:sp>
        <p:nvSpPr>
          <p:cNvPr id="30" name="TextBox 29"/>
          <p:cNvSpPr txBox="1"/>
          <p:nvPr/>
        </p:nvSpPr>
        <p:spPr>
          <a:xfrm>
            <a:off x="1163043" y="2951411"/>
            <a:ext cx="369332" cy="589660"/>
          </a:xfrm>
          <a:prstGeom prst="rect">
            <a:avLst/>
          </a:prstGeom>
          <a:noFill/>
        </p:spPr>
        <p:txBody>
          <a:bodyPr vert="vert" wrap="square" rtlCol="0">
            <a:spAutoFit/>
          </a:bodyPr>
          <a:lstStyle/>
          <a:p>
            <a:pPr algn="ctr"/>
            <a:r>
              <a:rPr lang="en-US" sz="1200" dirty="0">
                <a:solidFill>
                  <a:srgbClr val="7030A0"/>
                </a:solidFill>
              </a:rPr>
              <a:t>000100</a:t>
            </a:r>
          </a:p>
        </p:txBody>
      </p:sp>
      <p:sp>
        <p:nvSpPr>
          <p:cNvPr id="31" name="TextBox 30"/>
          <p:cNvSpPr txBox="1"/>
          <p:nvPr/>
        </p:nvSpPr>
        <p:spPr>
          <a:xfrm>
            <a:off x="1163043" y="3541073"/>
            <a:ext cx="369332" cy="608207"/>
          </a:xfrm>
          <a:prstGeom prst="rect">
            <a:avLst/>
          </a:prstGeom>
          <a:noFill/>
        </p:spPr>
        <p:txBody>
          <a:bodyPr vert="vert" wrap="square" rtlCol="0">
            <a:spAutoFit/>
          </a:bodyPr>
          <a:lstStyle/>
          <a:p>
            <a:pPr algn="ctr"/>
            <a:r>
              <a:rPr lang="en-US" sz="1200" dirty="0">
                <a:solidFill>
                  <a:srgbClr val="7030A0"/>
                </a:solidFill>
              </a:rPr>
              <a:t>00001</a:t>
            </a:r>
          </a:p>
        </p:txBody>
      </p:sp>
      <p:sp>
        <p:nvSpPr>
          <p:cNvPr id="32" name="TextBox 31"/>
          <p:cNvSpPr txBox="1"/>
          <p:nvPr/>
        </p:nvSpPr>
        <p:spPr>
          <a:xfrm>
            <a:off x="1163043" y="4078171"/>
            <a:ext cx="369332" cy="528013"/>
          </a:xfrm>
          <a:prstGeom prst="rect">
            <a:avLst/>
          </a:prstGeom>
          <a:noFill/>
        </p:spPr>
        <p:txBody>
          <a:bodyPr vert="vert" wrap="square" rtlCol="0">
            <a:spAutoFit/>
          </a:bodyPr>
          <a:lstStyle/>
          <a:p>
            <a:pPr algn="ctr"/>
            <a:r>
              <a:rPr lang="en-US" sz="1200" dirty="0">
                <a:solidFill>
                  <a:srgbClr val="7030A0"/>
                </a:solidFill>
              </a:rPr>
              <a:t>00011</a:t>
            </a:r>
          </a:p>
        </p:txBody>
      </p:sp>
      <p:sp>
        <p:nvSpPr>
          <p:cNvPr id="33" name="TextBox 32"/>
          <p:cNvSpPr txBox="1"/>
          <p:nvPr/>
        </p:nvSpPr>
        <p:spPr>
          <a:xfrm>
            <a:off x="1163043" y="4606184"/>
            <a:ext cx="369332" cy="1640793"/>
          </a:xfrm>
          <a:prstGeom prst="rect">
            <a:avLst/>
          </a:prstGeom>
          <a:noFill/>
        </p:spPr>
        <p:txBody>
          <a:bodyPr vert="vert" wrap="square" rtlCol="0">
            <a:spAutoFit/>
          </a:bodyPr>
          <a:lstStyle/>
          <a:p>
            <a:pPr algn="ctr"/>
            <a:r>
              <a:rPr lang="en-US" sz="1200" dirty="0">
                <a:solidFill>
                  <a:srgbClr val="7030A0"/>
                </a:solidFill>
              </a:rPr>
              <a:t>00000   00000   001100</a:t>
            </a:r>
          </a:p>
        </p:txBody>
      </p:sp>
      <p:sp>
        <p:nvSpPr>
          <p:cNvPr id="34" name="TextBox 33"/>
          <p:cNvSpPr txBox="1"/>
          <p:nvPr/>
        </p:nvSpPr>
        <p:spPr>
          <a:xfrm>
            <a:off x="5181600" y="3828936"/>
            <a:ext cx="445771" cy="230832"/>
          </a:xfrm>
          <a:prstGeom prst="rect">
            <a:avLst/>
          </a:prstGeom>
          <a:noFill/>
        </p:spPr>
        <p:txBody>
          <a:bodyPr wrap="square" rtlCol="0">
            <a:spAutoFit/>
          </a:bodyPr>
          <a:lstStyle/>
          <a:p>
            <a:pPr algn="ctr"/>
            <a:r>
              <a:rPr lang="en-SG" sz="900" b="1" dirty="0"/>
              <a:t>Opr1</a:t>
            </a:r>
            <a:endParaRPr lang="en-US" sz="900" b="1" dirty="0"/>
          </a:p>
        </p:txBody>
      </p:sp>
      <p:sp>
        <p:nvSpPr>
          <p:cNvPr id="35" name="TextBox 34"/>
          <p:cNvSpPr txBox="1"/>
          <p:nvPr/>
        </p:nvSpPr>
        <p:spPr>
          <a:xfrm>
            <a:off x="5181600" y="4798308"/>
            <a:ext cx="445771" cy="230832"/>
          </a:xfrm>
          <a:prstGeom prst="rect">
            <a:avLst/>
          </a:prstGeom>
          <a:noFill/>
        </p:spPr>
        <p:txBody>
          <a:bodyPr wrap="square" rtlCol="0">
            <a:spAutoFit/>
          </a:bodyPr>
          <a:lstStyle/>
          <a:p>
            <a:pPr algn="ctr"/>
            <a:r>
              <a:rPr lang="en-SG" sz="900" b="1" dirty="0"/>
              <a:t>Opr2</a:t>
            </a:r>
            <a:endParaRPr lang="en-US" sz="900" b="1" dirty="0"/>
          </a:p>
        </p:txBody>
      </p:sp>
      <p:graphicFrame>
        <p:nvGraphicFramePr>
          <p:cNvPr id="53" name="Table 52">
            <a:extLst>
              <a:ext uri="{FF2B5EF4-FFF2-40B4-BE49-F238E27FC236}">
                <a16:creationId xmlns:a16="http://schemas.microsoft.com/office/drawing/2014/main" id="{BB8C0BA1-904F-4B5D-AD62-38040E078C18}"/>
              </a:ext>
            </a:extLst>
          </p:cNvPr>
          <p:cNvGraphicFramePr>
            <a:graphicFrameLocks noGrp="1"/>
          </p:cNvGraphicFramePr>
          <p:nvPr>
            <p:extLst>
              <p:ext uri="{D42A27DB-BD31-4B8C-83A1-F6EECF244321}">
                <p14:modId xmlns:p14="http://schemas.microsoft.com/office/powerpoint/2010/main" val="624896592"/>
              </p:ext>
            </p:extLst>
          </p:nvPr>
        </p:nvGraphicFramePr>
        <p:xfrm>
          <a:off x="9480177" y="1943348"/>
          <a:ext cx="2178426" cy="3429000"/>
        </p:xfrm>
        <a:graphic>
          <a:graphicData uri="http://schemas.openxmlformats.org/drawingml/2006/table">
            <a:tbl>
              <a:tblPr firstCol="1" bandRow="1">
                <a:tableStyleId>{21E4AEA4-8DFA-4A89-87EB-49C32662AFE0}</a:tableStyleId>
              </a:tblPr>
              <a:tblGrid>
                <a:gridCol w="1371603">
                  <a:extLst>
                    <a:ext uri="{9D8B030D-6E8A-4147-A177-3AD203B41FA5}">
                      <a16:colId xmlns:a16="http://schemas.microsoft.com/office/drawing/2014/main" val="20000"/>
                    </a:ext>
                  </a:extLst>
                </a:gridCol>
                <a:gridCol w="806823">
                  <a:extLst>
                    <a:ext uri="{9D8B030D-6E8A-4147-A177-3AD203B41FA5}">
                      <a16:colId xmlns:a16="http://schemas.microsoft.com/office/drawing/2014/main" val="20001"/>
                    </a:ext>
                  </a:extLst>
                </a:gridCol>
              </a:tblGrid>
              <a:tr h="375920">
                <a:tc>
                  <a:txBody>
                    <a:bodyPr/>
                    <a:lstStyle/>
                    <a:p>
                      <a:r>
                        <a:rPr lang="en-SG" sz="1900" b="0" dirty="0" err="1">
                          <a:solidFill>
                            <a:schemeClr val="tx1"/>
                          </a:solidFill>
                        </a:rPr>
                        <a:t>RegDest</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0"/>
                  </a:ext>
                </a:extLst>
              </a:tr>
              <a:tr h="375920">
                <a:tc>
                  <a:txBody>
                    <a:bodyPr/>
                    <a:lstStyle/>
                    <a:p>
                      <a:r>
                        <a:rPr lang="en-SG" sz="1900" b="0" dirty="0" err="1">
                          <a:solidFill>
                            <a:schemeClr val="tx1"/>
                          </a:solidFill>
                        </a:rPr>
                        <a:t>RegWrite</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1"/>
                  </a:ext>
                </a:extLst>
              </a:tr>
              <a:tr h="375920">
                <a:tc>
                  <a:txBody>
                    <a:bodyPr/>
                    <a:lstStyle/>
                    <a:p>
                      <a:r>
                        <a:rPr lang="en-SG" sz="1900" b="0" dirty="0" err="1">
                          <a:solidFill>
                            <a:schemeClr val="tx1"/>
                          </a:solidFill>
                        </a:rPr>
                        <a:t>ALUSrc</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2"/>
                  </a:ext>
                </a:extLst>
              </a:tr>
              <a:tr h="375920">
                <a:tc>
                  <a:txBody>
                    <a:bodyPr/>
                    <a:lstStyle/>
                    <a:p>
                      <a:r>
                        <a:rPr lang="en-SG" sz="1900" b="0" dirty="0" err="1">
                          <a:solidFill>
                            <a:schemeClr val="tx1"/>
                          </a:solidFill>
                        </a:rPr>
                        <a:t>MemRead</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3"/>
                  </a:ext>
                </a:extLst>
              </a:tr>
              <a:tr h="375920">
                <a:tc>
                  <a:txBody>
                    <a:bodyPr/>
                    <a:lstStyle/>
                    <a:p>
                      <a:r>
                        <a:rPr lang="en-SG" sz="1900" b="0" dirty="0" err="1">
                          <a:solidFill>
                            <a:schemeClr val="tx1"/>
                          </a:solidFill>
                        </a:rPr>
                        <a:t>MemWrite</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4"/>
                  </a:ext>
                </a:extLst>
              </a:tr>
              <a:tr h="375920">
                <a:tc>
                  <a:txBody>
                    <a:bodyPr/>
                    <a:lstStyle/>
                    <a:p>
                      <a:r>
                        <a:rPr lang="en-SG" sz="1900" b="0" dirty="0" err="1">
                          <a:solidFill>
                            <a:schemeClr val="tx1"/>
                          </a:solidFill>
                        </a:rPr>
                        <a:t>MemToReg</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5"/>
                  </a:ext>
                </a:extLst>
              </a:tr>
              <a:tr h="375920">
                <a:tc>
                  <a:txBody>
                    <a:bodyPr/>
                    <a:lstStyle/>
                    <a:p>
                      <a:r>
                        <a:rPr lang="en-SG" sz="1900" b="0" dirty="0">
                          <a:solidFill>
                            <a:schemeClr val="tx1"/>
                          </a:solidFill>
                        </a:rPr>
                        <a:t>Branch</a:t>
                      </a: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6"/>
                  </a:ext>
                </a:extLst>
              </a:tr>
              <a:tr h="375920">
                <a:tc>
                  <a:txBody>
                    <a:bodyPr/>
                    <a:lstStyle/>
                    <a:p>
                      <a:r>
                        <a:rPr lang="en-SG" sz="1900" b="0" dirty="0" err="1">
                          <a:solidFill>
                            <a:schemeClr val="tx1"/>
                          </a:solidFill>
                        </a:rPr>
                        <a:t>ALUop</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7"/>
                  </a:ext>
                </a:extLst>
              </a:tr>
              <a:tr h="375920">
                <a:tc>
                  <a:txBody>
                    <a:bodyPr/>
                    <a:lstStyle/>
                    <a:p>
                      <a:r>
                        <a:rPr lang="en-SG" sz="1900" b="0" dirty="0" err="1">
                          <a:solidFill>
                            <a:schemeClr val="tx1"/>
                          </a:solidFill>
                        </a:rPr>
                        <a:t>ALUcontrol</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8"/>
                  </a:ext>
                </a:extLst>
              </a:tr>
            </a:tbl>
          </a:graphicData>
        </a:graphic>
      </p:graphicFrame>
      <p:sp>
        <p:nvSpPr>
          <p:cNvPr id="40" name="TextBox 39">
            <a:extLst>
              <a:ext uri="{FF2B5EF4-FFF2-40B4-BE49-F238E27FC236}">
                <a16:creationId xmlns:a16="http://schemas.microsoft.com/office/drawing/2014/main" id="{EC76D8F2-5805-47FA-A867-46BF07E330E4}"/>
              </a:ext>
            </a:extLst>
          </p:cNvPr>
          <p:cNvSpPr txBox="1"/>
          <p:nvPr/>
        </p:nvSpPr>
        <p:spPr>
          <a:xfrm>
            <a:off x="11020736" y="1974061"/>
            <a:ext cx="565547" cy="369332"/>
          </a:xfrm>
          <a:prstGeom prst="rect">
            <a:avLst/>
          </a:prstGeom>
          <a:noFill/>
        </p:spPr>
        <p:txBody>
          <a:bodyPr wrap="square" rtlCol="0">
            <a:spAutoFit/>
          </a:bodyPr>
          <a:lstStyle/>
          <a:p>
            <a:pPr algn="ctr"/>
            <a:r>
              <a:rPr lang="en-SG" b="1" dirty="0">
                <a:solidFill>
                  <a:srgbClr val="C00000"/>
                </a:solidFill>
              </a:rPr>
              <a:t>X</a:t>
            </a:r>
          </a:p>
        </p:txBody>
      </p:sp>
      <p:sp>
        <p:nvSpPr>
          <p:cNvPr id="45" name="TextBox 44">
            <a:extLst>
              <a:ext uri="{FF2B5EF4-FFF2-40B4-BE49-F238E27FC236}">
                <a16:creationId xmlns:a16="http://schemas.microsoft.com/office/drawing/2014/main" id="{CB4EB6F2-7FDC-4CB1-BD43-4CBC1F3E9CFF}"/>
              </a:ext>
            </a:extLst>
          </p:cNvPr>
          <p:cNvSpPr txBox="1"/>
          <p:nvPr/>
        </p:nvSpPr>
        <p:spPr>
          <a:xfrm>
            <a:off x="11020736" y="2329545"/>
            <a:ext cx="565547" cy="369332"/>
          </a:xfrm>
          <a:prstGeom prst="rect">
            <a:avLst/>
          </a:prstGeom>
          <a:noFill/>
        </p:spPr>
        <p:txBody>
          <a:bodyPr wrap="square" rtlCol="0">
            <a:spAutoFit/>
          </a:bodyPr>
          <a:lstStyle/>
          <a:p>
            <a:pPr algn="ctr"/>
            <a:r>
              <a:rPr lang="en-SG" b="1" dirty="0">
                <a:solidFill>
                  <a:srgbClr val="C00000"/>
                </a:solidFill>
              </a:rPr>
              <a:t>0</a:t>
            </a:r>
          </a:p>
        </p:txBody>
      </p:sp>
      <p:sp>
        <p:nvSpPr>
          <p:cNvPr id="46" name="TextBox 45">
            <a:extLst>
              <a:ext uri="{FF2B5EF4-FFF2-40B4-BE49-F238E27FC236}">
                <a16:creationId xmlns:a16="http://schemas.microsoft.com/office/drawing/2014/main" id="{CCE4B034-2483-4C33-B844-1105F14FD673}"/>
              </a:ext>
            </a:extLst>
          </p:cNvPr>
          <p:cNvSpPr txBox="1"/>
          <p:nvPr/>
        </p:nvSpPr>
        <p:spPr>
          <a:xfrm>
            <a:off x="11020736" y="2705323"/>
            <a:ext cx="565547" cy="369332"/>
          </a:xfrm>
          <a:prstGeom prst="rect">
            <a:avLst/>
          </a:prstGeom>
          <a:noFill/>
        </p:spPr>
        <p:txBody>
          <a:bodyPr wrap="square" rtlCol="0">
            <a:spAutoFit/>
          </a:bodyPr>
          <a:lstStyle/>
          <a:p>
            <a:pPr algn="ctr"/>
            <a:r>
              <a:rPr lang="en-SG" b="1" dirty="0">
                <a:solidFill>
                  <a:srgbClr val="C00000"/>
                </a:solidFill>
              </a:rPr>
              <a:t>0</a:t>
            </a:r>
          </a:p>
        </p:txBody>
      </p:sp>
      <p:sp>
        <p:nvSpPr>
          <p:cNvPr id="47" name="TextBox 46">
            <a:extLst>
              <a:ext uri="{FF2B5EF4-FFF2-40B4-BE49-F238E27FC236}">
                <a16:creationId xmlns:a16="http://schemas.microsoft.com/office/drawing/2014/main" id="{12C18D12-4BE1-4B9F-BC1E-039B1991E011}"/>
              </a:ext>
            </a:extLst>
          </p:cNvPr>
          <p:cNvSpPr txBox="1"/>
          <p:nvPr/>
        </p:nvSpPr>
        <p:spPr>
          <a:xfrm>
            <a:off x="11020736" y="3074655"/>
            <a:ext cx="565547" cy="369332"/>
          </a:xfrm>
          <a:prstGeom prst="rect">
            <a:avLst/>
          </a:prstGeom>
          <a:noFill/>
        </p:spPr>
        <p:txBody>
          <a:bodyPr wrap="square" rtlCol="0">
            <a:spAutoFit/>
          </a:bodyPr>
          <a:lstStyle/>
          <a:p>
            <a:pPr algn="ctr"/>
            <a:r>
              <a:rPr lang="en-SG" b="1" dirty="0">
                <a:solidFill>
                  <a:srgbClr val="C00000"/>
                </a:solidFill>
              </a:rPr>
              <a:t>0</a:t>
            </a:r>
          </a:p>
        </p:txBody>
      </p:sp>
      <p:sp>
        <p:nvSpPr>
          <p:cNvPr id="48" name="TextBox 47">
            <a:extLst>
              <a:ext uri="{FF2B5EF4-FFF2-40B4-BE49-F238E27FC236}">
                <a16:creationId xmlns:a16="http://schemas.microsoft.com/office/drawing/2014/main" id="{8233C7C5-A21D-451B-BAE2-8712BA793D3C}"/>
              </a:ext>
            </a:extLst>
          </p:cNvPr>
          <p:cNvSpPr txBox="1"/>
          <p:nvPr/>
        </p:nvSpPr>
        <p:spPr>
          <a:xfrm>
            <a:off x="11020736" y="3443987"/>
            <a:ext cx="565547" cy="369332"/>
          </a:xfrm>
          <a:prstGeom prst="rect">
            <a:avLst/>
          </a:prstGeom>
          <a:noFill/>
        </p:spPr>
        <p:txBody>
          <a:bodyPr wrap="square" rtlCol="0">
            <a:spAutoFit/>
          </a:bodyPr>
          <a:lstStyle/>
          <a:p>
            <a:pPr algn="ctr"/>
            <a:r>
              <a:rPr lang="en-SG" b="1" dirty="0">
                <a:solidFill>
                  <a:srgbClr val="C00000"/>
                </a:solidFill>
              </a:rPr>
              <a:t>0</a:t>
            </a:r>
          </a:p>
        </p:txBody>
      </p:sp>
      <p:sp>
        <p:nvSpPr>
          <p:cNvPr id="49" name="TextBox 48">
            <a:extLst>
              <a:ext uri="{FF2B5EF4-FFF2-40B4-BE49-F238E27FC236}">
                <a16:creationId xmlns:a16="http://schemas.microsoft.com/office/drawing/2014/main" id="{A7C93F1D-D76C-4B87-9484-0E9D98BF1588}"/>
              </a:ext>
            </a:extLst>
          </p:cNvPr>
          <p:cNvSpPr txBox="1"/>
          <p:nvPr/>
        </p:nvSpPr>
        <p:spPr>
          <a:xfrm>
            <a:off x="11020736" y="3832873"/>
            <a:ext cx="565547" cy="369332"/>
          </a:xfrm>
          <a:prstGeom prst="rect">
            <a:avLst/>
          </a:prstGeom>
          <a:noFill/>
        </p:spPr>
        <p:txBody>
          <a:bodyPr wrap="square" rtlCol="0">
            <a:spAutoFit/>
          </a:bodyPr>
          <a:lstStyle/>
          <a:p>
            <a:pPr algn="ctr"/>
            <a:r>
              <a:rPr lang="en-SG" b="1" dirty="0">
                <a:solidFill>
                  <a:srgbClr val="C00000"/>
                </a:solidFill>
              </a:rPr>
              <a:t>X</a:t>
            </a:r>
          </a:p>
        </p:txBody>
      </p:sp>
      <p:sp>
        <p:nvSpPr>
          <p:cNvPr id="50" name="TextBox 49">
            <a:extLst>
              <a:ext uri="{FF2B5EF4-FFF2-40B4-BE49-F238E27FC236}">
                <a16:creationId xmlns:a16="http://schemas.microsoft.com/office/drawing/2014/main" id="{E9057638-58E3-4C1D-99FC-1586EB08C340}"/>
              </a:ext>
            </a:extLst>
          </p:cNvPr>
          <p:cNvSpPr txBox="1"/>
          <p:nvPr/>
        </p:nvSpPr>
        <p:spPr>
          <a:xfrm>
            <a:off x="11020736" y="4222607"/>
            <a:ext cx="565547" cy="369332"/>
          </a:xfrm>
          <a:prstGeom prst="rect">
            <a:avLst/>
          </a:prstGeom>
          <a:noFill/>
        </p:spPr>
        <p:txBody>
          <a:bodyPr wrap="square" rtlCol="0">
            <a:spAutoFit/>
          </a:bodyPr>
          <a:lstStyle/>
          <a:p>
            <a:pPr algn="ctr"/>
            <a:r>
              <a:rPr lang="en-SG" b="1" dirty="0">
                <a:solidFill>
                  <a:srgbClr val="C00000"/>
                </a:solidFill>
              </a:rPr>
              <a:t>1</a:t>
            </a:r>
          </a:p>
        </p:txBody>
      </p:sp>
      <p:sp>
        <p:nvSpPr>
          <p:cNvPr id="51" name="TextBox 50">
            <a:extLst>
              <a:ext uri="{FF2B5EF4-FFF2-40B4-BE49-F238E27FC236}">
                <a16:creationId xmlns:a16="http://schemas.microsoft.com/office/drawing/2014/main" id="{D90CB98A-D3A0-44E8-9073-335CD812A170}"/>
              </a:ext>
            </a:extLst>
          </p:cNvPr>
          <p:cNvSpPr txBox="1"/>
          <p:nvPr/>
        </p:nvSpPr>
        <p:spPr>
          <a:xfrm>
            <a:off x="11020736" y="4590491"/>
            <a:ext cx="565547" cy="369332"/>
          </a:xfrm>
          <a:prstGeom prst="rect">
            <a:avLst/>
          </a:prstGeom>
          <a:noFill/>
        </p:spPr>
        <p:txBody>
          <a:bodyPr wrap="square" rtlCol="0">
            <a:spAutoFit/>
          </a:bodyPr>
          <a:lstStyle/>
          <a:p>
            <a:pPr algn="ctr"/>
            <a:r>
              <a:rPr lang="en-SG" b="1" dirty="0">
                <a:solidFill>
                  <a:srgbClr val="C00000"/>
                </a:solidFill>
              </a:rPr>
              <a:t>01</a:t>
            </a:r>
          </a:p>
        </p:txBody>
      </p:sp>
      <p:sp>
        <p:nvSpPr>
          <p:cNvPr id="52" name="TextBox 51">
            <a:extLst>
              <a:ext uri="{FF2B5EF4-FFF2-40B4-BE49-F238E27FC236}">
                <a16:creationId xmlns:a16="http://schemas.microsoft.com/office/drawing/2014/main" id="{C9EFD721-6FF7-4CC9-BADD-384DB279F608}"/>
              </a:ext>
            </a:extLst>
          </p:cNvPr>
          <p:cNvSpPr txBox="1"/>
          <p:nvPr/>
        </p:nvSpPr>
        <p:spPr>
          <a:xfrm>
            <a:off x="10900098" y="4972715"/>
            <a:ext cx="806824" cy="369332"/>
          </a:xfrm>
          <a:prstGeom prst="rect">
            <a:avLst/>
          </a:prstGeom>
          <a:noFill/>
        </p:spPr>
        <p:txBody>
          <a:bodyPr wrap="square" rtlCol="0">
            <a:spAutoFit/>
          </a:bodyPr>
          <a:lstStyle/>
          <a:p>
            <a:pPr algn="ctr"/>
            <a:r>
              <a:rPr lang="en-SG" b="1" dirty="0">
                <a:solidFill>
                  <a:srgbClr val="C00000"/>
                </a:solidFill>
              </a:rPr>
              <a:t>0110</a:t>
            </a:r>
          </a:p>
        </p:txBody>
      </p:sp>
      <p:sp>
        <p:nvSpPr>
          <p:cNvPr id="54" name="Slide Number Placeholder 1">
            <a:extLst>
              <a:ext uri="{FF2B5EF4-FFF2-40B4-BE49-F238E27FC236}">
                <a16:creationId xmlns:a16="http://schemas.microsoft.com/office/drawing/2014/main" id="{9092B960-8289-45E6-A3E9-75BDC684E26E}"/>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5</a:t>
            </a:fld>
            <a:endParaRPr lang="en-SG" dirty="0"/>
          </a:p>
        </p:txBody>
      </p:sp>
      <p:grpSp>
        <p:nvGrpSpPr>
          <p:cNvPr id="10" name="Group 9"/>
          <p:cNvGrpSpPr/>
          <p:nvPr/>
        </p:nvGrpSpPr>
        <p:grpSpPr>
          <a:xfrm>
            <a:off x="2255922" y="2624526"/>
            <a:ext cx="5800687" cy="3274069"/>
            <a:chOff x="2255922" y="2624526"/>
            <a:chExt cx="5800687" cy="3274069"/>
          </a:xfrm>
        </p:grpSpPr>
        <p:grpSp>
          <p:nvGrpSpPr>
            <p:cNvPr id="56" name="Group 55"/>
            <p:cNvGrpSpPr/>
            <p:nvPr/>
          </p:nvGrpSpPr>
          <p:grpSpPr>
            <a:xfrm>
              <a:off x="3513583" y="2624526"/>
              <a:ext cx="3550430" cy="3274069"/>
              <a:chOff x="3513583" y="2624526"/>
              <a:chExt cx="3550430" cy="3274069"/>
            </a:xfrm>
          </p:grpSpPr>
          <p:sp>
            <p:nvSpPr>
              <p:cNvPr id="58" name="Oval 57"/>
              <p:cNvSpPr/>
              <p:nvPr/>
            </p:nvSpPr>
            <p:spPr>
              <a:xfrm>
                <a:off x="4528660" y="4590491"/>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3513583" y="4952134"/>
                <a:ext cx="248002" cy="307777"/>
              </a:xfrm>
              <a:prstGeom prst="rect">
                <a:avLst/>
              </a:prstGeom>
              <a:noFill/>
            </p:spPr>
            <p:txBody>
              <a:bodyPr wrap="square" rtlCol="0">
                <a:spAutoFit/>
              </a:bodyPr>
              <a:lstStyle/>
              <a:p>
                <a:r>
                  <a:rPr lang="en-US" sz="1400" dirty="0">
                    <a:solidFill>
                      <a:srgbClr val="C00000"/>
                    </a:solidFill>
                  </a:rPr>
                  <a:t>0</a:t>
                </a:r>
              </a:p>
            </p:txBody>
          </p:sp>
          <p:sp>
            <p:nvSpPr>
              <p:cNvPr id="60" name="TextBox 59"/>
              <p:cNvSpPr txBox="1"/>
              <p:nvPr/>
            </p:nvSpPr>
            <p:spPr>
              <a:xfrm>
                <a:off x="6816011" y="5590818"/>
                <a:ext cx="248002" cy="307777"/>
              </a:xfrm>
              <a:prstGeom prst="rect">
                <a:avLst/>
              </a:prstGeom>
              <a:noFill/>
            </p:spPr>
            <p:txBody>
              <a:bodyPr wrap="square" rtlCol="0">
                <a:spAutoFit/>
              </a:bodyPr>
              <a:lstStyle/>
              <a:p>
                <a:r>
                  <a:rPr lang="en-US" sz="1400" dirty="0">
                    <a:solidFill>
                      <a:srgbClr val="C00000"/>
                    </a:solidFill>
                  </a:rPr>
                  <a:t>0</a:t>
                </a:r>
              </a:p>
            </p:txBody>
          </p:sp>
          <p:sp>
            <p:nvSpPr>
              <p:cNvPr id="61" name="TextBox 60"/>
              <p:cNvSpPr txBox="1"/>
              <p:nvPr/>
            </p:nvSpPr>
            <p:spPr>
              <a:xfrm>
                <a:off x="6775444" y="4187987"/>
                <a:ext cx="248002" cy="307777"/>
              </a:xfrm>
              <a:prstGeom prst="rect">
                <a:avLst/>
              </a:prstGeom>
              <a:noFill/>
            </p:spPr>
            <p:txBody>
              <a:bodyPr wrap="square" rtlCol="0">
                <a:spAutoFit/>
              </a:bodyPr>
              <a:lstStyle/>
              <a:p>
                <a:r>
                  <a:rPr lang="en-US" sz="1400" dirty="0">
                    <a:solidFill>
                      <a:srgbClr val="C00000"/>
                    </a:solidFill>
                  </a:rPr>
                  <a:t>0</a:t>
                </a:r>
              </a:p>
            </p:txBody>
          </p:sp>
          <p:sp>
            <p:nvSpPr>
              <p:cNvPr id="63" name="TextBox 62"/>
              <p:cNvSpPr txBox="1"/>
              <p:nvPr/>
            </p:nvSpPr>
            <p:spPr>
              <a:xfrm>
                <a:off x="3556716" y="2624526"/>
                <a:ext cx="248002" cy="307777"/>
              </a:xfrm>
              <a:prstGeom prst="rect">
                <a:avLst/>
              </a:prstGeom>
              <a:noFill/>
            </p:spPr>
            <p:txBody>
              <a:bodyPr wrap="square" rtlCol="0">
                <a:spAutoFit/>
              </a:bodyPr>
              <a:lstStyle/>
              <a:p>
                <a:r>
                  <a:rPr lang="en-US" sz="1400" dirty="0">
                    <a:solidFill>
                      <a:srgbClr val="C00000"/>
                    </a:solidFill>
                  </a:rPr>
                  <a:t>1</a:t>
                </a:r>
              </a:p>
            </p:txBody>
          </p:sp>
        </p:grpSp>
        <p:sp>
          <p:nvSpPr>
            <p:cNvPr id="64" name="TextBox 63"/>
            <p:cNvSpPr txBox="1"/>
            <p:nvPr/>
          </p:nvSpPr>
          <p:spPr>
            <a:xfrm>
              <a:off x="2255922" y="5342047"/>
              <a:ext cx="248002" cy="307777"/>
            </a:xfrm>
            <a:prstGeom prst="rect">
              <a:avLst/>
            </a:prstGeom>
            <a:noFill/>
          </p:spPr>
          <p:txBody>
            <a:bodyPr wrap="square" rtlCol="0">
              <a:spAutoFit/>
            </a:bodyPr>
            <a:lstStyle/>
            <a:p>
              <a:r>
                <a:rPr lang="en-US" sz="1400" dirty="0">
                  <a:solidFill>
                    <a:srgbClr val="C00000"/>
                  </a:solidFill>
                </a:rPr>
                <a:t>X</a:t>
              </a:r>
            </a:p>
          </p:txBody>
        </p:sp>
        <p:sp>
          <p:nvSpPr>
            <p:cNvPr id="65" name="TextBox 64"/>
            <p:cNvSpPr txBox="1"/>
            <p:nvPr/>
          </p:nvSpPr>
          <p:spPr>
            <a:xfrm>
              <a:off x="7808607" y="4895052"/>
              <a:ext cx="248002" cy="307777"/>
            </a:xfrm>
            <a:prstGeom prst="rect">
              <a:avLst/>
            </a:prstGeom>
            <a:noFill/>
          </p:spPr>
          <p:txBody>
            <a:bodyPr wrap="square" rtlCol="0">
              <a:spAutoFit/>
            </a:bodyPr>
            <a:lstStyle/>
            <a:p>
              <a:r>
                <a:rPr lang="en-US" sz="1400" dirty="0">
                  <a:solidFill>
                    <a:srgbClr val="C00000"/>
                  </a:solidFill>
                </a:rPr>
                <a:t>X</a:t>
              </a:r>
            </a:p>
          </p:txBody>
        </p:sp>
      </p:grpSp>
      <p:grpSp>
        <p:nvGrpSpPr>
          <p:cNvPr id="55" name="Group 54">
            <a:extLst>
              <a:ext uri="{FF2B5EF4-FFF2-40B4-BE49-F238E27FC236}">
                <a16:creationId xmlns:a16="http://schemas.microsoft.com/office/drawing/2014/main" id="{A000CFCF-EB11-45F0-B2A0-333089AD0A60}"/>
              </a:ext>
            </a:extLst>
          </p:cNvPr>
          <p:cNvGrpSpPr/>
          <p:nvPr/>
        </p:nvGrpSpPr>
        <p:grpSpPr>
          <a:xfrm>
            <a:off x="7611926" y="2103120"/>
            <a:ext cx="3464992" cy="2967047"/>
            <a:chOff x="7611926" y="2103120"/>
            <a:chExt cx="3464992" cy="2967047"/>
          </a:xfrm>
        </p:grpSpPr>
        <p:sp>
          <p:nvSpPr>
            <p:cNvPr id="57" name="TextBox 56">
              <a:extLst>
                <a:ext uri="{FF2B5EF4-FFF2-40B4-BE49-F238E27FC236}">
                  <a16:creationId xmlns:a16="http://schemas.microsoft.com/office/drawing/2014/main" id="{36435720-DE23-4207-A9F5-065DA8565B82}"/>
                </a:ext>
              </a:extLst>
            </p:cNvPr>
            <p:cNvSpPr txBox="1"/>
            <p:nvPr/>
          </p:nvSpPr>
          <p:spPr>
            <a:xfrm>
              <a:off x="7611926" y="2103120"/>
              <a:ext cx="1801018" cy="923330"/>
            </a:xfrm>
            <a:prstGeom prst="rect">
              <a:avLst/>
            </a:prstGeom>
            <a:noFill/>
            <a:ln>
              <a:solidFill>
                <a:schemeClr val="tx1"/>
              </a:solidFill>
            </a:ln>
          </p:spPr>
          <p:txBody>
            <a:bodyPr wrap="square" rtlCol="0">
              <a:spAutoFit/>
            </a:bodyPr>
            <a:lstStyle/>
            <a:p>
              <a:r>
                <a:rPr lang="en-US" dirty="0"/>
                <a:t>Easy, just copy from tables in previous slides.</a:t>
              </a:r>
            </a:p>
          </p:txBody>
        </p:sp>
        <p:cxnSp>
          <p:nvCxnSpPr>
            <p:cNvPr id="62" name="Straight Arrow Connector 61">
              <a:extLst>
                <a:ext uri="{FF2B5EF4-FFF2-40B4-BE49-F238E27FC236}">
                  <a16:creationId xmlns:a16="http://schemas.microsoft.com/office/drawing/2014/main" id="{B2E035F3-A6DD-449F-80D3-F08EF4027D86}"/>
                </a:ext>
              </a:extLst>
            </p:cNvPr>
            <p:cNvCxnSpPr/>
            <p:nvPr/>
          </p:nvCxnSpPr>
          <p:spPr>
            <a:xfrm flipV="1">
              <a:off x="9412944" y="2145647"/>
              <a:ext cx="1532577" cy="184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10D6F3F-2CD6-4724-B589-4B209A1BFC10}"/>
                </a:ext>
              </a:extLst>
            </p:cNvPr>
            <p:cNvCxnSpPr/>
            <p:nvPr/>
          </p:nvCxnSpPr>
          <p:spPr>
            <a:xfrm>
              <a:off x="9412944" y="2410862"/>
              <a:ext cx="1651296" cy="112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60294F17-F900-4927-91CF-6369AC42CAD6}"/>
                </a:ext>
              </a:extLst>
            </p:cNvPr>
            <p:cNvCxnSpPr>
              <a:stCxn id="57" idx="3"/>
            </p:cNvCxnSpPr>
            <p:nvPr/>
          </p:nvCxnSpPr>
          <p:spPr>
            <a:xfrm>
              <a:off x="9412944" y="2564785"/>
              <a:ext cx="1658357" cy="2958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AB5D3BFE-149D-41C5-B210-49FB7B71D124}"/>
                </a:ext>
              </a:extLst>
            </p:cNvPr>
            <p:cNvCxnSpPr/>
            <p:nvPr/>
          </p:nvCxnSpPr>
          <p:spPr>
            <a:xfrm>
              <a:off x="9411915" y="2677171"/>
              <a:ext cx="1602897" cy="581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39843730-B988-4F8D-B108-E8D63B6C21A0}"/>
                </a:ext>
              </a:extLst>
            </p:cNvPr>
            <p:cNvCxnSpPr/>
            <p:nvPr/>
          </p:nvCxnSpPr>
          <p:spPr>
            <a:xfrm>
              <a:off x="9412944" y="2766844"/>
              <a:ext cx="1658357" cy="877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45A8208E-5C43-4083-A895-A2AB06E073F0}"/>
                </a:ext>
              </a:extLst>
            </p:cNvPr>
            <p:cNvCxnSpPr/>
            <p:nvPr/>
          </p:nvCxnSpPr>
          <p:spPr>
            <a:xfrm>
              <a:off x="9421036" y="2904753"/>
              <a:ext cx="1612083" cy="11024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C7003F6A-46F5-44CE-9274-277FE058D501}"/>
                </a:ext>
              </a:extLst>
            </p:cNvPr>
            <p:cNvCxnSpPr/>
            <p:nvPr/>
          </p:nvCxnSpPr>
          <p:spPr>
            <a:xfrm>
              <a:off x="9355426" y="3033824"/>
              <a:ext cx="1721492" cy="13156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7AEF08DF-189C-408B-A453-E1887BBA6764}"/>
                </a:ext>
              </a:extLst>
            </p:cNvPr>
            <p:cNvCxnSpPr/>
            <p:nvPr/>
          </p:nvCxnSpPr>
          <p:spPr>
            <a:xfrm>
              <a:off x="9281593" y="3033824"/>
              <a:ext cx="1701598" cy="1686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0B11917E-3D04-4E03-A146-A0CF6FA08095}"/>
                </a:ext>
              </a:extLst>
            </p:cNvPr>
            <p:cNvCxnSpPr/>
            <p:nvPr/>
          </p:nvCxnSpPr>
          <p:spPr>
            <a:xfrm>
              <a:off x="9195394" y="3033824"/>
              <a:ext cx="1734720" cy="2036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74" name="Line Callout 2 10">
            <a:extLst>
              <a:ext uri="{FF2B5EF4-FFF2-40B4-BE49-F238E27FC236}">
                <a16:creationId xmlns:a16="http://schemas.microsoft.com/office/drawing/2014/main" id="{32A5675A-7BDE-4CC8-89C6-1F7574827240}"/>
              </a:ext>
            </a:extLst>
          </p:cNvPr>
          <p:cNvSpPr/>
          <p:nvPr/>
        </p:nvSpPr>
        <p:spPr>
          <a:xfrm flipH="1">
            <a:off x="1495513" y="692439"/>
            <a:ext cx="1452787" cy="418744"/>
          </a:xfrm>
          <a:prstGeom prst="borderCallout2">
            <a:avLst>
              <a:gd name="adj1" fmla="val 18751"/>
              <a:gd name="adj2" fmla="val -641"/>
              <a:gd name="adj3" fmla="val 18750"/>
              <a:gd name="adj4" fmla="val -16667"/>
              <a:gd name="adj5" fmla="val 155357"/>
              <a:gd name="adj6" fmla="val -5326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C00000"/>
                </a:solidFill>
              </a:rPr>
              <a:t>Red</a:t>
            </a:r>
            <a:r>
              <a:rPr lang="en-US" sz="1200" dirty="0">
                <a:solidFill>
                  <a:schemeClr val="tx1"/>
                </a:solidFill>
              </a:rPr>
              <a:t> means the data is actually used.</a:t>
            </a:r>
          </a:p>
        </p:txBody>
      </p:sp>
      <p:sp>
        <p:nvSpPr>
          <p:cNvPr id="75" name="Line Callout 2 29">
            <a:extLst>
              <a:ext uri="{FF2B5EF4-FFF2-40B4-BE49-F238E27FC236}">
                <a16:creationId xmlns:a16="http://schemas.microsoft.com/office/drawing/2014/main" id="{0A72F29E-9A78-43FC-B0D8-FF2278EC5B96}"/>
              </a:ext>
            </a:extLst>
          </p:cNvPr>
          <p:cNvSpPr/>
          <p:nvPr/>
        </p:nvSpPr>
        <p:spPr>
          <a:xfrm flipH="1">
            <a:off x="1924761" y="1254911"/>
            <a:ext cx="1452787" cy="418744"/>
          </a:xfrm>
          <a:prstGeom prst="borderCallout2">
            <a:avLst>
              <a:gd name="adj1" fmla="val 86098"/>
              <a:gd name="adj2" fmla="val -53"/>
              <a:gd name="adj3" fmla="val 86097"/>
              <a:gd name="adj4" fmla="val -17844"/>
              <a:gd name="adj5" fmla="val 62777"/>
              <a:gd name="adj6" fmla="val -12353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33CC"/>
                </a:solidFill>
              </a:rPr>
              <a:t>Blue</a:t>
            </a:r>
            <a:r>
              <a:rPr lang="en-US" sz="1200" dirty="0">
                <a:solidFill>
                  <a:schemeClr val="tx1"/>
                </a:solidFill>
              </a:rPr>
              <a:t> means the data is not used.</a:t>
            </a:r>
          </a:p>
        </p:txBody>
      </p:sp>
    </p:spTree>
    <p:extLst>
      <p:ext uri="{BB962C8B-B14F-4D97-AF65-F5344CB8AC3E}">
        <p14:creationId xmlns:p14="http://schemas.microsoft.com/office/powerpoint/2010/main" val="395200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500"/>
                                        <p:tgtEl>
                                          <p:spTgt spid="31"/>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dissolve">
                                      <p:cBhvr>
                                        <p:cTn id="15" dur="500"/>
                                        <p:tgtEl>
                                          <p:spTgt spid="32"/>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dissolve">
                                      <p:cBhvr>
                                        <p:cTn id="19" dur="500"/>
                                        <p:tgtEl>
                                          <p:spTgt spid="3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dissolve">
                                      <p:cBhvr>
                                        <p:cTn id="24" dur="500"/>
                                        <p:tgtEl>
                                          <p:spTgt spid="40"/>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dissolve">
                                      <p:cBhvr>
                                        <p:cTn id="27" dur="500"/>
                                        <p:tgtEl>
                                          <p:spTgt spid="45"/>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dissolve">
                                      <p:cBhvr>
                                        <p:cTn id="30" dur="500"/>
                                        <p:tgtEl>
                                          <p:spTgt spid="4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dissolve">
                                      <p:cBhvr>
                                        <p:cTn id="33" dur="500"/>
                                        <p:tgtEl>
                                          <p:spTgt spid="4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dissolve">
                                      <p:cBhvr>
                                        <p:cTn id="36" dur="500"/>
                                        <p:tgtEl>
                                          <p:spTgt spid="4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49"/>
                                        </p:tgtEl>
                                        <p:attrNameLst>
                                          <p:attrName>style.visibility</p:attrName>
                                        </p:attrNameLst>
                                      </p:cBhvr>
                                      <p:to>
                                        <p:strVal val="visible"/>
                                      </p:to>
                                    </p:set>
                                    <p:animEffect transition="in" filter="dissolve">
                                      <p:cBhvr>
                                        <p:cTn id="39" dur="500"/>
                                        <p:tgtEl>
                                          <p:spTgt spid="49"/>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dissolve">
                                      <p:cBhvr>
                                        <p:cTn id="42" dur="500"/>
                                        <p:tgtEl>
                                          <p:spTgt spid="50"/>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dissolve">
                                      <p:cBhvr>
                                        <p:cTn id="45" dur="500"/>
                                        <p:tgtEl>
                                          <p:spTgt spid="5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52"/>
                                        </p:tgtEl>
                                        <p:attrNameLst>
                                          <p:attrName>style.visibility</p:attrName>
                                        </p:attrNameLst>
                                      </p:cBhvr>
                                      <p:to>
                                        <p:strVal val="visible"/>
                                      </p:to>
                                    </p:set>
                                    <p:animEffect transition="in" filter="dissolve">
                                      <p:cBhvr>
                                        <p:cTn id="48" dur="500"/>
                                        <p:tgtEl>
                                          <p:spTgt spid="5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dissolve">
                                      <p:cBhvr>
                                        <p:cTn id="53" dur="500"/>
                                        <p:tgtEl>
                                          <p:spTgt spid="55"/>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dissolve">
                                      <p:cBhvr>
                                        <p:cTn id="58" dur="5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dissolve">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dissolve">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dissolve">
                                      <p:cBhvr>
                                        <p:cTn id="73" dur="500"/>
                                        <p:tgtEl>
                                          <p:spTgt spid="14"/>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dissolve">
                                      <p:cBhvr>
                                        <p:cTn id="78" dur="500"/>
                                        <p:tgtEl>
                                          <p:spTgt spid="74"/>
                                        </p:tgtEl>
                                      </p:cBhvr>
                                    </p:animEffect>
                                  </p:childTnLst>
                                </p:cTn>
                              </p:par>
                            </p:childTnLst>
                          </p:cTn>
                        </p:par>
                        <p:par>
                          <p:cTn id="79" fill="hold">
                            <p:stCondLst>
                              <p:cond delay="500"/>
                            </p:stCondLst>
                            <p:childTnLst>
                              <p:par>
                                <p:cTn id="80" presetID="9" presetClass="entr" presetSubtype="0"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Effect transition="in" filter="dissolve">
                                      <p:cBhvr>
                                        <p:cTn id="82" dur="500"/>
                                        <p:tgtEl>
                                          <p:spTgt spid="75"/>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dissolve">
                                      <p:cBhvr>
                                        <p:cTn id="87" dur="500"/>
                                        <p:tgtEl>
                                          <p:spTgt spid="17"/>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dissolve">
                                      <p:cBhvr>
                                        <p:cTn id="92" dur="500"/>
                                        <p:tgtEl>
                                          <p:spTgt spid="18"/>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dissolve">
                                      <p:cBhvr>
                                        <p:cTn id="97" dur="500"/>
                                        <p:tgtEl>
                                          <p:spTgt spid="19"/>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dissolve">
                                      <p:cBhvr>
                                        <p:cTn id="102" dur="500"/>
                                        <p:tgtEl>
                                          <p:spTgt spid="20"/>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dissolve">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nodeType="clickEffect">
                                  <p:stCondLst>
                                    <p:cond delay="0"/>
                                  </p:stCondLst>
                                  <p:childTnLst>
                                    <p:set>
                                      <p:cBhvr>
                                        <p:cTn id="111" dur="1" fill="hold">
                                          <p:stCondLst>
                                            <p:cond delay="0"/>
                                          </p:stCondLst>
                                        </p:cTn>
                                        <p:tgtEl>
                                          <p:spTgt spid="29">
                                            <p:txEl>
                                              <p:pRg st="0" end="0"/>
                                            </p:txEl>
                                          </p:spTgt>
                                        </p:tgtEl>
                                        <p:attrNameLst>
                                          <p:attrName>style.visibility</p:attrName>
                                        </p:attrNameLst>
                                      </p:cBhvr>
                                      <p:to>
                                        <p:strVal val="visible"/>
                                      </p:to>
                                    </p:set>
                                    <p:animEffect transition="in" filter="dissolve">
                                      <p:cBhvr>
                                        <p:cTn id="112" dur="500"/>
                                        <p:tgtEl>
                                          <p:spTgt spid="29">
                                            <p:txEl>
                                              <p:pRg st="0" end="0"/>
                                            </p:txEl>
                                          </p:spTgt>
                                        </p:tgtEl>
                                      </p:cBhvr>
                                    </p:animEffect>
                                  </p:childTnLst>
                                </p:cTn>
                              </p:par>
                            </p:childTnLst>
                          </p:cTn>
                        </p:par>
                        <p:par>
                          <p:cTn id="113" fill="hold">
                            <p:stCondLst>
                              <p:cond delay="500"/>
                            </p:stCondLst>
                            <p:childTnLst>
                              <p:par>
                                <p:cTn id="114" presetID="9" presetClass="entr" presetSubtype="0" fill="hold" nodeType="afterEffect">
                                  <p:stCondLst>
                                    <p:cond delay="0"/>
                                  </p:stCondLst>
                                  <p:childTnLst>
                                    <p:set>
                                      <p:cBhvr>
                                        <p:cTn id="115" dur="1" fill="hold">
                                          <p:stCondLst>
                                            <p:cond delay="0"/>
                                          </p:stCondLst>
                                        </p:cTn>
                                        <p:tgtEl>
                                          <p:spTgt spid="29">
                                            <p:txEl>
                                              <p:pRg st="1" end="1"/>
                                            </p:txEl>
                                          </p:spTgt>
                                        </p:tgtEl>
                                        <p:attrNameLst>
                                          <p:attrName>style.visibility</p:attrName>
                                        </p:attrNameLst>
                                      </p:cBhvr>
                                      <p:to>
                                        <p:strVal val="visible"/>
                                      </p:to>
                                    </p:set>
                                    <p:animEffect transition="in" filter="dissolve">
                                      <p:cBhvr>
                                        <p:cTn id="116" dur="500"/>
                                        <p:tgtEl>
                                          <p:spTgt spid="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17" grpId="0"/>
      <p:bldP spid="18" grpId="0"/>
      <p:bldP spid="19" grpId="0"/>
      <p:bldP spid="20" grpId="0"/>
      <p:bldP spid="30" grpId="0"/>
      <p:bldP spid="31" grpId="0"/>
      <p:bldP spid="32" grpId="0"/>
      <p:bldP spid="33" grpId="0"/>
      <p:bldP spid="40" grpId="0"/>
      <p:bldP spid="45" grpId="0"/>
      <p:bldP spid="46" grpId="0"/>
      <p:bldP spid="47" grpId="0"/>
      <p:bldP spid="48" grpId="0"/>
      <p:bldP spid="49" grpId="0"/>
      <p:bldP spid="50" grpId="0"/>
      <p:bldP spid="51" grpId="0"/>
      <p:bldP spid="52" grpId="0"/>
      <p:bldP spid="74" grpId="0" animBg="1"/>
      <p:bldP spid="7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p:cNvGrpSpPr/>
          <p:nvPr/>
        </p:nvGrpSpPr>
        <p:grpSpPr>
          <a:xfrm>
            <a:off x="517713" y="1484829"/>
            <a:ext cx="8034616" cy="5217179"/>
            <a:chOff x="517713" y="1484829"/>
            <a:chExt cx="8034616" cy="5217179"/>
          </a:xfrm>
        </p:grpSpPr>
        <p:grpSp>
          <p:nvGrpSpPr>
            <p:cNvPr id="4" name="Group 3"/>
            <p:cNvGrpSpPr/>
            <p:nvPr/>
          </p:nvGrpSpPr>
          <p:grpSpPr>
            <a:xfrm>
              <a:off x="517713" y="1484829"/>
              <a:ext cx="8034616" cy="5217179"/>
              <a:chOff x="1690687" y="538162"/>
              <a:chExt cx="8810625" cy="5721071"/>
            </a:xfrm>
          </p:grpSpPr>
          <p:pic>
            <p:nvPicPr>
              <p:cNvPr id="2" name="Picture 1"/>
              <p:cNvPicPr/>
              <p:nvPr/>
            </p:nvPicPr>
            <p:blipFill rotWithShape="1">
              <a:blip r:embed="rId3">
                <a:extLst>
                  <a:ext uri="{28A0092B-C50C-407E-A947-70E740481C1C}">
                    <a14:useLocalDpi xmlns:a14="http://schemas.microsoft.com/office/drawing/2010/main" val="0"/>
                  </a:ext>
                </a:extLst>
              </a:blip>
              <a:srcRect b="1048"/>
              <a:stretch/>
            </p:blipFill>
            <p:spPr>
              <a:xfrm>
                <a:off x="1690687" y="538163"/>
                <a:ext cx="8810625" cy="5721070"/>
              </a:xfrm>
              <a:prstGeom prst="rect">
                <a:avLst/>
              </a:prstGeom>
            </p:spPr>
          </p:pic>
          <p:sp>
            <p:nvSpPr>
              <p:cNvPr id="3" name="Rectangle 2"/>
              <p:cNvSpPr/>
              <p:nvPr/>
            </p:nvSpPr>
            <p:spPr>
              <a:xfrm>
                <a:off x="9910482" y="538162"/>
                <a:ext cx="590830" cy="28370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7" name="TextBox 36"/>
            <p:cNvSpPr txBox="1"/>
            <p:nvPr/>
          </p:nvSpPr>
          <p:spPr>
            <a:xfrm>
              <a:off x="2177704" y="4349467"/>
              <a:ext cx="202219" cy="623248"/>
            </a:xfrm>
            <a:prstGeom prst="rect">
              <a:avLst/>
            </a:prstGeom>
            <a:noFill/>
          </p:spPr>
          <p:txBody>
            <a:bodyPr wrap="square" rtlCol="0">
              <a:spAutoFit/>
            </a:bodyPr>
            <a:lstStyle/>
            <a:p>
              <a:pPr algn="ctr">
                <a:spcAft>
                  <a:spcPts val="100"/>
                </a:spcAft>
              </a:pPr>
              <a:r>
                <a:rPr lang="en-SG" sz="800" dirty="0">
                  <a:solidFill>
                    <a:srgbClr val="0033CC"/>
                  </a:solidFill>
                </a:rPr>
                <a:t>0</a:t>
              </a:r>
            </a:p>
            <a:p>
              <a:pPr algn="ctr">
                <a:spcAft>
                  <a:spcPts val="100"/>
                </a:spcAft>
              </a:pPr>
              <a:endParaRPr lang="en-SG" sz="800" dirty="0">
                <a:solidFill>
                  <a:srgbClr val="0033CC"/>
                </a:solidFill>
              </a:endParaRPr>
            </a:p>
            <a:p>
              <a:pPr algn="ctr">
                <a:spcAft>
                  <a:spcPts val="100"/>
                </a:spcAft>
              </a:pPr>
              <a:endParaRPr lang="en-SG" sz="800" dirty="0">
                <a:solidFill>
                  <a:srgbClr val="0033CC"/>
                </a:solidFill>
              </a:endParaRPr>
            </a:p>
            <a:p>
              <a:pPr algn="ctr">
                <a:spcAft>
                  <a:spcPts val="100"/>
                </a:spcAft>
              </a:pPr>
              <a:r>
                <a:rPr lang="en-SG" sz="800" dirty="0">
                  <a:solidFill>
                    <a:srgbClr val="0033CC"/>
                  </a:solidFill>
                </a:rPr>
                <a:t>1</a:t>
              </a:r>
              <a:endParaRPr lang="en-US" sz="800" dirty="0">
                <a:solidFill>
                  <a:srgbClr val="0033CC"/>
                </a:solidFill>
              </a:endParaRPr>
            </a:p>
          </p:txBody>
        </p:sp>
        <p:sp>
          <p:nvSpPr>
            <p:cNvPr id="38" name="TextBox 37"/>
            <p:cNvSpPr txBox="1"/>
            <p:nvPr/>
          </p:nvSpPr>
          <p:spPr>
            <a:xfrm>
              <a:off x="4569677" y="4559719"/>
              <a:ext cx="202219" cy="700192"/>
            </a:xfrm>
            <a:prstGeom prst="rect">
              <a:avLst/>
            </a:prstGeom>
            <a:noFill/>
          </p:spPr>
          <p:txBody>
            <a:bodyPr wrap="square" rtlCol="0">
              <a:spAutoFit/>
            </a:bodyPr>
            <a:lstStyle/>
            <a:p>
              <a:pPr algn="ctr">
                <a:spcAft>
                  <a:spcPts val="300"/>
                </a:spcAft>
              </a:pPr>
              <a:r>
                <a:rPr lang="en-SG" sz="800" dirty="0">
                  <a:solidFill>
                    <a:srgbClr val="0033CC"/>
                  </a:solidFill>
                </a:rPr>
                <a:t>0</a:t>
              </a:r>
            </a:p>
            <a:p>
              <a:pPr algn="ctr">
                <a:spcAft>
                  <a:spcPts val="300"/>
                </a:spcAft>
              </a:pPr>
              <a:endParaRPr lang="en-SG" sz="800" dirty="0">
                <a:solidFill>
                  <a:srgbClr val="0033CC"/>
                </a:solidFill>
              </a:endParaRPr>
            </a:p>
            <a:p>
              <a:pPr algn="ctr">
                <a:spcAft>
                  <a:spcPts val="300"/>
                </a:spcAft>
              </a:pPr>
              <a:endParaRPr lang="en-SG" sz="800" dirty="0">
                <a:solidFill>
                  <a:srgbClr val="0033CC"/>
                </a:solidFill>
              </a:endParaRPr>
            </a:p>
            <a:p>
              <a:pPr algn="ctr">
                <a:spcAft>
                  <a:spcPts val="300"/>
                </a:spcAft>
              </a:pPr>
              <a:r>
                <a:rPr lang="en-SG" sz="800" dirty="0">
                  <a:solidFill>
                    <a:srgbClr val="0033CC"/>
                  </a:solidFill>
                </a:rPr>
                <a:t>1</a:t>
              </a:r>
              <a:endParaRPr lang="en-US" sz="800" dirty="0">
                <a:solidFill>
                  <a:srgbClr val="0033CC"/>
                </a:solidFill>
              </a:endParaRPr>
            </a:p>
          </p:txBody>
        </p:sp>
        <p:sp>
          <p:nvSpPr>
            <p:cNvPr id="39" name="TextBox 38"/>
            <p:cNvSpPr txBox="1"/>
            <p:nvPr/>
          </p:nvSpPr>
          <p:spPr>
            <a:xfrm>
              <a:off x="6447360" y="1960292"/>
              <a:ext cx="202219" cy="700192"/>
            </a:xfrm>
            <a:prstGeom prst="rect">
              <a:avLst/>
            </a:prstGeom>
            <a:noFill/>
          </p:spPr>
          <p:txBody>
            <a:bodyPr wrap="square" rtlCol="0">
              <a:spAutoFit/>
            </a:bodyPr>
            <a:lstStyle/>
            <a:p>
              <a:pPr algn="ctr">
                <a:spcAft>
                  <a:spcPts val="300"/>
                </a:spcAft>
              </a:pPr>
              <a:r>
                <a:rPr lang="en-SG" sz="800" dirty="0">
                  <a:solidFill>
                    <a:srgbClr val="0033CC"/>
                  </a:solidFill>
                </a:rPr>
                <a:t>0</a:t>
              </a:r>
            </a:p>
            <a:p>
              <a:pPr algn="ctr">
                <a:spcAft>
                  <a:spcPts val="300"/>
                </a:spcAft>
              </a:pPr>
              <a:endParaRPr lang="en-SG" sz="800" dirty="0">
                <a:solidFill>
                  <a:srgbClr val="0033CC"/>
                </a:solidFill>
              </a:endParaRPr>
            </a:p>
            <a:p>
              <a:pPr algn="ctr">
                <a:spcAft>
                  <a:spcPts val="300"/>
                </a:spcAft>
              </a:pPr>
              <a:endParaRPr lang="en-SG" sz="800" dirty="0">
                <a:solidFill>
                  <a:srgbClr val="0033CC"/>
                </a:solidFill>
              </a:endParaRPr>
            </a:p>
            <a:p>
              <a:pPr algn="ctr">
                <a:spcAft>
                  <a:spcPts val="300"/>
                </a:spcAft>
              </a:pPr>
              <a:r>
                <a:rPr lang="en-SG" sz="800" dirty="0">
                  <a:solidFill>
                    <a:srgbClr val="0033CC"/>
                  </a:solidFill>
                </a:rPr>
                <a:t>1</a:t>
              </a:r>
              <a:endParaRPr lang="en-US" sz="800" dirty="0">
                <a:solidFill>
                  <a:srgbClr val="0033CC"/>
                </a:solidFill>
              </a:endParaRPr>
            </a:p>
          </p:txBody>
        </p:sp>
        <p:sp>
          <p:nvSpPr>
            <p:cNvPr id="40" name="TextBox 39"/>
            <p:cNvSpPr txBox="1"/>
            <p:nvPr/>
          </p:nvSpPr>
          <p:spPr>
            <a:xfrm>
              <a:off x="7611926" y="5150148"/>
              <a:ext cx="202219" cy="623248"/>
            </a:xfrm>
            <a:prstGeom prst="rect">
              <a:avLst/>
            </a:prstGeom>
            <a:noFill/>
          </p:spPr>
          <p:txBody>
            <a:bodyPr wrap="square" rtlCol="0">
              <a:spAutoFit/>
            </a:bodyPr>
            <a:lstStyle/>
            <a:p>
              <a:pPr algn="ctr">
                <a:spcAft>
                  <a:spcPts val="100"/>
                </a:spcAft>
              </a:pPr>
              <a:r>
                <a:rPr lang="en-SG" sz="800" dirty="0">
                  <a:solidFill>
                    <a:srgbClr val="0033CC"/>
                  </a:solidFill>
                </a:rPr>
                <a:t>1</a:t>
              </a:r>
            </a:p>
            <a:p>
              <a:pPr algn="ctr">
                <a:spcAft>
                  <a:spcPts val="100"/>
                </a:spcAft>
              </a:pPr>
              <a:endParaRPr lang="en-SG" sz="800" dirty="0">
                <a:solidFill>
                  <a:srgbClr val="0033CC"/>
                </a:solidFill>
              </a:endParaRPr>
            </a:p>
            <a:p>
              <a:pPr algn="ctr">
                <a:spcAft>
                  <a:spcPts val="100"/>
                </a:spcAft>
              </a:pPr>
              <a:endParaRPr lang="en-SG" sz="800" dirty="0">
                <a:solidFill>
                  <a:srgbClr val="0033CC"/>
                </a:solidFill>
              </a:endParaRPr>
            </a:p>
            <a:p>
              <a:pPr algn="ctr">
                <a:spcAft>
                  <a:spcPts val="100"/>
                </a:spcAft>
              </a:pPr>
              <a:r>
                <a:rPr lang="en-SG" sz="800" dirty="0">
                  <a:solidFill>
                    <a:srgbClr val="0033CC"/>
                  </a:solidFill>
                </a:rPr>
                <a:t>0</a:t>
              </a:r>
              <a:endParaRPr lang="en-US" sz="800" dirty="0">
                <a:solidFill>
                  <a:srgbClr val="0033CC"/>
                </a:solidFill>
              </a:endParaRPr>
            </a:p>
          </p:txBody>
        </p:sp>
      </p:grpSp>
      <p:sp>
        <p:nvSpPr>
          <p:cNvPr id="5" name="TextBox 4"/>
          <p:cNvSpPr txBox="1"/>
          <p:nvPr/>
        </p:nvSpPr>
        <p:spPr>
          <a:xfrm>
            <a:off x="268942" y="115042"/>
            <a:ext cx="2191871"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b="1" dirty="0" err="1">
                <a:latin typeface="Courier New" panose="02070309020205020404" pitchFamily="49" charset="0"/>
                <a:cs typeface="Courier New" panose="02070309020205020404" pitchFamily="49" charset="0"/>
              </a:rPr>
              <a:t>lw</a:t>
            </a:r>
            <a:r>
              <a:rPr lang="en-SG" b="1" dirty="0">
                <a:latin typeface="Courier New" panose="02070309020205020404" pitchFamily="49" charset="0"/>
                <a:cs typeface="Courier New" panose="02070309020205020404" pitchFamily="49" charset="0"/>
              </a:rPr>
              <a:t> $24, 0($15)</a:t>
            </a:r>
          </a:p>
        </p:txBody>
      </p:sp>
      <p:sp>
        <p:nvSpPr>
          <p:cNvPr id="6" name="TextBox 5"/>
          <p:cNvSpPr txBox="1"/>
          <p:nvPr/>
        </p:nvSpPr>
        <p:spPr>
          <a:xfrm>
            <a:off x="268942" y="737637"/>
            <a:ext cx="1026541" cy="523220"/>
          </a:xfrm>
          <a:prstGeom prst="rect">
            <a:avLst/>
          </a:prstGeom>
          <a:noFill/>
        </p:spPr>
        <p:txBody>
          <a:bodyPr wrap="square" rtlCol="0">
            <a:spAutoFit/>
          </a:bodyPr>
          <a:lstStyle/>
          <a:p>
            <a:pPr algn="ctr"/>
            <a:r>
              <a:rPr lang="en-SG" sz="2800" dirty="0">
                <a:solidFill>
                  <a:srgbClr val="C00000"/>
                </a:solidFill>
              </a:rPr>
              <a:t>Q1(ii)</a:t>
            </a:r>
          </a:p>
        </p:txBody>
      </p:sp>
      <p:sp>
        <p:nvSpPr>
          <p:cNvPr id="7" name="TextBox 6"/>
          <p:cNvSpPr txBox="1"/>
          <p:nvPr/>
        </p:nvSpPr>
        <p:spPr>
          <a:xfrm>
            <a:off x="6157495" y="115042"/>
            <a:ext cx="5351088"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b="1" dirty="0">
                <a:solidFill>
                  <a:srgbClr val="7030A0"/>
                </a:solidFill>
                <a:latin typeface="Courier New" panose="02070309020205020404" pitchFamily="49" charset="0"/>
                <a:cs typeface="Courier New" panose="02070309020205020404" pitchFamily="49" charset="0"/>
              </a:rPr>
              <a:t>100011 01111 11000 0000000000000000</a:t>
            </a:r>
          </a:p>
        </p:txBody>
      </p:sp>
      <p:sp>
        <p:nvSpPr>
          <p:cNvPr id="8" name="TextBox 7"/>
          <p:cNvSpPr txBox="1"/>
          <p:nvPr/>
        </p:nvSpPr>
        <p:spPr>
          <a:xfrm>
            <a:off x="2697957" y="115042"/>
            <a:ext cx="3057384"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dirty="0">
                <a:cs typeface="Courier New" panose="02070309020205020404" pitchFamily="49" charset="0"/>
              </a:rPr>
              <a:t>R[</a:t>
            </a:r>
            <a:r>
              <a:rPr lang="en-SG" dirty="0" err="1">
                <a:cs typeface="Courier New" panose="02070309020205020404" pitchFamily="49" charset="0"/>
              </a:rPr>
              <a:t>rt</a:t>
            </a:r>
            <a:r>
              <a:rPr lang="en-SG" dirty="0">
                <a:cs typeface="Courier New" panose="02070309020205020404" pitchFamily="49" charset="0"/>
              </a:rPr>
              <a:t>] = M[R[</a:t>
            </a:r>
            <a:r>
              <a:rPr lang="en-SG" dirty="0" err="1">
                <a:cs typeface="Courier New" panose="02070309020205020404" pitchFamily="49" charset="0"/>
              </a:rPr>
              <a:t>rs</a:t>
            </a:r>
            <a:r>
              <a:rPr lang="en-SG" dirty="0">
                <a:cs typeface="Courier New" panose="02070309020205020404" pitchFamily="49" charset="0"/>
              </a:rPr>
              <a:t>]+</a:t>
            </a:r>
            <a:r>
              <a:rPr lang="en-SG" dirty="0" err="1">
                <a:cs typeface="Courier New" panose="02070309020205020404" pitchFamily="49" charset="0"/>
              </a:rPr>
              <a:t>SignExtImm</a:t>
            </a:r>
            <a:r>
              <a:rPr lang="en-SG" dirty="0">
                <a:cs typeface="Courier New" panose="02070309020205020404" pitchFamily="49" charset="0"/>
              </a:rPr>
              <a:t>]</a:t>
            </a:r>
          </a:p>
        </p:txBody>
      </p:sp>
      <p:graphicFrame>
        <p:nvGraphicFramePr>
          <p:cNvPr id="9" name="Table 8"/>
          <p:cNvGraphicFramePr>
            <a:graphicFrameLocks noGrp="1"/>
          </p:cNvGraphicFramePr>
          <p:nvPr/>
        </p:nvGraphicFramePr>
        <p:xfrm>
          <a:off x="3563471" y="551081"/>
          <a:ext cx="8417861" cy="1143000"/>
        </p:xfrm>
        <a:graphic>
          <a:graphicData uri="http://schemas.openxmlformats.org/drawingml/2006/table">
            <a:tbl>
              <a:tblPr firstRow="1" bandRow="1">
                <a:tableStyleId>{5C22544A-7EE6-4342-B048-85BDC9FD1C3A}</a:tableStyleId>
              </a:tblPr>
              <a:tblGrid>
                <a:gridCol w="771380">
                  <a:extLst>
                    <a:ext uri="{9D8B030D-6E8A-4147-A177-3AD203B41FA5}">
                      <a16:colId xmlns:a16="http://schemas.microsoft.com/office/drawing/2014/main" val="20000"/>
                    </a:ext>
                  </a:extLst>
                </a:gridCol>
                <a:gridCol w="771380">
                  <a:extLst>
                    <a:ext uri="{9D8B030D-6E8A-4147-A177-3AD203B41FA5}">
                      <a16:colId xmlns:a16="http://schemas.microsoft.com/office/drawing/2014/main" val="20001"/>
                    </a:ext>
                  </a:extLst>
                </a:gridCol>
                <a:gridCol w="771380">
                  <a:extLst>
                    <a:ext uri="{9D8B030D-6E8A-4147-A177-3AD203B41FA5}">
                      <a16:colId xmlns:a16="http://schemas.microsoft.com/office/drawing/2014/main" val="20002"/>
                    </a:ext>
                  </a:extLst>
                </a:gridCol>
                <a:gridCol w="1760319">
                  <a:extLst>
                    <a:ext uri="{9D8B030D-6E8A-4147-A177-3AD203B41FA5}">
                      <a16:colId xmlns:a16="http://schemas.microsoft.com/office/drawing/2014/main" val="20003"/>
                    </a:ext>
                  </a:extLst>
                </a:gridCol>
                <a:gridCol w="822415">
                  <a:extLst>
                    <a:ext uri="{9D8B030D-6E8A-4147-A177-3AD203B41FA5}">
                      <a16:colId xmlns:a16="http://schemas.microsoft.com/office/drawing/2014/main" val="20004"/>
                    </a:ext>
                  </a:extLst>
                </a:gridCol>
                <a:gridCol w="822415">
                  <a:extLst>
                    <a:ext uri="{9D8B030D-6E8A-4147-A177-3AD203B41FA5}">
                      <a16:colId xmlns:a16="http://schemas.microsoft.com/office/drawing/2014/main" val="20005"/>
                    </a:ext>
                  </a:extLst>
                </a:gridCol>
                <a:gridCol w="1420513">
                  <a:extLst>
                    <a:ext uri="{9D8B030D-6E8A-4147-A177-3AD203B41FA5}">
                      <a16:colId xmlns:a16="http://schemas.microsoft.com/office/drawing/2014/main" val="20006"/>
                    </a:ext>
                  </a:extLst>
                </a:gridCol>
                <a:gridCol w="1278059">
                  <a:extLst>
                    <a:ext uri="{9D8B030D-6E8A-4147-A177-3AD203B41FA5}">
                      <a16:colId xmlns:a16="http://schemas.microsoft.com/office/drawing/2014/main" val="20007"/>
                    </a:ext>
                  </a:extLst>
                </a:gridCol>
              </a:tblGrid>
              <a:tr h="375920">
                <a:tc gridSpan="4">
                  <a:txBody>
                    <a:bodyPr/>
                    <a:lstStyle/>
                    <a:p>
                      <a:pPr algn="ctr"/>
                      <a:r>
                        <a:rPr lang="en-SG" sz="1900" dirty="0"/>
                        <a:t>Registers</a:t>
                      </a:r>
                      <a:r>
                        <a:rPr lang="en-SG" sz="1900" baseline="0" dirty="0"/>
                        <a:t> File</a:t>
                      </a:r>
                      <a:endParaRPr lang="en-SG" sz="1900" dirty="0"/>
                    </a:p>
                  </a:txBody>
                  <a:tcPr/>
                </a:tc>
                <a:tc hMerge="1">
                  <a:txBody>
                    <a:bodyPr/>
                    <a:lstStyle/>
                    <a:p>
                      <a:endParaRPr lang="en-SG" dirty="0"/>
                    </a:p>
                  </a:txBody>
                  <a:tcPr/>
                </a:tc>
                <a:tc hMerge="1">
                  <a:txBody>
                    <a:bodyPr/>
                    <a:lstStyle/>
                    <a:p>
                      <a:endParaRPr lang="en-SG"/>
                    </a:p>
                  </a:txBody>
                  <a:tcPr/>
                </a:tc>
                <a:tc hMerge="1">
                  <a:txBody>
                    <a:bodyPr/>
                    <a:lstStyle/>
                    <a:p>
                      <a:endParaRPr lang="en-SG" dirty="0"/>
                    </a:p>
                  </a:txBody>
                  <a:tcPr/>
                </a:tc>
                <a:tc gridSpan="2">
                  <a:txBody>
                    <a:bodyPr/>
                    <a:lstStyle/>
                    <a:p>
                      <a:pPr algn="ctr"/>
                      <a:r>
                        <a:rPr lang="en-SG" sz="1900" dirty="0"/>
                        <a:t>ALU</a:t>
                      </a:r>
                    </a:p>
                  </a:txBody>
                  <a:tcPr/>
                </a:tc>
                <a:tc hMerge="1">
                  <a:txBody>
                    <a:bodyPr/>
                    <a:lstStyle/>
                    <a:p>
                      <a:endParaRPr lang="en-SG" dirty="0"/>
                    </a:p>
                  </a:txBody>
                  <a:tcPr/>
                </a:tc>
                <a:tc gridSpan="2">
                  <a:txBody>
                    <a:bodyPr/>
                    <a:lstStyle/>
                    <a:p>
                      <a:pPr algn="ctr"/>
                      <a:r>
                        <a:rPr lang="en-SG" sz="1900" dirty="0"/>
                        <a:t>Data Memory</a:t>
                      </a:r>
                    </a:p>
                  </a:txBody>
                  <a:tcPr/>
                </a:tc>
                <a:tc hMerge="1">
                  <a:txBody>
                    <a:bodyPr/>
                    <a:lstStyle/>
                    <a:p>
                      <a:endParaRPr lang="en-SG" dirty="0"/>
                    </a:p>
                  </a:txBody>
                  <a:tcPr/>
                </a:tc>
                <a:extLst>
                  <a:ext uri="{0D108BD9-81ED-4DB2-BD59-A6C34878D82A}">
                    <a16:rowId xmlns:a16="http://schemas.microsoft.com/office/drawing/2014/main" val="10000"/>
                  </a:ext>
                </a:extLst>
              </a:tr>
              <a:tr h="375920">
                <a:tc>
                  <a:txBody>
                    <a:bodyPr/>
                    <a:lstStyle/>
                    <a:p>
                      <a:pPr algn="ctr"/>
                      <a:r>
                        <a:rPr lang="en-SG" sz="1900" dirty="0"/>
                        <a:t>RR1</a:t>
                      </a:r>
                    </a:p>
                  </a:txBody>
                  <a:tcPr/>
                </a:tc>
                <a:tc>
                  <a:txBody>
                    <a:bodyPr/>
                    <a:lstStyle/>
                    <a:p>
                      <a:pPr algn="ctr"/>
                      <a:r>
                        <a:rPr lang="en-SG" sz="1900" dirty="0"/>
                        <a:t>RR2</a:t>
                      </a:r>
                    </a:p>
                  </a:txBody>
                  <a:tcPr/>
                </a:tc>
                <a:tc>
                  <a:txBody>
                    <a:bodyPr/>
                    <a:lstStyle/>
                    <a:p>
                      <a:pPr algn="ctr"/>
                      <a:r>
                        <a:rPr lang="en-SG" sz="1900" dirty="0"/>
                        <a:t>WR</a:t>
                      </a:r>
                    </a:p>
                  </a:txBody>
                  <a:tcPr/>
                </a:tc>
                <a:tc>
                  <a:txBody>
                    <a:bodyPr/>
                    <a:lstStyle/>
                    <a:p>
                      <a:pPr algn="ctr"/>
                      <a:r>
                        <a:rPr lang="en-SG" sz="1900" dirty="0"/>
                        <a:t>WD</a:t>
                      </a:r>
                    </a:p>
                  </a:txBody>
                  <a:tcPr/>
                </a:tc>
                <a:tc>
                  <a:txBody>
                    <a:bodyPr/>
                    <a:lstStyle/>
                    <a:p>
                      <a:pPr algn="ctr"/>
                      <a:r>
                        <a:rPr lang="en-SG" sz="1900" dirty="0"/>
                        <a:t>Opr1</a:t>
                      </a:r>
                    </a:p>
                  </a:txBody>
                  <a:tcPr/>
                </a:tc>
                <a:tc>
                  <a:txBody>
                    <a:bodyPr/>
                    <a:lstStyle/>
                    <a:p>
                      <a:pPr algn="ctr"/>
                      <a:r>
                        <a:rPr lang="en-SG" sz="1900" dirty="0"/>
                        <a:t>Opr2</a:t>
                      </a:r>
                    </a:p>
                  </a:txBody>
                  <a:tcPr/>
                </a:tc>
                <a:tc>
                  <a:txBody>
                    <a:bodyPr/>
                    <a:lstStyle/>
                    <a:p>
                      <a:pPr algn="ctr"/>
                      <a:r>
                        <a:rPr lang="en-SG" sz="1900" dirty="0"/>
                        <a:t>Address</a:t>
                      </a:r>
                    </a:p>
                  </a:txBody>
                  <a:tcPr/>
                </a:tc>
                <a:tc>
                  <a:txBody>
                    <a:bodyPr/>
                    <a:lstStyle/>
                    <a:p>
                      <a:pPr algn="ctr"/>
                      <a:r>
                        <a:rPr lang="en-SG" sz="1900" dirty="0"/>
                        <a:t>Write Data</a:t>
                      </a:r>
                    </a:p>
                  </a:txBody>
                  <a:tcPr/>
                </a:tc>
                <a:extLst>
                  <a:ext uri="{0D108BD9-81ED-4DB2-BD59-A6C34878D82A}">
                    <a16:rowId xmlns:a16="http://schemas.microsoft.com/office/drawing/2014/main" val="10001"/>
                  </a:ext>
                </a:extLst>
              </a:tr>
              <a:tr h="375920">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990287"/>
              </p:ext>
            </p:extLst>
          </p:nvPr>
        </p:nvGraphicFramePr>
        <p:xfrm>
          <a:off x="9480177" y="1943348"/>
          <a:ext cx="2178426" cy="3429000"/>
        </p:xfrm>
        <a:graphic>
          <a:graphicData uri="http://schemas.openxmlformats.org/drawingml/2006/table">
            <a:tbl>
              <a:tblPr firstCol="1" bandRow="1">
                <a:tableStyleId>{21E4AEA4-8DFA-4A89-87EB-49C32662AFE0}</a:tableStyleId>
              </a:tblPr>
              <a:tblGrid>
                <a:gridCol w="1371603">
                  <a:extLst>
                    <a:ext uri="{9D8B030D-6E8A-4147-A177-3AD203B41FA5}">
                      <a16:colId xmlns:a16="http://schemas.microsoft.com/office/drawing/2014/main" val="20000"/>
                    </a:ext>
                  </a:extLst>
                </a:gridCol>
                <a:gridCol w="806823">
                  <a:extLst>
                    <a:ext uri="{9D8B030D-6E8A-4147-A177-3AD203B41FA5}">
                      <a16:colId xmlns:a16="http://schemas.microsoft.com/office/drawing/2014/main" val="20001"/>
                    </a:ext>
                  </a:extLst>
                </a:gridCol>
              </a:tblGrid>
              <a:tr h="375920">
                <a:tc>
                  <a:txBody>
                    <a:bodyPr/>
                    <a:lstStyle/>
                    <a:p>
                      <a:r>
                        <a:rPr lang="en-SG" sz="1900" b="0" dirty="0" err="1">
                          <a:solidFill>
                            <a:schemeClr val="tx1"/>
                          </a:solidFill>
                        </a:rPr>
                        <a:t>RegDest</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0"/>
                  </a:ext>
                </a:extLst>
              </a:tr>
              <a:tr h="375920">
                <a:tc>
                  <a:txBody>
                    <a:bodyPr/>
                    <a:lstStyle/>
                    <a:p>
                      <a:r>
                        <a:rPr lang="en-SG" sz="1900" b="0" dirty="0" err="1">
                          <a:solidFill>
                            <a:schemeClr val="tx1"/>
                          </a:solidFill>
                        </a:rPr>
                        <a:t>RegWrite</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1"/>
                  </a:ext>
                </a:extLst>
              </a:tr>
              <a:tr h="375920">
                <a:tc>
                  <a:txBody>
                    <a:bodyPr/>
                    <a:lstStyle/>
                    <a:p>
                      <a:r>
                        <a:rPr lang="en-SG" sz="1900" b="0" dirty="0" err="1">
                          <a:solidFill>
                            <a:schemeClr val="tx1"/>
                          </a:solidFill>
                        </a:rPr>
                        <a:t>ALUSrc</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2"/>
                  </a:ext>
                </a:extLst>
              </a:tr>
              <a:tr h="375920">
                <a:tc>
                  <a:txBody>
                    <a:bodyPr/>
                    <a:lstStyle/>
                    <a:p>
                      <a:r>
                        <a:rPr lang="en-SG" sz="1900" b="0" dirty="0" err="1">
                          <a:solidFill>
                            <a:schemeClr val="tx1"/>
                          </a:solidFill>
                        </a:rPr>
                        <a:t>MemRead</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3"/>
                  </a:ext>
                </a:extLst>
              </a:tr>
              <a:tr h="375920">
                <a:tc>
                  <a:txBody>
                    <a:bodyPr/>
                    <a:lstStyle/>
                    <a:p>
                      <a:r>
                        <a:rPr lang="en-SG" sz="1900" b="0" dirty="0" err="1">
                          <a:solidFill>
                            <a:schemeClr val="tx1"/>
                          </a:solidFill>
                        </a:rPr>
                        <a:t>MemWrite</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4"/>
                  </a:ext>
                </a:extLst>
              </a:tr>
              <a:tr h="375920">
                <a:tc>
                  <a:txBody>
                    <a:bodyPr/>
                    <a:lstStyle/>
                    <a:p>
                      <a:r>
                        <a:rPr lang="en-SG" sz="1900" b="0" dirty="0" err="1">
                          <a:solidFill>
                            <a:schemeClr val="tx1"/>
                          </a:solidFill>
                        </a:rPr>
                        <a:t>MemToReg</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5"/>
                  </a:ext>
                </a:extLst>
              </a:tr>
              <a:tr h="375920">
                <a:tc>
                  <a:txBody>
                    <a:bodyPr/>
                    <a:lstStyle/>
                    <a:p>
                      <a:r>
                        <a:rPr lang="en-SG" sz="1900" b="0" dirty="0">
                          <a:solidFill>
                            <a:schemeClr val="tx1"/>
                          </a:solidFill>
                        </a:rPr>
                        <a:t>Branch</a:t>
                      </a: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6"/>
                  </a:ext>
                </a:extLst>
              </a:tr>
              <a:tr h="375920">
                <a:tc>
                  <a:txBody>
                    <a:bodyPr/>
                    <a:lstStyle/>
                    <a:p>
                      <a:r>
                        <a:rPr lang="en-SG" sz="1900" b="0" dirty="0" err="1">
                          <a:solidFill>
                            <a:schemeClr val="tx1"/>
                          </a:solidFill>
                        </a:rPr>
                        <a:t>ALUop</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7"/>
                  </a:ext>
                </a:extLst>
              </a:tr>
              <a:tr h="375920">
                <a:tc>
                  <a:txBody>
                    <a:bodyPr/>
                    <a:lstStyle/>
                    <a:p>
                      <a:r>
                        <a:rPr lang="en-SG" sz="1900" b="0" dirty="0" err="1">
                          <a:solidFill>
                            <a:schemeClr val="tx1"/>
                          </a:solidFill>
                        </a:rPr>
                        <a:t>ALUcontrol</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8"/>
                  </a:ext>
                </a:extLst>
              </a:tr>
            </a:tbl>
          </a:graphicData>
        </a:graphic>
      </p:graphicFrame>
      <p:sp>
        <p:nvSpPr>
          <p:cNvPr id="12" name="TextBox 11"/>
          <p:cNvSpPr txBox="1"/>
          <p:nvPr/>
        </p:nvSpPr>
        <p:spPr>
          <a:xfrm>
            <a:off x="3586235" y="1267898"/>
            <a:ext cx="699247" cy="369332"/>
          </a:xfrm>
          <a:prstGeom prst="rect">
            <a:avLst/>
          </a:prstGeom>
          <a:noFill/>
        </p:spPr>
        <p:txBody>
          <a:bodyPr wrap="square" rtlCol="0">
            <a:spAutoFit/>
          </a:bodyPr>
          <a:lstStyle/>
          <a:p>
            <a:pPr algn="ctr"/>
            <a:r>
              <a:rPr lang="en-SG" b="1" dirty="0">
                <a:solidFill>
                  <a:srgbClr val="C00000"/>
                </a:solidFill>
              </a:rPr>
              <a:t>$15</a:t>
            </a:r>
          </a:p>
        </p:txBody>
      </p:sp>
      <p:sp>
        <p:nvSpPr>
          <p:cNvPr id="13" name="TextBox 12"/>
          <p:cNvSpPr txBox="1"/>
          <p:nvPr/>
        </p:nvSpPr>
        <p:spPr>
          <a:xfrm>
            <a:off x="4285482" y="1267897"/>
            <a:ext cx="770615" cy="369332"/>
          </a:xfrm>
          <a:prstGeom prst="rect">
            <a:avLst/>
          </a:prstGeom>
          <a:noFill/>
        </p:spPr>
        <p:txBody>
          <a:bodyPr wrap="square" rtlCol="0">
            <a:spAutoFit/>
          </a:bodyPr>
          <a:lstStyle/>
          <a:p>
            <a:pPr algn="ctr"/>
            <a:r>
              <a:rPr lang="en-SG" dirty="0">
                <a:solidFill>
                  <a:srgbClr val="0033CC"/>
                </a:solidFill>
              </a:rPr>
              <a:t>$24</a:t>
            </a:r>
          </a:p>
        </p:txBody>
      </p:sp>
      <p:sp>
        <p:nvSpPr>
          <p:cNvPr id="14" name="TextBox 13"/>
          <p:cNvSpPr txBox="1"/>
          <p:nvPr/>
        </p:nvSpPr>
        <p:spPr>
          <a:xfrm>
            <a:off x="5056095" y="1267897"/>
            <a:ext cx="860612" cy="369332"/>
          </a:xfrm>
          <a:prstGeom prst="rect">
            <a:avLst/>
          </a:prstGeom>
          <a:noFill/>
        </p:spPr>
        <p:txBody>
          <a:bodyPr wrap="square" rtlCol="0">
            <a:spAutoFit/>
          </a:bodyPr>
          <a:lstStyle/>
          <a:p>
            <a:pPr algn="ctr"/>
            <a:r>
              <a:rPr lang="en-SG" b="1" dirty="0">
                <a:solidFill>
                  <a:srgbClr val="C00000"/>
                </a:solidFill>
              </a:rPr>
              <a:t>$24</a:t>
            </a:r>
          </a:p>
        </p:txBody>
      </p:sp>
      <p:sp>
        <p:nvSpPr>
          <p:cNvPr id="15" name="TextBox 14"/>
          <p:cNvSpPr txBox="1"/>
          <p:nvPr/>
        </p:nvSpPr>
        <p:spPr>
          <a:xfrm>
            <a:off x="10945521" y="1960981"/>
            <a:ext cx="565547" cy="369332"/>
          </a:xfrm>
          <a:prstGeom prst="rect">
            <a:avLst/>
          </a:prstGeom>
          <a:noFill/>
        </p:spPr>
        <p:txBody>
          <a:bodyPr wrap="square" rtlCol="0">
            <a:spAutoFit/>
          </a:bodyPr>
          <a:lstStyle/>
          <a:p>
            <a:pPr algn="ctr"/>
            <a:r>
              <a:rPr lang="en-SG" b="1" dirty="0">
                <a:solidFill>
                  <a:srgbClr val="C00000"/>
                </a:solidFill>
              </a:rPr>
              <a:t>0</a:t>
            </a:r>
          </a:p>
        </p:txBody>
      </p:sp>
      <p:sp>
        <p:nvSpPr>
          <p:cNvPr id="16" name="TextBox 15"/>
          <p:cNvSpPr txBox="1"/>
          <p:nvPr/>
        </p:nvSpPr>
        <p:spPr>
          <a:xfrm>
            <a:off x="5916708" y="1267898"/>
            <a:ext cx="1709597" cy="369332"/>
          </a:xfrm>
          <a:prstGeom prst="rect">
            <a:avLst/>
          </a:prstGeom>
          <a:noFill/>
        </p:spPr>
        <p:txBody>
          <a:bodyPr wrap="square" rtlCol="0">
            <a:spAutoFit/>
          </a:bodyPr>
          <a:lstStyle/>
          <a:p>
            <a:pPr algn="ctr"/>
            <a:r>
              <a:rPr lang="en-SG" b="1" dirty="0">
                <a:solidFill>
                  <a:srgbClr val="C00000"/>
                </a:solidFill>
              </a:rPr>
              <a:t>MEM([$15]+0)</a:t>
            </a:r>
          </a:p>
        </p:txBody>
      </p:sp>
      <p:sp>
        <p:nvSpPr>
          <p:cNvPr id="17" name="TextBox 16"/>
          <p:cNvSpPr txBox="1"/>
          <p:nvPr/>
        </p:nvSpPr>
        <p:spPr>
          <a:xfrm>
            <a:off x="7626303" y="1267898"/>
            <a:ext cx="860612" cy="369332"/>
          </a:xfrm>
          <a:prstGeom prst="rect">
            <a:avLst/>
          </a:prstGeom>
          <a:noFill/>
        </p:spPr>
        <p:txBody>
          <a:bodyPr wrap="square" rtlCol="0">
            <a:spAutoFit/>
          </a:bodyPr>
          <a:lstStyle/>
          <a:p>
            <a:pPr algn="ctr"/>
            <a:r>
              <a:rPr lang="en-SG" b="1" dirty="0">
                <a:solidFill>
                  <a:srgbClr val="C00000"/>
                </a:solidFill>
              </a:rPr>
              <a:t>[$15]</a:t>
            </a:r>
          </a:p>
        </p:txBody>
      </p:sp>
      <p:sp>
        <p:nvSpPr>
          <p:cNvPr id="18" name="TextBox 17"/>
          <p:cNvSpPr txBox="1"/>
          <p:nvPr/>
        </p:nvSpPr>
        <p:spPr>
          <a:xfrm>
            <a:off x="8443843" y="1267897"/>
            <a:ext cx="860612" cy="369332"/>
          </a:xfrm>
          <a:prstGeom prst="rect">
            <a:avLst/>
          </a:prstGeom>
          <a:noFill/>
        </p:spPr>
        <p:txBody>
          <a:bodyPr wrap="square" rtlCol="0">
            <a:spAutoFit/>
          </a:bodyPr>
          <a:lstStyle/>
          <a:p>
            <a:pPr algn="ctr"/>
            <a:r>
              <a:rPr lang="en-SG" b="1" dirty="0">
                <a:solidFill>
                  <a:srgbClr val="C00000"/>
                </a:solidFill>
              </a:rPr>
              <a:t>0</a:t>
            </a:r>
          </a:p>
        </p:txBody>
      </p:sp>
      <p:sp>
        <p:nvSpPr>
          <p:cNvPr id="19" name="TextBox 18"/>
          <p:cNvSpPr txBox="1"/>
          <p:nvPr/>
        </p:nvSpPr>
        <p:spPr>
          <a:xfrm>
            <a:off x="9412944" y="1267898"/>
            <a:ext cx="1170805" cy="369332"/>
          </a:xfrm>
          <a:prstGeom prst="rect">
            <a:avLst/>
          </a:prstGeom>
          <a:noFill/>
        </p:spPr>
        <p:txBody>
          <a:bodyPr wrap="square" rtlCol="0">
            <a:spAutoFit/>
          </a:bodyPr>
          <a:lstStyle/>
          <a:p>
            <a:pPr algn="ctr"/>
            <a:r>
              <a:rPr lang="en-SG" b="1" dirty="0">
                <a:solidFill>
                  <a:srgbClr val="C00000"/>
                </a:solidFill>
              </a:rPr>
              <a:t>[$15]+0</a:t>
            </a:r>
          </a:p>
        </p:txBody>
      </p:sp>
      <p:sp>
        <p:nvSpPr>
          <p:cNvPr id="20" name="TextBox 19"/>
          <p:cNvSpPr txBox="1"/>
          <p:nvPr/>
        </p:nvSpPr>
        <p:spPr>
          <a:xfrm>
            <a:off x="10920691" y="1262571"/>
            <a:ext cx="860612" cy="369332"/>
          </a:xfrm>
          <a:prstGeom prst="rect">
            <a:avLst/>
          </a:prstGeom>
          <a:noFill/>
        </p:spPr>
        <p:txBody>
          <a:bodyPr wrap="square" rtlCol="0">
            <a:spAutoFit/>
          </a:bodyPr>
          <a:lstStyle/>
          <a:p>
            <a:pPr algn="ctr"/>
            <a:r>
              <a:rPr lang="en-SG" dirty="0">
                <a:solidFill>
                  <a:srgbClr val="0033CC"/>
                </a:solidFill>
              </a:rPr>
              <a:t>[$24]</a:t>
            </a:r>
          </a:p>
        </p:txBody>
      </p:sp>
      <p:sp>
        <p:nvSpPr>
          <p:cNvPr id="21" name="TextBox 20"/>
          <p:cNvSpPr txBox="1"/>
          <p:nvPr/>
        </p:nvSpPr>
        <p:spPr>
          <a:xfrm>
            <a:off x="10945521" y="2345385"/>
            <a:ext cx="565547" cy="369332"/>
          </a:xfrm>
          <a:prstGeom prst="rect">
            <a:avLst/>
          </a:prstGeom>
          <a:noFill/>
        </p:spPr>
        <p:txBody>
          <a:bodyPr wrap="square" rtlCol="0">
            <a:spAutoFit/>
          </a:bodyPr>
          <a:lstStyle/>
          <a:p>
            <a:pPr algn="ctr"/>
            <a:r>
              <a:rPr lang="en-SG" b="1" dirty="0">
                <a:solidFill>
                  <a:srgbClr val="C00000"/>
                </a:solidFill>
              </a:rPr>
              <a:t>1</a:t>
            </a:r>
          </a:p>
        </p:txBody>
      </p:sp>
      <p:sp>
        <p:nvSpPr>
          <p:cNvPr id="22" name="TextBox 21"/>
          <p:cNvSpPr txBox="1"/>
          <p:nvPr/>
        </p:nvSpPr>
        <p:spPr>
          <a:xfrm>
            <a:off x="10945521" y="2692243"/>
            <a:ext cx="565547" cy="369332"/>
          </a:xfrm>
          <a:prstGeom prst="rect">
            <a:avLst/>
          </a:prstGeom>
          <a:noFill/>
        </p:spPr>
        <p:txBody>
          <a:bodyPr wrap="square" rtlCol="0">
            <a:spAutoFit/>
          </a:bodyPr>
          <a:lstStyle/>
          <a:p>
            <a:pPr algn="ctr"/>
            <a:r>
              <a:rPr lang="en-SG" b="1" dirty="0">
                <a:solidFill>
                  <a:srgbClr val="C00000"/>
                </a:solidFill>
              </a:rPr>
              <a:t>1</a:t>
            </a:r>
          </a:p>
        </p:txBody>
      </p:sp>
      <p:sp>
        <p:nvSpPr>
          <p:cNvPr id="23" name="TextBox 22"/>
          <p:cNvSpPr txBox="1"/>
          <p:nvPr/>
        </p:nvSpPr>
        <p:spPr>
          <a:xfrm>
            <a:off x="10945521" y="3061575"/>
            <a:ext cx="565547" cy="369332"/>
          </a:xfrm>
          <a:prstGeom prst="rect">
            <a:avLst/>
          </a:prstGeom>
          <a:noFill/>
        </p:spPr>
        <p:txBody>
          <a:bodyPr wrap="square" rtlCol="0">
            <a:spAutoFit/>
          </a:bodyPr>
          <a:lstStyle/>
          <a:p>
            <a:pPr algn="ctr"/>
            <a:r>
              <a:rPr lang="en-SG" b="1" dirty="0">
                <a:solidFill>
                  <a:srgbClr val="C00000"/>
                </a:solidFill>
              </a:rPr>
              <a:t>1</a:t>
            </a:r>
          </a:p>
        </p:txBody>
      </p:sp>
      <p:sp>
        <p:nvSpPr>
          <p:cNvPr id="24" name="TextBox 23"/>
          <p:cNvSpPr txBox="1"/>
          <p:nvPr/>
        </p:nvSpPr>
        <p:spPr>
          <a:xfrm>
            <a:off x="10945521" y="3459604"/>
            <a:ext cx="565547" cy="369332"/>
          </a:xfrm>
          <a:prstGeom prst="rect">
            <a:avLst/>
          </a:prstGeom>
          <a:noFill/>
        </p:spPr>
        <p:txBody>
          <a:bodyPr wrap="square" rtlCol="0">
            <a:spAutoFit/>
          </a:bodyPr>
          <a:lstStyle/>
          <a:p>
            <a:pPr algn="ctr"/>
            <a:r>
              <a:rPr lang="en-SG" b="1" dirty="0">
                <a:solidFill>
                  <a:srgbClr val="C00000"/>
                </a:solidFill>
              </a:rPr>
              <a:t>0</a:t>
            </a:r>
          </a:p>
        </p:txBody>
      </p:sp>
      <p:sp>
        <p:nvSpPr>
          <p:cNvPr id="25" name="TextBox 24"/>
          <p:cNvSpPr txBox="1"/>
          <p:nvPr/>
        </p:nvSpPr>
        <p:spPr>
          <a:xfrm>
            <a:off x="10953613" y="3828936"/>
            <a:ext cx="565547" cy="369332"/>
          </a:xfrm>
          <a:prstGeom prst="rect">
            <a:avLst/>
          </a:prstGeom>
          <a:noFill/>
        </p:spPr>
        <p:txBody>
          <a:bodyPr wrap="square" rtlCol="0">
            <a:spAutoFit/>
          </a:bodyPr>
          <a:lstStyle/>
          <a:p>
            <a:pPr algn="ctr"/>
            <a:r>
              <a:rPr lang="en-SG" b="1" dirty="0">
                <a:solidFill>
                  <a:srgbClr val="C00000"/>
                </a:solidFill>
              </a:rPr>
              <a:t>1</a:t>
            </a:r>
          </a:p>
        </p:txBody>
      </p:sp>
      <p:sp>
        <p:nvSpPr>
          <p:cNvPr id="26" name="TextBox 25"/>
          <p:cNvSpPr txBox="1"/>
          <p:nvPr/>
        </p:nvSpPr>
        <p:spPr>
          <a:xfrm>
            <a:off x="10948918" y="4226112"/>
            <a:ext cx="565547" cy="369332"/>
          </a:xfrm>
          <a:prstGeom prst="rect">
            <a:avLst/>
          </a:prstGeom>
          <a:noFill/>
        </p:spPr>
        <p:txBody>
          <a:bodyPr wrap="square" rtlCol="0">
            <a:spAutoFit/>
          </a:bodyPr>
          <a:lstStyle/>
          <a:p>
            <a:pPr algn="ctr"/>
            <a:r>
              <a:rPr lang="en-SG" b="1" dirty="0">
                <a:solidFill>
                  <a:srgbClr val="C00000"/>
                </a:solidFill>
              </a:rPr>
              <a:t>0</a:t>
            </a:r>
          </a:p>
        </p:txBody>
      </p:sp>
      <p:sp>
        <p:nvSpPr>
          <p:cNvPr id="27" name="TextBox 26"/>
          <p:cNvSpPr txBox="1"/>
          <p:nvPr/>
        </p:nvSpPr>
        <p:spPr>
          <a:xfrm>
            <a:off x="10943036" y="4610516"/>
            <a:ext cx="565547" cy="369332"/>
          </a:xfrm>
          <a:prstGeom prst="rect">
            <a:avLst/>
          </a:prstGeom>
          <a:noFill/>
        </p:spPr>
        <p:txBody>
          <a:bodyPr wrap="square" rtlCol="0">
            <a:spAutoFit/>
          </a:bodyPr>
          <a:lstStyle/>
          <a:p>
            <a:pPr algn="ctr"/>
            <a:r>
              <a:rPr lang="en-SG" b="1" dirty="0">
                <a:solidFill>
                  <a:srgbClr val="C00000"/>
                </a:solidFill>
              </a:rPr>
              <a:t>00</a:t>
            </a:r>
          </a:p>
        </p:txBody>
      </p:sp>
      <p:sp>
        <p:nvSpPr>
          <p:cNvPr id="28" name="TextBox 27"/>
          <p:cNvSpPr txBox="1"/>
          <p:nvPr/>
        </p:nvSpPr>
        <p:spPr>
          <a:xfrm>
            <a:off x="10832975" y="4979848"/>
            <a:ext cx="806824" cy="369332"/>
          </a:xfrm>
          <a:prstGeom prst="rect">
            <a:avLst/>
          </a:prstGeom>
          <a:noFill/>
        </p:spPr>
        <p:txBody>
          <a:bodyPr wrap="square" rtlCol="0">
            <a:spAutoFit/>
          </a:bodyPr>
          <a:lstStyle/>
          <a:p>
            <a:pPr algn="ctr"/>
            <a:r>
              <a:rPr lang="en-SG" b="1" dirty="0">
                <a:solidFill>
                  <a:srgbClr val="C00000"/>
                </a:solidFill>
              </a:rPr>
              <a:t>0010</a:t>
            </a:r>
          </a:p>
        </p:txBody>
      </p:sp>
      <p:sp>
        <p:nvSpPr>
          <p:cNvPr id="29" name="TextBox 28"/>
          <p:cNvSpPr txBox="1"/>
          <p:nvPr/>
        </p:nvSpPr>
        <p:spPr>
          <a:xfrm>
            <a:off x="7123054" y="1707070"/>
            <a:ext cx="2297083" cy="369332"/>
          </a:xfrm>
          <a:prstGeom prst="rect">
            <a:avLst/>
          </a:prstGeom>
          <a:noFill/>
        </p:spPr>
        <p:txBody>
          <a:bodyPr wrap="square" rtlCol="0">
            <a:spAutoFit/>
          </a:bodyPr>
          <a:lstStyle/>
          <a:p>
            <a:r>
              <a:rPr lang="en-SG" b="1" dirty="0">
                <a:solidFill>
                  <a:srgbClr val="C00000"/>
                </a:solidFill>
              </a:rPr>
              <a:t>Next PC value = PC + 4</a:t>
            </a:r>
          </a:p>
        </p:txBody>
      </p:sp>
      <p:sp>
        <p:nvSpPr>
          <p:cNvPr id="31" name="TextBox 30"/>
          <p:cNvSpPr txBox="1"/>
          <p:nvPr/>
        </p:nvSpPr>
        <p:spPr>
          <a:xfrm>
            <a:off x="1163043" y="2951411"/>
            <a:ext cx="369332" cy="589660"/>
          </a:xfrm>
          <a:prstGeom prst="rect">
            <a:avLst/>
          </a:prstGeom>
          <a:noFill/>
        </p:spPr>
        <p:txBody>
          <a:bodyPr vert="vert" wrap="square" rtlCol="0">
            <a:spAutoFit/>
          </a:bodyPr>
          <a:lstStyle/>
          <a:p>
            <a:pPr algn="ctr"/>
            <a:r>
              <a:rPr lang="en-US" sz="1200" dirty="0">
                <a:solidFill>
                  <a:srgbClr val="7030A0"/>
                </a:solidFill>
              </a:rPr>
              <a:t>100011</a:t>
            </a:r>
          </a:p>
        </p:txBody>
      </p:sp>
      <p:sp>
        <p:nvSpPr>
          <p:cNvPr id="32" name="TextBox 31"/>
          <p:cNvSpPr txBox="1"/>
          <p:nvPr/>
        </p:nvSpPr>
        <p:spPr>
          <a:xfrm>
            <a:off x="1163043" y="3541073"/>
            <a:ext cx="369332" cy="608207"/>
          </a:xfrm>
          <a:prstGeom prst="rect">
            <a:avLst/>
          </a:prstGeom>
          <a:noFill/>
        </p:spPr>
        <p:txBody>
          <a:bodyPr vert="vert" wrap="square" rtlCol="0">
            <a:spAutoFit/>
          </a:bodyPr>
          <a:lstStyle/>
          <a:p>
            <a:pPr algn="ctr"/>
            <a:r>
              <a:rPr lang="en-US" sz="1200" dirty="0">
                <a:solidFill>
                  <a:srgbClr val="7030A0"/>
                </a:solidFill>
              </a:rPr>
              <a:t>01111</a:t>
            </a:r>
          </a:p>
        </p:txBody>
      </p:sp>
      <p:sp>
        <p:nvSpPr>
          <p:cNvPr id="33" name="TextBox 32"/>
          <p:cNvSpPr txBox="1"/>
          <p:nvPr/>
        </p:nvSpPr>
        <p:spPr>
          <a:xfrm>
            <a:off x="1163043" y="4078171"/>
            <a:ext cx="369332" cy="528013"/>
          </a:xfrm>
          <a:prstGeom prst="rect">
            <a:avLst/>
          </a:prstGeom>
          <a:noFill/>
        </p:spPr>
        <p:txBody>
          <a:bodyPr vert="vert" wrap="square" rtlCol="0">
            <a:spAutoFit/>
          </a:bodyPr>
          <a:lstStyle/>
          <a:p>
            <a:pPr algn="ctr"/>
            <a:r>
              <a:rPr lang="en-US" sz="1200" dirty="0">
                <a:solidFill>
                  <a:srgbClr val="7030A0"/>
                </a:solidFill>
              </a:rPr>
              <a:t>11000</a:t>
            </a:r>
          </a:p>
        </p:txBody>
      </p:sp>
      <p:sp>
        <p:nvSpPr>
          <p:cNvPr id="34" name="TextBox 33"/>
          <p:cNvSpPr txBox="1"/>
          <p:nvPr/>
        </p:nvSpPr>
        <p:spPr>
          <a:xfrm>
            <a:off x="1163043" y="4606184"/>
            <a:ext cx="369332" cy="1640793"/>
          </a:xfrm>
          <a:prstGeom prst="rect">
            <a:avLst/>
          </a:prstGeom>
          <a:noFill/>
        </p:spPr>
        <p:txBody>
          <a:bodyPr vert="vert" wrap="square" rtlCol="0">
            <a:spAutoFit/>
          </a:bodyPr>
          <a:lstStyle/>
          <a:p>
            <a:pPr algn="ctr"/>
            <a:r>
              <a:rPr lang="en-US" sz="1200" dirty="0">
                <a:solidFill>
                  <a:srgbClr val="7030A0"/>
                </a:solidFill>
              </a:rPr>
              <a:t>00000   00000   000000</a:t>
            </a:r>
          </a:p>
        </p:txBody>
      </p:sp>
      <p:sp>
        <p:nvSpPr>
          <p:cNvPr id="35" name="TextBox 34"/>
          <p:cNvSpPr txBox="1"/>
          <p:nvPr/>
        </p:nvSpPr>
        <p:spPr>
          <a:xfrm>
            <a:off x="5181600" y="3828936"/>
            <a:ext cx="445771" cy="230832"/>
          </a:xfrm>
          <a:prstGeom prst="rect">
            <a:avLst/>
          </a:prstGeom>
          <a:noFill/>
        </p:spPr>
        <p:txBody>
          <a:bodyPr wrap="square" rtlCol="0">
            <a:spAutoFit/>
          </a:bodyPr>
          <a:lstStyle/>
          <a:p>
            <a:pPr algn="ctr"/>
            <a:r>
              <a:rPr lang="en-SG" sz="900" b="1" dirty="0"/>
              <a:t>Opr1</a:t>
            </a:r>
            <a:endParaRPr lang="en-US" sz="900" b="1" dirty="0"/>
          </a:p>
        </p:txBody>
      </p:sp>
      <p:sp>
        <p:nvSpPr>
          <p:cNvPr id="36" name="TextBox 35"/>
          <p:cNvSpPr txBox="1"/>
          <p:nvPr/>
        </p:nvSpPr>
        <p:spPr>
          <a:xfrm>
            <a:off x="5181600" y="4798308"/>
            <a:ext cx="445771" cy="230832"/>
          </a:xfrm>
          <a:prstGeom prst="rect">
            <a:avLst/>
          </a:prstGeom>
          <a:noFill/>
        </p:spPr>
        <p:txBody>
          <a:bodyPr wrap="square" rtlCol="0">
            <a:spAutoFit/>
          </a:bodyPr>
          <a:lstStyle/>
          <a:p>
            <a:pPr algn="ctr"/>
            <a:r>
              <a:rPr lang="en-SG" sz="900" b="1" dirty="0"/>
              <a:t>Opr2</a:t>
            </a:r>
            <a:endParaRPr lang="en-US" sz="900" b="1" dirty="0"/>
          </a:p>
        </p:txBody>
      </p:sp>
      <p:sp>
        <p:nvSpPr>
          <p:cNvPr id="42" name="Slide Number Placeholder 1">
            <a:extLst>
              <a:ext uri="{FF2B5EF4-FFF2-40B4-BE49-F238E27FC236}">
                <a16:creationId xmlns:a16="http://schemas.microsoft.com/office/drawing/2014/main" id="{3DE31EF2-558A-4B6B-B921-74751C3F0348}"/>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6</a:t>
            </a:fld>
            <a:endParaRPr lang="en-SG" dirty="0"/>
          </a:p>
        </p:txBody>
      </p:sp>
      <p:grpSp>
        <p:nvGrpSpPr>
          <p:cNvPr id="89" name="Group 88"/>
          <p:cNvGrpSpPr/>
          <p:nvPr/>
        </p:nvGrpSpPr>
        <p:grpSpPr>
          <a:xfrm>
            <a:off x="2144115" y="2624526"/>
            <a:ext cx="5703618" cy="3274069"/>
            <a:chOff x="2144115" y="2624526"/>
            <a:chExt cx="5703618" cy="3274069"/>
          </a:xfrm>
        </p:grpSpPr>
        <p:sp>
          <p:nvSpPr>
            <p:cNvPr id="81" name="Oval 80"/>
            <p:cNvSpPr/>
            <p:nvPr/>
          </p:nvSpPr>
          <p:spPr>
            <a:xfrm>
              <a:off x="2144115" y="4388631"/>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4554735" y="5088823"/>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p:cNvSpPr txBox="1"/>
            <p:nvPr/>
          </p:nvSpPr>
          <p:spPr>
            <a:xfrm>
              <a:off x="3513583" y="4952134"/>
              <a:ext cx="248002" cy="307777"/>
            </a:xfrm>
            <a:prstGeom prst="rect">
              <a:avLst/>
            </a:prstGeom>
            <a:noFill/>
          </p:spPr>
          <p:txBody>
            <a:bodyPr wrap="square" rtlCol="0">
              <a:spAutoFit/>
            </a:bodyPr>
            <a:lstStyle/>
            <a:p>
              <a:r>
                <a:rPr lang="en-US" sz="1400" dirty="0">
                  <a:solidFill>
                    <a:srgbClr val="C00000"/>
                  </a:solidFill>
                </a:rPr>
                <a:t>1</a:t>
              </a:r>
            </a:p>
          </p:txBody>
        </p:sp>
        <p:sp>
          <p:nvSpPr>
            <p:cNvPr id="84" name="TextBox 83"/>
            <p:cNvSpPr txBox="1"/>
            <p:nvPr/>
          </p:nvSpPr>
          <p:spPr>
            <a:xfrm>
              <a:off x="6816011" y="5590818"/>
              <a:ext cx="248002" cy="307777"/>
            </a:xfrm>
            <a:prstGeom prst="rect">
              <a:avLst/>
            </a:prstGeom>
            <a:noFill/>
          </p:spPr>
          <p:txBody>
            <a:bodyPr wrap="square" rtlCol="0">
              <a:spAutoFit/>
            </a:bodyPr>
            <a:lstStyle/>
            <a:p>
              <a:r>
                <a:rPr lang="en-US" sz="1400" dirty="0">
                  <a:solidFill>
                    <a:srgbClr val="C00000"/>
                  </a:solidFill>
                </a:rPr>
                <a:t>1</a:t>
              </a:r>
            </a:p>
          </p:txBody>
        </p:sp>
        <p:sp>
          <p:nvSpPr>
            <p:cNvPr id="85" name="TextBox 84"/>
            <p:cNvSpPr txBox="1"/>
            <p:nvPr/>
          </p:nvSpPr>
          <p:spPr>
            <a:xfrm>
              <a:off x="6775444" y="4187987"/>
              <a:ext cx="248002" cy="307777"/>
            </a:xfrm>
            <a:prstGeom prst="rect">
              <a:avLst/>
            </a:prstGeom>
            <a:noFill/>
          </p:spPr>
          <p:txBody>
            <a:bodyPr wrap="square" rtlCol="0">
              <a:spAutoFit/>
            </a:bodyPr>
            <a:lstStyle/>
            <a:p>
              <a:r>
                <a:rPr lang="en-US" sz="1400" dirty="0">
                  <a:solidFill>
                    <a:srgbClr val="C00000"/>
                  </a:solidFill>
                </a:rPr>
                <a:t>0</a:t>
              </a:r>
            </a:p>
          </p:txBody>
        </p:sp>
        <p:sp>
          <p:nvSpPr>
            <p:cNvPr id="86" name="Oval 85"/>
            <p:cNvSpPr/>
            <p:nvPr/>
          </p:nvSpPr>
          <p:spPr>
            <a:xfrm>
              <a:off x="7578337" y="5206219"/>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3556716" y="2624526"/>
              <a:ext cx="248002" cy="307777"/>
            </a:xfrm>
            <a:prstGeom prst="rect">
              <a:avLst/>
            </a:prstGeom>
            <a:noFill/>
          </p:spPr>
          <p:txBody>
            <a:bodyPr wrap="square" rtlCol="0">
              <a:spAutoFit/>
            </a:bodyPr>
            <a:lstStyle/>
            <a:p>
              <a:r>
                <a:rPr lang="en-US" sz="1400" dirty="0">
                  <a:solidFill>
                    <a:srgbClr val="C00000"/>
                  </a:solidFill>
                </a:rPr>
                <a:t>0</a:t>
              </a:r>
            </a:p>
          </p:txBody>
        </p:sp>
      </p:grpSp>
    </p:spTree>
    <p:extLst>
      <p:ext uri="{BB962C8B-B14F-4D97-AF65-F5344CB8AC3E}">
        <p14:creationId xmlns:p14="http://schemas.microsoft.com/office/powerpoint/2010/main" val="119347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dissolve">
                                      <p:cBhvr>
                                        <p:cTn id="11" dur="500"/>
                                        <p:tgtEl>
                                          <p:spTgt spid="32"/>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dissolve">
                                      <p:cBhvr>
                                        <p:cTn id="15" dur="500"/>
                                        <p:tgtEl>
                                          <p:spTgt spid="33"/>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dissolve">
                                      <p:cBhvr>
                                        <p:cTn id="19" dur="500"/>
                                        <p:tgtEl>
                                          <p:spTgt spid="34"/>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dissolve">
                                      <p:cBhvr>
                                        <p:cTn id="24" dur="500"/>
                                        <p:tgtEl>
                                          <p:spTgt spid="15"/>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dissolve">
                                      <p:cBhvr>
                                        <p:cTn id="27" dur="500"/>
                                        <p:tgtEl>
                                          <p:spTgt spid="21"/>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dissolve">
                                      <p:cBhvr>
                                        <p:cTn id="30" dur="500"/>
                                        <p:tgtEl>
                                          <p:spTgt spid="22"/>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dissolve">
                                      <p:cBhvr>
                                        <p:cTn id="33" dur="500"/>
                                        <p:tgtEl>
                                          <p:spTgt spid="23"/>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dissolve">
                                      <p:cBhvr>
                                        <p:cTn id="36" dur="500"/>
                                        <p:tgtEl>
                                          <p:spTgt spid="24"/>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dissolve">
                                      <p:cBhvr>
                                        <p:cTn id="39" dur="500"/>
                                        <p:tgtEl>
                                          <p:spTgt spid="25"/>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dissolve">
                                      <p:cBhvr>
                                        <p:cTn id="42" dur="500"/>
                                        <p:tgtEl>
                                          <p:spTgt spid="26"/>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dissolve">
                                      <p:cBhvr>
                                        <p:cTn id="45" dur="500"/>
                                        <p:tgtEl>
                                          <p:spTgt spid="27"/>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dissolve">
                                      <p:cBhvr>
                                        <p:cTn id="48" dur="5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89"/>
                                        </p:tgtEl>
                                        <p:attrNameLst>
                                          <p:attrName>style.visibility</p:attrName>
                                        </p:attrNameLst>
                                      </p:cBhvr>
                                      <p:to>
                                        <p:strVal val="visible"/>
                                      </p:to>
                                    </p:set>
                                    <p:animEffect transition="in" filter="dissolve">
                                      <p:cBhvr>
                                        <p:cTn id="53" dur="500"/>
                                        <p:tgtEl>
                                          <p:spTgt spid="89"/>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dissolve">
                                      <p:cBhvr>
                                        <p:cTn id="58" dur="500"/>
                                        <p:tgtEl>
                                          <p:spTgt spid="12"/>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dissolve">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dissolve">
                                      <p:cBhvr>
                                        <p:cTn id="68" dur="500"/>
                                        <p:tgtEl>
                                          <p:spTgt spid="14"/>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dissolve">
                                      <p:cBhvr>
                                        <p:cTn id="73" dur="500"/>
                                        <p:tgtEl>
                                          <p:spTgt spid="17"/>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18"/>
                                        </p:tgtEl>
                                        <p:attrNameLst>
                                          <p:attrName>style.visibility</p:attrName>
                                        </p:attrNameLst>
                                      </p:cBhvr>
                                      <p:to>
                                        <p:strVal val="visible"/>
                                      </p:to>
                                    </p:set>
                                    <p:animEffect transition="in" filter="dissolve">
                                      <p:cBhvr>
                                        <p:cTn id="78" dur="500"/>
                                        <p:tgtEl>
                                          <p:spTgt spid="18"/>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dissolve">
                                      <p:cBhvr>
                                        <p:cTn id="83" dur="500"/>
                                        <p:tgtEl>
                                          <p:spTgt spid="19"/>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grpId="0" nodeType="clickEffect">
                                  <p:stCondLst>
                                    <p:cond delay="0"/>
                                  </p:stCondLst>
                                  <p:childTnLst>
                                    <p:set>
                                      <p:cBhvr>
                                        <p:cTn id="87" dur="1" fill="hold">
                                          <p:stCondLst>
                                            <p:cond delay="0"/>
                                          </p:stCondLst>
                                        </p:cTn>
                                        <p:tgtEl>
                                          <p:spTgt spid="20"/>
                                        </p:tgtEl>
                                        <p:attrNameLst>
                                          <p:attrName>style.visibility</p:attrName>
                                        </p:attrNameLst>
                                      </p:cBhvr>
                                      <p:to>
                                        <p:strVal val="visible"/>
                                      </p:to>
                                    </p:set>
                                    <p:animEffect transition="in" filter="dissolve">
                                      <p:cBhvr>
                                        <p:cTn id="88" dur="500"/>
                                        <p:tgtEl>
                                          <p:spTgt spid="20"/>
                                        </p:tgtEl>
                                      </p:cBhvr>
                                    </p:animEffect>
                                  </p:childTnLst>
                                </p:cTn>
                              </p:par>
                            </p:childTnLst>
                          </p:cTn>
                        </p:par>
                      </p:childTnLst>
                    </p:cTn>
                  </p:par>
                  <p:par>
                    <p:cTn id="89" fill="hold">
                      <p:stCondLst>
                        <p:cond delay="indefinite"/>
                      </p:stCondLst>
                      <p:childTnLst>
                        <p:par>
                          <p:cTn id="90" fill="hold">
                            <p:stCondLst>
                              <p:cond delay="0"/>
                            </p:stCondLst>
                            <p:childTnLst>
                              <p:par>
                                <p:cTn id="91" presetID="9" presetClass="entr" presetSubtype="0" fill="hold" grpId="0" nodeType="click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dissolve">
                                      <p:cBhvr>
                                        <p:cTn id="93" dur="500"/>
                                        <p:tgtEl>
                                          <p:spTgt spid="16"/>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nodeType="clickEffect">
                                  <p:stCondLst>
                                    <p:cond delay="0"/>
                                  </p:stCondLst>
                                  <p:childTnLst>
                                    <p:set>
                                      <p:cBhvr>
                                        <p:cTn id="97" dur="1" fill="hold">
                                          <p:stCondLst>
                                            <p:cond delay="0"/>
                                          </p:stCondLst>
                                        </p:cTn>
                                        <p:tgtEl>
                                          <p:spTgt spid="29">
                                            <p:txEl>
                                              <p:pRg st="0" end="0"/>
                                            </p:txEl>
                                          </p:spTgt>
                                        </p:tgtEl>
                                        <p:attrNameLst>
                                          <p:attrName>style.visibility</p:attrName>
                                        </p:attrNameLst>
                                      </p:cBhvr>
                                      <p:to>
                                        <p:strVal val="visible"/>
                                      </p:to>
                                    </p:set>
                                    <p:animEffect transition="in" filter="dissolve">
                                      <p:cBhvr>
                                        <p:cTn id="98" dur="5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31" grpId="0"/>
      <p:bldP spid="32"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517713" y="1484829"/>
            <a:ext cx="8034616" cy="5217179"/>
            <a:chOff x="517713" y="1484829"/>
            <a:chExt cx="8034616" cy="5217179"/>
          </a:xfrm>
        </p:grpSpPr>
        <p:grpSp>
          <p:nvGrpSpPr>
            <p:cNvPr id="4" name="Group 3"/>
            <p:cNvGrpSpPr/>
            <p:nvPr/>
          </p:nvGrpSpPr>
          <p:grpSpPr>
            <a:xfrm>
              <a:off x="517713" y="1484829"/>
              <a:ext cx="8034616" cy="5217179"/>
              <a:chOff x="1690687" y="538162"/>
              <a:chExt cx="8810625" cy="5721071"/>
            </a:xfrm>
          </p:grpSpPr>
          <p:pic>
            <p:nvPicPr>
              <p:cNvPr id="2" name="Picture 1"/>
              <p:cNvPicPr/>
              <p:nvPr/>
            </p:nvPicPr>
            <p:blipFill rotWithShape="1">
              <a:blip r:embed="rId2">
                <a:extLst>
                  <a:ext uri="{28A0092B-C50C-407E-A947-70E740481C1C}">
                    <a14:useLocalDpi xmlns:a14="http://schemas.microsoft.com/office/drawing/2010/main" val="0"/>
                  </a:ext>
                </a:extLst>
              </a:blip>
              <a:srcRect b="1048"/>
              <a:stretch/>
            </p:blipFill>
            <p:spPr>
              <a:xfrm>
                <a:off x="1690687" y="538163"/>
                <a:ext cx="8810625" cy="5721070"/>
              </a:xfrm>
              <a:prstGeom prst="rect">
                <a:avLst/>
              </a:prstGeom>
            </p:spPr>
          </p:pic>
          <p:sp>
            <p:nvSpPr>
              <p:cNvPr id="3" name="Rectangle 2"/>
              <p:cNvSpPr/>
              <p:nvPr/>
            </p:nvSpPr>
            <p:spPr>
              <a:xfrm>
                <a:off x="9910482" y="538162"/>
                <a:ext cx="590830" cy="283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41" name="TextBox 40"/>
            <p:cNvSpPr txBox="1"/>
            <p:nvPr/>
          </p:nvSpPr>
          <p:spPr>
            <a:xfrm>
              <a:off x="2177704" y="4349467"/>
              <a:ext cx="202219" cy="623248"/>
            </a:xfrm>
            <a:prstGeom prst="rect">
              <a:avLst/>
            </a:prstGeom>
            <a:noFill/>
          </p:spPr>
          <p:txBody>
            <a:bodyPr wrap="square" rtlCol="0">
              <a:spAutoFit/>
            </a:bodyPr>
            <a:lstStyle/>
            <a:p>
              <a:pPr algn="ctr">
                <a:spcAft>
                  <a:spcPts val="100"/>
                </a:spcAft>
              </a:pPr>
              <a:r>
                <a:rPr lang="en-SG" sz="800" dirty="0">
                  <a:solidFill>
                    <a:srgbClr val="0033CC"/>
                  </a:solidFill>
                </a:rPr>
                <a:t>0</a:t>
              </a:r>
            </a:p>
            <a:p>
              <a:pPr algn="ctr">
                <a:spcAft>
                  <a:spcPts val="100"/>
                </a:spcAft>
              </a:pPr>
              <a:endParaRPr lang="en-SG" sz="800" dirty="0">
                <a:solidFill>
                  <a:srgbClr val="0033CC"/>
                </a:solidFill>
              </a:endParaRPr>
            </a:p>
            <a:p>
              <a:pPr algn="ctr">
                <a:spcAft>
                  <a:spcPts val="100"/>
                </a:spcAft>
              </a:pPr>
              <a:endParaRPr lang="en-SG" sz="800" dirty="0">
                <a:solidFill>
                  <a:srgbClr val="0033CC"/>
                </a:solidFill>
              </a:endParaRPr>
            </a:p>
            <a:p>
              <a:pPr algn="ctr">
                <a:spcAft>
                  <a:spcPts val="100"/>
                </a:spcAft>
              </a:pPr>
              <a:r>
                <a:rPr lang="en-SG" sz="800" dirty="0">
                  <a:solidFill>
                    <a:srgbClr val="0033CC"/>
                  </a:solidFill>
                </a:rPr>
                <a:t>1</a:t>
              </a:r>
              <a:endParaRPr lang="en-US" sz="800" dirty="0">
                <a:solidFill>
                  <a:srgbClr val="0033CC"/>
                </a:solidFill>
              </a:endParaRPr>
            </a:p>
          </p:txBody>
        </p:sp>
        <p:sp>
          <p:nvSpPr>
            <p:cNvPr id="42" name="TextBox 41"/>
            <p:cNvSpPr txBox="1"/>
            <p:nvPr/>
          </p:nvSpPr>
          <p:spPr>
            <a:xfrm>
              <a:off x="4569677" y="4559719"/>
              <a:ext cx="202219" cy="700192"/>
            </a:xfrm>
            <a:prstGeom prst="rect">
              <a:avLst/>
            </a:prstGeom>
            <a:noFill/>
          </p:spPr>
          <p:txBody>
            <a:bodyPr wrap="square" rtlCol="0">
              <a:spAutoFit/>
            </a:bodyPr>
            <a:lstStyle/>
            <a:p>
              <a:pPr algn="ctr">
                <a:spcAft>
                  <a:spcPts val="300"/>
                </a:spcAft>
              </a:pPr>
              <a:r>
                <a:rPr lang="en-SG" sz="800" dirty="0">
                  <a:solidFill>
                    <a:srgbClr val="0033CC"/>
                  </a:solidFill>
                </a:rPr>
                <a:t>0</a:t>
              </a:r>
            </a:p>
            <a:p>
              <a:pPr algn="ctr">
                <a:spcAft>
                  <a:spcPts val="300"/>
                </a:spcAft>
              </a:pPr>
              <a:endParaRPr lang="en-SG" sz="800" dirty="0">
                <a:solidFill>
                  <a:srgbClr val="0033CC"/>
                </a:solidFill>
              </a:endParaRPr>
            </a:p>
            <a:p>
              <a:pPr algn="ctr">
                <a:spcAft>
                  <a:spcPts val="300"/>
                </a:spcAft>
              </a:pPr>
              <a:endParaRPr lang="en-SG" sz="800" dirty="0">
                <a:solidFill>
                  <a:srgbClr val="0033CC"/>
                </a:solidFill>
              </a:endParaRPr>
            </a:p>
            <a:p>
              <a:pPr algn="ctr">
                <a:spcAft>
                  <a:spcPts val="300"/>
                </a:spcAft>
              </a:pPr>
              <a:r>
                <a:rPr lang="en-SG" sz="800" dirty="0">
                  <a:solidFill>
                    <a:srgbClr val="0033CC"/>
                  </a:solidFill>
                </a:rPr>
                <a:t>1</a:t>
              </a:r>
              <a:endParaRPr lang="en-US" sz="800" dirty="0">
                <a:solidFill>
                  <a:srgbClr val="0033CC"/>
                </a:solidFill>
              </a:endParaRPr>
            </a:p>
          </p:txBody>
        </p:sp>
        <p:sp>
          <p:nvSpPr>
            <p:cNvPr id="43" name="TextBox 42"/>
            <p:cNvSpPr txBox="1"/>
            <p:nvPr/>
          </p:nvSpPr>
          <p:spPr>
            <a:xfrm>
              <a:off x="6447360" y="1960292"/>
              <a:ext cx="202219" cy="700192"/>
            </a:xfrm>
            <a:prstGeom prst="rect">
              <a:avLst/>
            </a:prstGeom>
            <a:noFill/>
          </p:spPr>
          <p:txBody>
            <a:bodyPr wrap="square" rtlCol="0">
              <a:spAutoFit/>
            </a:bodyPr>
            <a:lstStyle/>
            <a:p>
              <a:pPr algn="ctr">
                <a:spcAft>
                  <a:spcPts val="300"/>
                </a:spcAft>
              </a:pPr>
              <a:r>
                <a:rPr lang="en-SG" sz="800" dirty="0">
                  <a:solidFill>
                    <a:srgbClr val="0033CC"/>
                  </a:solidFill>
                </a:rPr>
                <a:t>0</a:t>
              </a:r>
            </a:p>
            <a:p>
              <a:pPr algn="ctr">
                <a:spcAft>
                  <a:spcPts val="300"/>
                </a:spcAft>
              </a:pPr>
              <a:endParaRPr lang="en-SG" sz="800" dirty="0">
                <a:solidFill>
                  <a:srgbClr val="0033CC"/>
                </a:solidFill>
              </a:endParaRPr>
            </a:p>
            <a:p>
              <a:pPr algn="ctr">
                <a:spcAft>
                  <a:spcPts val="300"/>
                </a:spcAft>
              </a:pPr>
              <a:endParaRPr lang="en-SG" sz="800" dirty="0">
                <a:solidFill>
                  <a:srgbClr val="0033CC"/>
                </a:solidFill>
              </a:endParaRPr>
            </a:p>
            <a:p>
              <a:pPr algn="ctr">
                <a:spcAft>
                  <a:spcPts val="300"/>
                </a:spcAft>
              </a:pPr>
              <a:r>
                <a:rPr lang="en-SG" sz="800" dirty="0">
                  <a:solidFill>
                    <a:srgbClr val="0033CC"/>
                  </a:solidFill>
                </a:rPr>
                <a:t>1</a:t>
              </a:r>
              <a:endParaRPr lang="en-US" sz="800" dirty="0">
                <a:solidFill>
                  <a:srgbClr val="0033CC"/>
                </a:solidFill>
              </a:endParaRPr>
            </a:p>
          </p:txBody>
        </p:sp>
        <p:sp>
          <p:nvSpPr>
            <p:cNvPr id="44" name="TextBox 43"/>
            <p:cNvSpPr txBox="1"/>
            <p:nvPr/>
          </p:nvSpPr>
          <p:spPr>
            <a:xfrm>
              <a:off x="7611926" y="5150148"/>
              <a:ext cx="202219" cy="623248"/>
            </a:xfrm>
            <a:prstGeom prst="rect">
              <a:avLst/>
            </a:prstGeom>
            <a:noFill/>
          </p:spPr>
          <p:txBody>
            <a:bodyPr wrap="square" rtlCol="0">
              <a:spAutoFit/>
            </a:bodyPr>
            <a:lstStyle/>
            <a:p>
              <a:pPr algn="ctr">
                <a:spcAft>
                  <a:spcPts val="100"/>
                </a:spcAft>
              </a:pPr>
              <a:r>
                <a:rPr lang="en-SG" sz="800" dirty="0">
                  <a:solidFill>
                    <a:srgbClr val="0033CC"/>
                  </a:solidFill>
                </a:rPr>
                <a:t>1</a:t>
              </a:r>
            </a:p>
            <a:p>
              <a:pPr algn="ctr">
                <a:spcAft>
                  <a:spcPts val="100"/>
                </a:spcAft>
              </a:pPr>
              <a:endParaRPr lang="en-SG" sz="800" dirty="0">
                <a:solidFill>
                  <a:srgbClr val="0033CC"/>
                </a:solidFill>
              </a:endParaRPr>
            </a:p>
            <a:p>
              <a:pPr algn="ctr">
                <a:spcAft>
                  <a:spcPts val="100"/>
                </a:spcAft>
              </a:pPr>
              <a:endParaRPr lang="en-SG" sz="800" dirty="0">
                <a:solidFill>
                  <a:srgbClr val="0033CC"/>
                </a:solidFill>
              </a:endParaRPr>
            </a:p>
            <a:p>
              <a:pPr algn="ctr">
                <a:spcAft>
                  <a:spcPts val="100"/>
                </a:spcAft>
              </a:pPr>
              <a:r>
                <a:rPr lang="en-SG" sz="800" dirty="0">
                  <a:solidFill>
                    <a:srgbClr val="0033CC"/>
                  </a:solidFill>
                </a:rPr>
                <a:t>0</a:t>
              </a:r>
              <a:endParaRPr lang="en-US" sz="800" dirty="0">
                <a:solidFill>
                  <a:srgbClr val="0033CC"/>
                </a:solidFill>
              </a:endParaRPr>
            </a:p>
          </p:txBody>
        </p:sp>
      </p:grpSp>
      <p:sp>
        <p:nvSpPr>
          <p:cNvPr id="5" name="TextBox 4"/>
          <p:cNvSpPr txBox="1"/>
          <p:nvPr/>
        </p:nvSpPr>
        <p:spPr>
          <a:xfrm>
            <a:off x="268941" y="115042"/>
            <a:ext cx="2429016"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b="1" dirty="0">
                <a:latin typeface="Courier New" panose="02070309020205020404" pitchFamily="49" charset="0"/>
                <a:cs typeface="Courier New" panose="02070309020205020404" pitchFamily="49" charset="0"/>
              </a:rPr>
              <a:t>sub $25, $20, $5</a:t>
            </a:r>
          </a:p>
        </p:txBody>
      </p:sp>
      <p:sp>
        <p:nvSpPr>
          <p:cNvPr id="6" name="TextBox 5"/>
          <p:cNvSpPr txBox="1"/>
          <p:nvPr/>
        </p:nvSpPr>
        <p:spPr>
          <a:xfrm>
            <a:off x="268942" y="737637"/>
            <a:ext cx="1261223" cy="523220"/>
          </a:xfrm>
          <a:prstGeom prst="rect">
            <a:avLst/>
          </a:prstGeom>
          <a:noFill/>
        </p:spPr>
        <p:txBody>
          <a:bodyPr wrap="square" rtlCol="0">
            <a:spAutoFit/>
          </a:bodyPr>
          <a:lstStyle/>
          <a:p>
            <a:pPr algn="ctr"/>
            <a:r>
              <a:rPr lang="en-SG" sz="2800" dirty="0">
                <a:solidFill>
                  <a:srgbClr val="C00000"/>
                </a:solidFill>
              </a:rPr>
              <a:t>Q1(iii)</a:t>
            </a:r>
          </a:p>
        </p:txBody>
      </p:sp>
      <p:sp>
        <p:nvSpPr>
          <p:cNvPr id="7" name="TextBox 6"/>
          <p:cNvSpPr txBox="1"/>
          <p:nvPr/>
        </p:nvSpPr>
        <p:spPr>
          <a:xfrm>
            <a:off x="6157495" y="115042"/>
            <a:ext cx="5351088"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b="1" dirty="0">
                <a:solidFill>
                  <a:srgbClr val="7030A0"/>
                </a:solidFill>
                <a:latin typeface="Courier New" panose="02070309020205020404" pitchFamily="49" charset="0"/>
                <a:cs typeface="Courier New" panose="02070309020205020404" pitchFamily="49" charset="0"/>
              </a:rPr>
              <a:t>000000 10100 00101 11001 00000 100010</a:t>
            </a:r>
          </a:p>
        </p:txBody>
      </p:sp>
      <p:sp>
        <p:nvSpPr>
          <p:cNvPr id="8" name="TextBox 7"/>
          <p:cNvSpPr txBox="1"/>
          <p:nvPr/>
        </p:nvSpPr>
        <p:spPr>
          <a:xfrm>
            <a:off x="2920624" y="115042"/>
            <a:ext cx="2006221" cy="369332"/>
          </a:xfrm>
          <a:prstGeom prst="rect">
            <a:avLst/>
          </a:prstGeom>
          <a:solidFill>
            <a:schemeClr val="accent4">
              <a:lumMod val="20000"/>
              <a:lumOff val="80000"/>
            </a:schemeClr>
          </a:solidFill>
          <a:ln>
            <a:solidFill>
              <a:srgbClr val="660066"/>
            </a:solidFill>
          </a:ln>
        </p:spPr>
        <p:txBody>
          <a:bodyPr wrap="square" rtlCol="0">
            <a:spAutoFit/>
          </a:bodyPr>
          <a:lstStyle/>
          <a:p>
            <a:r>
              <a:rPr lang="en-SG" dirty="0">
                <a:cs typeface="Courier New" panose="02070309020205020404" pitchFamily="49" charset="0"/>
              </a:rPr>
              <a:t>R[</a:t>
            </a:r>
            <a:r>
              <a:rPr lang="en-SG" dirty="0" err="1">
                <a:cs typeface="Courier New" panose="02070309020205020404" pitchFamily="49" charset="0"/>
              </a:rPr>
              <a:t>rd</a:t>
            </a:r>
            <a:r>
              <a:rPr lang="en-SG" dirty="0">
                <a:cs typeface="Courier New" panose="02070309020205020404" pitchFamily="49" charset="0"/>
              </a:rPr>
              <a:t>] = R[</a:t>
            </a:r>
            <a:r>
              <a:rPr lang="en-SG" dirty="0" err="1">
                <a:cs typeface="Courier New" panose="02070309020205020404" pitchFamily="49" charset="0"/>
              </a:rPr>
              <a:t>rs</a:t>
            </a:r>
            <a:r>
              <a:rPr lang="en-SG" dirty="0">
                <a:cs typeface="Courier New" panose="02070309020205020404" pitchFamily="49" charset="0"/>
              </a:rPr>
              <a:t>] – R[</a:t>
            </a:r>
            <a:r>
              <a:rPr lang="en-SG" dirty="0" err="1">
                <a:cs typeface="Courier New" panose="02070309020205020404" pitchFamily="49" charset="0"/>
              </a:rPr>
              <a:t>rt</a:t>
            </a:r>
            <a:r>
              <a:rPr lang="en-SG" dirty="0">
                <a:cs typeface="Courier New" panose="02070309020205020404" pitchFamily="49" charset="0"/>
              </a:rPr>
              <a:t>]</a:t>
            </a:r>
          </a:p>
        </p:txBody>
      </p:sp>
      <p:graphicFrame>
        <p:nvGraphicFramePr>
          <p:cNvPr id="9" name="Table 8"/>
          <p:cNvGraphicFramePr>
            <a:graphicFrameLocks noGrp="1"/>
          </p:cNvGraphicFramePr>
          <p:nvPr/>
        </p:nvGraphicFramePr>
        <p:xfrm>
          <a:off x="3563471" y="551081"/>
          <a:ext cx="8417861" cy="1143000"/>
        </p:xfrm>
        <a:graphic>
          <a:graphicData uri="http://schemas.openxmlformats.org/drawingml/2006/table">
            <a:tbl>
              <a:tblPr firstRow="1" bandRow="1">
                <a:tableStyleId>{5C22544A-7EE6-4342-B048-85BDC9FD1C3A}</a:tableStyleId>
              </a:tblPr>
              <a:tblGrid>
                <a:gridCol w="771380">
                  <a:extLst>
                    <a:ext uri="{9D8B030D-6E8A-4147-A177-3AD203B41FA5}">
                      <a16:colId xmlns:a16="http://schemas.microsoft.com/office/drawing/2014/main" val="20000"/>
                    </a:ext>
                  </a:extLst>
                </a:gridCol>
                <a:gridCol w="771380">
                  <a:extLst>
                    <a:ext uri="{9D8B030D-6E8A-4147-A177-3AD203B41FA5}">
                      <a16:colId xmlns:a16="http://schemas.microsoft.com/office/drawing/2014/main" val="20001"/>
                    </a:ext>
                  </a:extLst>
                </a:gridCol>
                <a:gridCol w="771380">
                  <a:extLst>
                    <a:ext uri="{9D8B030D-6E8A-4147-A177-3AD203B41FA5}">
                      <a16:colId xmlns:a16="http://schemas.microsoft.com/office/drawing/2014/main" val="20002"/>
                    </a:ext>
                  </a:extLst>
                </a:gridCol>
                <a:gridCol w="1760319">
                  <a:extLst>
                    <a:ext uri="{9D8B030D-6E8A-4147-A177-3AD203B41FA5}">
                      <a16:colId xmlns:a16="http://schemas.microsoft.com/office/drawing/2014/main" val="20003"/>
                    </a:ext>
                  </a:extLst>
                </a:gridCol>
                <a:gridCol w="822415">
                  <a:extLst>
                    <a:ext uri="{9D8B030D-6E8A-4147-A177-3AD203B41FA5}">
                      <a16:colId xmlns:a16="http://schemas.microsoft.com/office/drawing/2014/main" val="20004"/>
                    </a:ext>
                  </a:extLst>
                </a:gridCol>
                <a:gridCol w="822415">
                  <a:extLst>
                    <a:ext uri="{9D8B030D-6E8A-4147-A177-3AD203B41FA5}">
                      <a16:colId xmlns:a16="http://schemas.microsoft.com/office/drawing/2014/main" val="20005"/>
                    </a:ext>
                  </a:extLst>
                </a:gridCol>
                <a:gridCol w="1420513">
                  <a:extLst>
                    <a:ext uri="{9D8B030D-6E8A-4147-A177-3AD203B41FA5}">
                      <a16:colId xmlns:a16="http://schemas.microsoft.com/office/drawing/2014/main" val="20006"/>
                    </a:ext>
                  </a:extLst>
                </a:gridCol>
                <a:gridCol w="1278059">
                  <a:extLst>
                    <a:ext uri="{9D8B030D-6E8A-4147-A177-3AD203B41FA5}">
                      <a16:colId xmlns:a16="http://schemas.microsoft.com/office/drawing/2014/main" val="20007"/>
                    </a:ext>
                  </a:extLst>
                </a:gridCol>
              </a:tblGrid>
              <a:tr h="375920">
                <a:tc gridSpan="4">
                  <a:txBody>
                    <a:bodyPr/>
                    <a:lstStyle/>
                    <a:p>
                      <a:pPr algn="ctr"/>
                      <a:r>
                        <a:rPr lang="en-SG" sz="1900" dirty="0"/>
                        <a:t>Registers</a:t>
                      </a:r>
                      <a:r>
                        <a:rPr lang="en-SG" sz="1900" baseline="0" dirty="0"/>
                        <a:t> File</a:t>
                      </a:r>
                      <a:endParaRPr lang="en-SG" sz="1900" dirty="0"/>
                    </a:p>
                  </a:txBody>
                  <a:tcPr/>
                </a:tc>
                <a:tc hMerge="1">
                  <a:txBody>
                    <a:bodyPr/>
                    <a:lstStyle/>
                    <a:p>
                      <a:endParaRPr lang="en-SG" dirty="0"/>
                    </a:p>
                  </a:txBody>
                  <a:tcPr/>
                </a:tc>
                <a:tc hMerge="1">
                  <a:txBody>
                    <a:bodyPr/>
                    <a:lstStyle/>
                    <a:p>
                      <a:endParaRPr lang="en-SG"/>
                    </a:p>
                  </a:txBody>
                  <a:tcPr/>
                </a:tc>
                <a:tc hMerge="1">
                  <a:txBody>
                    <a:bodyPr/>
                    <a:lstStyle/>
                    <a:p>
                      <a:endParaRPr lang="en-SG" dirty="0"/>
                    </a:p>
                  </a:txBody>
                  <a:tcPr/>
                </a:tc>
                <a:tc gridSpan="2">
                  <a:txBody>
                    <a:bodyPr/>
                    <a:lstStyle/>
                    <a:p>
                      <a:pPr algn="ctr"/>
                      <a:r>
                        <a:rPr lang="en-SG" sz="1900" dirty="0"/>
                        <a:t>ALU</a:t>
                      </a:r>
                    </a:p>
                  </a:txBody>
                  <a:tcPr/>
                </a:tc>
                <a:tc hMerge="1">
                  <a:txBody>
                    <a:bodyPr/>
                    <a:lstStyle/>
                    <a:p>
                      <a:endParaRPr lang="en-SG" dirty="0"/>
                    </a:p>
                  </a:txBody>
                  <a:tcPr/>
                </a:tc>
                <a:tc gridSpan="2">
                  <a:txBody>
                    <a:bodyPr/>
                    <a:lstStyle/>
                    <a:p>
                      <a:pPr algn="ctr"/>
                      <a:r>
                        <a:rPr lang="en-SG" sz="1900" dirty="0"/>
                        <a:t>Data Memory</a:t>
                      </a:r>
                    </a:p>
                  </a:txBody>
                  <a:tcPr/>
                </a:tc>
                <a:tc hMerge="1">
                  <a:txBody>
                    <a:bodyPr/>
                    <a:lstStyle/>
                    <a:p>
                      <a:endParaRPr lang="en-SG" dirty="0"/>
                    </a:p>
                  </a:txBody>
                  <a:tcPr/>
                </a:tc>
                <a:extLst>
                  <a:ext uri="{0D108BD9-81ED-4DB2-BD59-A6C34878D82A}">
                    <a16:rowId xmlns:a16="http://schemas.microsoft.com/office/drawing/2014/main" val="10000"/>
                  </a:ext>
                </a:extLst>
              </a:tr>
              <a:tr h="375920">
                <a:tc>
                  <a:txBody>
                    <a:bodyPr/>
                    <a:lstStyle/>
                    <a:p>
                      <a:pPr algn="ctr"/>
                      <a:r>
                        <a:rPr lang="en-SG" sz="1900" dirty="0"/>
                        <a:t>RR1</a:t>
                      </a:r>
                    </a:p>
                  </a:txBody>
                  <a:tcPr/>
                </a:tc>
                <a:tc>
                  <a:txBody>
                    <a:bodyPr/>
                    <a:lstStyle/>
                    <a:p>
                      <a:pPr algn="ctr"/>
                      <a:r>
                        <a:rPr lang="en-SG" sz="1900" dirty="0"/>
                        <a:t>RR2</a:t>
                      </a:r>
                    </a:p>
                  </a:txBody>
                  <a:tcPr/>
                </a:tc>
                <a:tc>
                  <a:txBody>
                    <a:bodyPr/>
                    <a:lstStyle/>
                    <a:p>
                      <a:pPr algn="ctr"/>
                      <a:r>
                        <a:rPr lang="en-SG" sz="1900" dirty="0"/>
                        <a:t>WR</a:t>
                      </a:r>
                    </a:p>
                  </a:txBody>
                  <a:tcPr/>
                </a:tc>
                <a:tc>
                  <a:txBody>
                    <a:bodyPr/>
                    <a:lstStyle/>
                    <a:p>
                      <a:pPr algn="ctr"/>
                      <a:r>
                        <a:rPr lang="en-SG" sz="1900" dirty="0"/>
                        <a:t>WD</a:t>
                      </a:r>
                    </a:p>
                  </a:txBody>
                  <a:tcPr/>
                </a:tc>
                <a:tc>
                  <a:txBody>
                    <a:bodyPr/>
                    <a:lstStyle/>
                    <a:p>
                      <a:pPr algn="ctr"/>
                      <a:r>
                        <a:rPr lang="en-SG" sz="1900" dirty="0"/>
                        <a:t>Opr1</a:t>
                      </a:r>
                    </a:p>
                  </a:txBody>
                  <a:tcPr/>
                </a:tc>
                <a:tc>
                  <a:txBody>
                    <a:bodyPr/>
                    <a:lstStyle/>
                    <a:p>
                      <a:pPr algn="ctr"/>
                      <a:r>
                        <a:rPr lang="en-SG" sz="1900" dirty="0"/>
                        <a:t>Opr2</a:t>
                      </a:r>
                    </a:p>
                  </a:txBody>
                  <a:tcPr/>
                </a:tc>
                <a:tc>
                  <a:txBody>
                    <a:bodyPr/>
                    <a:lstStyle/>
                    <a:p>
                      <a:pPr algn="ctr"/>
                      <a:r>
                        <a:rPr lang="en-SG" sz="1900" dirty="0"/>
                        <a:t>Address</a:t>
                      </a:r>
                    </a:p>
                  </a:txBody>
                  <a:tcPr/>
                </a:tc>
                <a:tc>
                  <a:txBody>
                    <a:bodyPr/>
                    <a:lstStyle/>
                    <a:p>
                      <a:pPr algn="ctr"/>
                      <a:r>
                        <a:rPr lang="en-SG" sz="1900" dirty="0"/>
                        <a:t>Write Data</a:t>
                      </a:r>
                    </a:p>
                  </a:txBody>
                  <a:tcPr/>
                </a:tc>
                <a:extLst>
                  <a:ext uri="{0D108BD9-81ED-4DB2-BD59-A6C34878D82A}">
                    <a16:rowId xmlns:a16="http://schemas.microsoft.com/office/drawing/2014/main" val="10001"/>
                  </a:ext>
                </a:extLst>
              </a:tr>
              <a:tr h="375920">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tc>
                  <a:txBody>
                    <a:bodyPr/>
                    <a:lstStyle/>
                    <a:p>
                      <a:endParaRPr lang="en-SG" sz="1900" dirty="0"/>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3586235" y="1267898"/>
            <a:ext cx="699247" cy="369332"/>
          </a:xfrm>
          <a:prstGeom prst="rect">
            <a:avLst/>
          </a:prstGeom>
          <a:noFill/>
        </p:spPr>
        <p:txBody>
          <a:bodyPr wrap="square" rtlCol="0">
            <a:spAutoFit/>
          </a:bodyPr>
          <a:lstStyle/>
          <a:p>
            <a:pPr algn="ctr"/>
            <a:r>
              <a:rPr lang="en-SG" b="1" dirty="0">
                <a:solidFill>
                  <a:srgbClr val="C00000"/>
                </a:solidFill>
              </a:rPr>
              <a:t>$20</a:t>
            </a:r>
          </a:p>
        </p:txBody>
      </p:sp>
      <p:sp>
        <p:nvSpPr>
          <p:cNvPr id="13" name="TextBox 12"/>
          <p:cNvSpPr txBox="1"/>
          <p:nvPr/>
        </p:nvSpPr>
        <p:spPr>
          <a:xfrm>
            <a:off x="4285482" y="1267897"/>
            <a:ext cx="770615" cy="369332"/>
          </a:xfrm>
          <a:prstGeom prst="rect">
            <a:avLst/>
          </a:prstGeom>
          <a:noFill/>
        </p:spPr>
        <p:txBody>
          <a:bodyPr wrap="square" rtlCol="0">
            <a:spAutoFit/>
          </a:bodyPr>
          <a:lstStyle/>
          <a:p>
            <a:pPr algn="ctr"/>
            <a:r>
              <a:rPr lang="en-SG" b="1" dirty="0">
                <a:solidFill>
                  <a:srgbClr val="C00000"/>
                </a:solidFill>
              </a:rPr>
              <a:t>$5</a:t>
            </a:r>
          </a:p>
        </p:txBody>
      </p:sp>
      <p:sp>
        <p:nvSpPr>
          <p:cNvPr id="14" name="TextBox 13"/>
          <p:cNvSpPr txBox="1"/>
          <p:nvPr/>
        </p:nvSpPr>
        <p:spPr>
          <a:xfrm>
            <a:off x="5056095" y="1267897"/>
            <a:ext cx="860612" cy="369332"/>
          </a:xfrm>
          <a:prstGeom prst="rect">
            <a:avLst/>
          </a:prstGeom>
          <a:noFill/>
        </p:spPr>
        <p:txBody>
          <a:bodyPr wrap="square" rtlCol="0">
            <a:spAutoFit/>
          </a:bodyPr>
          <a:lstStyle/>
          <a:p>
            <a:pPr algn="ctr"/>
            <a:r>
              <a:rPr lang="en-SG" b="1" dirty="0">
                <a:solidFill>
                  <a:srgbClr val="C00000"/>
                </a:solidFill>
              </a:rPr>
              <a:t>$25</a:t>
            </a:r>
          </a:p>
        </p:txBody>
      </p:sp>
      <p:sp>
        <p:nvSpPr>
          <p:cNvPr id="16" name="TextBox 15"/>
          <p:cNvSpPr txBox="1"/>
          <p:nvPr/>
        </p:nvSpPr>
        <p:spPr>
          <a:xfrm>
            <a:off x="5916708" y="1267897"/>
            <a:ext cx="1709597" cy="369332"/>
          </a:xfrm>
          <a:prstGeom prst="rect">
            <a:avLst/>
          </a:prstGeom>
          <a:noFill/>
        </p:spPr>
        <p:txBody>
          <a:bodyPr wrap="square" rtlCol="0">
            <a:spAutoFit/>
          </a:bodyPr>
          <a:lstStyle/>
          <a:p>
            <a:pPr algn="ctr"/>
            <a:r>
              <a:rPr lang="en-SG" b="1" dirty="0">
                <a:solidFill>
                  <a:srgbClr val="C00000"/>
                </a:solidFill>
              </a:rPr>
              <a:t>[$20] – [$5]</a:t>
            </a:r>
          </a:p>
        </p:txBody>
      </p:sp>
      <p:sp>
        <p:nvSpPr>
          <p:cNvPr id="17" name="TextBox 16"/>
          <p:cNvSpPr txBox="1"/>
          <p:nvPr/>
        </p:nvSpPr>
        <p:spPr>
          <a:xfrm>
            <a:off x="7626303" y="1267898"/>
            <a:ext cx="860612" cy="369332"/>
          </a:xfrm>
          <a:prstGeom prst="rect">
            <a:avLst/>
          </a:prstGeom>
          <a:noFill/>
        </p:spPr>
        <p:txBody>
          <a:bodyPr wrap="square" rtlCol="0">
            <a:spAutoFit/>
          </a:bodyPr>
          <a:lstStyle/>
          <a:p>
            <a:pPr algn="ctr"/>
            <a:r>
              <a:rPr lang="en-SG" b="1" dirty="0">
                <a:solidFill>
                  <a:srgbClr val="C00000"/>
                </a:solidFill>
              </a:rPr>
              <a:t>[$20]</a:t>
            </a:r>
          </a:p>
        </p:txBody>
      </p:sp>
      <p:sp>
        <p:nvSpPr>
          <p:cNvPr id="18" name="TextBox 17"/>
          <p:cNvSpPr txBox="1"/>
          <p:nvPr/>
        </p:nvSpPr>
        <p:spPr>
          <a:xfrm>
            <a:off x="8443843" y="1267897"/>
            <a:ext cx="860612" cy="369332"/>
          </a:xfrm>
          <a:prstGeom prst="rect">
            <a:avLst/>
          </a:prstGeom>
          <a:noFill/>
        </p:spPr>
        <p:txBody>
          <a:bodyPr wrap="square" rtlCol="0">
            <a:spAutoFit/>
          </a:bodyPr>
          <a:lstStyle/>
          <a:p>
            <a:pPr algn="ctr"/>
            <a:r>
              <a:rPr lang="en-SG" b="1" dirty="0">
                <a:solidFill>
                  <a:srgbClr val="C00000"/>
                </a:solidFill>
              </a:rPr>
              <a:t>[$5]</a:t>
            </a:r>
          </a:p>
        </p:txBody>
      </p:sp>
      <p:sp>
        <p:nvSpPr>
          <p:cNvPr id="19" name="TextBox 18"/>
          <p:cNvSpPr txBox="1"/>
          <p:nvPr/>
        </p:nvSpPr>
        <p:spPr>
          <a:xfrm>
            <a:off x="9289468" y="1267898"/>
            <a:ext cx="1535417" cy="369332"/>
          </a:xfrm>
          <a:prstGeom prst="rect">
            <a:avLst/>
          </a:prstGeom>
          <a:noFill/>
        </p:spPr>
        <p:txBody>
          <a:bodyPr wrap="square" rtlCol="0">
            <a:spAutoFit/>
          </a:bodyPr>
          <a:lstStyle/>
          <a:p>
            <a:pPr algn="ctr"/>
            <a:r>
              <a:rPr lang="en-SG" dirty="0">
                <a:solidFill>
                  <a:srgbClr val="0033CC"/>
                </a:solidFill>
              </a:rPr>
              <a:t>[$20] – [$5]</a:t>
            </a:r>
          </a:p>
        </p:txBody>
      </p:sp>
      <p:sp>
        <p:nvSpPr>
          <p:cNvPr id="20" name="TextBox 19"/>
          <p:cNvSpPr txBox="1"/>
          <p:nvPr/>
        </p:nvSpPr>
        <p:spPr>
          <a:xfrm>
            <a:off x="10920691" y="1262571"/>
            <a:ext cx="860612" cy="369332"/>
          </a:xfrm>
          <a:prstGeom prst="rect">
            <a:avLst/>
          </a:prstGeom>
          <a:noFill/>
        </p:spPr>
        <p:txBody>
          <a:bodyPr wrap="square" rtlCol="0">
            <a:spAutoFit/>
          </a:bodyPr>
          <a:lstStyle/>
          <a:p>
            <a:pPr algn="ctr"/>
            <a:r>
              <a:rPr lang="en-SG" dirty="0">
                <a:solidFill>
                  <a:srgbClr val="0033CC"/>
                </a:solidFill>
              </a:rPr>
              <a:t>[$5]</a:t>
            </a:r>
          </a:p>
        </p:txBody>
      </p:sp>
      <p:sp>
        <p:nvSpPr>
          <p:cNvPr id="29" name="TextBox 28"/>
          <p:cNvSpPr txBox="1"/>
          <p:nvPr/>
        </p:nvSpPr>
        <p:spPr>
          <a:xfrm>
            <a:off x="7149024" y="1948304"/>
            <a:ext cx="2297083" cy="369332"/>
          </a:xfrm>
          <a:prstGeom prst="rect">
            <a:avLst/>
          </a:prstGeom>
          <a:noFill/>
        </p:spPr>
        <p:txBody>
          <a:bodyPr wrap="square" rtlCol="0">
            <a:spAutoFit/>
          </a:bodyPr>
          <a:lstStyle/>
          <a:p>
            <a:r>
              <a:rPr lang="en-SG" b="1" dirty="0">
                <a:solidFill>
                  <a:srgbClr val="C00000"/>
                </a:solidFill>
              </a:rPr>
              <a:t>Next PC value = PC + 4</a:t>
            </a:r>
          </a:p>
        </p:txBody>
      </p:sp>
      <p:sp>
        <p:nvSpPr>
          <p:cNvPr id="30" name="TextBox 29"/>
          <p:cNvSpPr txBox="1"/>
          <p:nvPr/>
        </p:nvSpPr>
        <p:spPr>
          <a:xfrm>
            <a:off x="1163043" y="2951411"/>
            <a:ext cx="369332" cy="589660"/>
          </a:xfrm>
          <a:prstGeom prst="rect">
            <a:avLst/>
          </a:prstGeom>
          <a:noFill/>
        </p:spPr>
        <p:txBody>
          <a:bodyPr vert="vert" wrap="square" rtlCol="0">
            <a:spAutoFit/>
          </a:bodyPr>
          <a:lstStyle/>
          <a:p>
            <a:pPr algn="ctr"/>
            <a:r>
              <a:rPr lang="en-US" sz="1200" dirty="0">
                <a:solidFill>
                  <a:srgbClr val="7030A0"/>
                </a:solidFill>
              </a:rPr>
              <a:t>000000</a:t>
            </a:r>
          </a:p>
        </p:txBody>
      </p:sp>
      <p:sp>
        <p:nvSpPr>
          <p:cNvPr id="31" name="TextBox 30"/>
          <p:cNvSpPr txBox="1"/>
          <p:nvPr/>
        </p:nvSpPr>
        <p:spPr>
          <a:xfrm>
            <a:off x="1163043" y="3541073"/>
            <a:ext cx="369332" cy="608207"/>
          </a:xfrm>
          <a:prstGeom prst="rect">
            <a:avLst/>
          </a:prstGeom>
          <a:noFill/>
        </p:spPr>
        <p:txBody>
          <a:bodyPr vert="vert" wrap="square" rtlCol="0">
            <a:spAutoFit/>
          </a:bodyPr>
          <a:lstStyle/>
          <a:p>
            <a:pPr algn="ctr"/>
            <a:r>
              <a:rPr lang="en-US" sz="1200" dirty="0">
                <a:solidFill>
                  <a:srgbClr val="7030A0"/>
                </a:solidFill>
              </a:rPr>
              <a:t>10100</a:t>
            </a:r>
          </a:p>
        </p:txBody>
      </p:sp>
      <p:sp>
        <p:nvSpPr>
          <p:cNvPr id="32" name="TextBox 31"/>
          <p:cNvSpPr txBox="1"/>
          <p:nvPr/>
        </p:nvSpPr>
        <p:spPr>
          <a:xfrm>
            <a:off x="1163043" y="4078171"/>
            <a:ext cx="369332" cy="528013"/>
          </a:xfrm>
          <a:prstGeom prst="rect">
            <a:avLst/>
          </a:prstGeom>
          <a:noFill/>
        </p:spPr>
        <p:txBody>
          <a:bodyPr vert="vert" wrap="square" rtlCol="0">
            <a:spAutoFit/>
          </a:bodyPr>
          <a:lstStyle/>
          <a:p>
            <a:pPr algn="ctr"/>
            <a:r>
              <a:rPr lang="en-US" sz="1200" dirty="0">
                <a:solidFill>
                  <a:srgbClr val="7030A0"/>
                </a:solidFill>
              </a:rPr>
              <a:t>00101</a:t>
            </a:r>
          </a:p>
        </p:txBody>
      </p:sp>
      <p:sp>
        <p:nvSpPr>
          <p:cNvPr id="36" name="TextBox 35"/>
          <p:cNvSpPr txBox="1"/>
          <p:nvPr/>
        </p:nvSpPr>
        <p:spPr>
          <a:xfrm>
            <a:off x="1163043" y="4606184"/>
            <a:ext cx="369332" cy="528013"/>
          </a:xfrm>
          <a:prstGeom prst="rect">
            <a:avLst/>
          </a:prstGeom>
          <a:noFill/>
        </p:spPr>
        <p:txBody>
          <a:bodyPr vert="vert" wrap="square" rtlCol="0">
            <a:spAutoFit/>
          </a:bodyPr>
          <a:lstStyle/>
          <a:p>
            <a:pPr algn="ctr"/>
            <a:r>
              <a:rPr lang="en-US" sz="1200" dirty="0">
                <a:solidFill>
                  <a:srgbClr val="7030A0"/>
                </a:solidFill>
              </a:rPr>
              <a:t>11001</a:t>
            </a:r>
          </a:p>
        </p:txBody>
      </p:sp>
      <p:sp>
        <p:nvSpPr>
          <p:cNvPr id="37" name="TextBox 36"/>
          <p:cNvSpPr txBox="1"/>
          <p:nvPr/>
        </p:nvSpPr>
        <p:spPr>
          <a:xfrm>
            <a:off x="1163963" y="5105180"/>
            <a:ext cx="369332" cy="528013"/>
          </a:xfrm>
          <a:prstGeom prst="rect">
            <a:avLst/>
          </a:prstGeom>
          <a:noFill/>
        </p:spPr>
        <p:txBody>
          <a:bodyPr vert="vert" wrap="square" rtlCol="0">
            <a:spAutoFit/>
          </a:bodyPr>
          <a:lstStyle/>
          <a:p>
            <a:pPr algn="ctr"/>
            <a:r>
              <a:rPr lang="en-US" sz="1200" dirty="0">
                <a:solidFill>
                  <a:srgbClr val="7030A0"/>
                </a:solidFill>
              </a:rPr>
              <a:t>00000</a:t>
            </a:r>
          </a:p>
        </p:txBody>
      </p:sp>
      <p:sp>
        <p:nvSpPr>
          <p:cNvPr id="38" name="TextBox 37"/>
          <p:cNvSpPr txBox="1"/>
          <p:nvPr/>
        </p:nvSpPr>
        <p:spPr>
          <a:xfrm>
            <a:off x="1160833" y="5623891"/>
            <a:ext cx="369332" cy="589660"/>
          </a:xfrm>
          <a:prstGeom prst="rect">
            <a:avLst/>
          </a:prstGeom>
          <a:noFill/>
        </p:spPr>
        <p:txBody>
          <a:bodyPr vert="vert" wrap="square" rtlCol="0">
            <a:spAutoFit/>
          </a:bodyPr>
          <a:lstStyle/>
          <a:p>
            <a:pPr algn="ctr"/>
            <a:r>
              <a:rPr lang="en-US" sz="1200" dirty="0">
                <a:solidFill>
                  <a:srgbClr val="7030A0"/>
                </a:solidFill>
              </a:rPr>
              <a:t>100010</a:t>
            </a:r>
          </a:p>
        </p:txBody>
      </p:sp>
      <p:sp>
        <p:nvSpPr>
          <p:cNvPr id="11" name="TextBox 10"/>
          <p:cNvSpPr txBox="1"/>
          <p:nvPr/>
        </p:nvSpPr>
        <p:spPr>
          <a:xfrm>
            <a:off x="5181600" y="3828936"/>
            <a:ext cx="445771" cy="230832"/>
          </a:xfrm>
          <a:prstGeom prst="rect">
            <a:avLst/>
          </a:prstGeom>
          <a:noFill/>
        </p:spPr>
        <p:txBody>
          <a:bodyPr wrap="square" rtlCol="0">
            <a:spAutoFit/>
          </a:bodyPr>
          <a:lstStyle/>
          <a:p>
            <a:pPr algn="ctr"/>
            <a:r>
              <a:rPr lang="en-SG" sz="900" b="1" dirty="0"/>
              <a:t>Opr1</a:t>
            </a:r>
            <a:endParaRPr lang="en-US" sz="900" b="1" dirty="0"/>
          </a:p>
        </p:txBody>
      </p:sp>
      <p:sp>
        <p:nvSpPr>
          <p:cNvPr id="39" name="TextBox 38"/>
          <p:cNvSpPr txBox="1"/>
          <p:nvPr/>
        </p:nvSpPr>
        <p:spPr>
          <a:xfrm>
            <a:off x="5181600" y="4798308"/>
            <a:ext cx="445771" cy="230832"/>
          </a:xfrm>
          <a:prstGeom prst="rect">
            <a:avLst/>
          </a:prstGeom>
          <a:noFill/>
        </p:spPr>
        <p:txBody>
          <a:bodyPr wrap="square" rtlCol="0">
            <a:spAutoFit/>
          </a:bodyPr>
          <a:lstStyle/>
          <a:p>
            <a:pPr algn="ctr"/>
            <a:r>
              <a:rPr lang="en-SG" sz="900" b="1" dirty="0"/>
              <a:t>Opr2</a:t>
            </a:r>
            <a:endParaRPr lang="en-US" sz="900" b="1" dirty="0"/>
          </a:p>
        </p:txBody>
      </p:sp>
      <p:graphicFrame>
        <p:nvGraphicFramePr>
          <p:cNvPr id="45" name="Table 44">
            <a:extLst>
              <a:ext uri="{FF2B5EF4-FFF2-40B4-BE49-F238E27FC236}">
                <a16:creationId xmlns:a16="http://schemas.microsoft.com/office/drawing/2014/main" id="{0C4F5E34-A4A1-4D33-91FF-89B93A75913A}"/>
              </a:ext>
            </a:extLst>
          </p:cNvPr>
          <p:cNvGraphicFramePr>
            <a:graphicFrameLocks noGrp="1"/>
          </p:cNvGraphicFramePr>
          <p:nvPr>
            <p:extLst>
              <p:ext uri="{D42A27DB-BD31-4B8C-83A1-F6EECF244321}">
                <p14:modId xmlns:p14="http://schemas.microsoft.com/office/powerpoint/2010/main" val="1283652966"/>
              </p:ext>
            </p:extLst>
          </p:nvPr>
        </p:nvGraphicFramePr>
        <p:xfrm>
          <a:off x="9480177" y="1943348"/>
          <a:ext cx="2178426" cy="3429000"/>
        </p:xfrm>
        <a:graphic>
          <a:graphicData uri="http://schemas.openxmlformats.org/drawingml/2006/table">
            <a:tbl>
              <a:tblPr firstCol="1" bandRow="1">
                <a:tableStyleId>{21E4AEA4-8DFA-4A89-87EB-49C32662AFE0}</a:tableStyleId>
              </a:tblPr>
              <a:tblGrid>
                <a:gridCol w="1371603">
                  <a:extLst>
                    <a:ext uri="{9D8B030D-6E8A-4147-A177-3AD203B41FA5}">
                      <a16:colId xmlns:a16="http://schemas.microsoft.com/office/drawing/2014/main" val="20000"/>
                    </a:ext>
                  </a:extLst>
                </a:gridCol>
                <a:gridCol w="806823">
                  <a:extLst>
                    <a:ext uri="{9D8B030D-6E8A-4147-A177-3AD203B41FA5}">
                      <a16:colId xmlns:a16="http://schemas.microsoft.com/office/drawing/2014/main" val="20001"/>
                    </a:ext>
                  </a:extLst>
                </a:gridCol>
              </a:tblGrid>
              <a:tr h="375920">
                <a:tc>
                  <a:txBody>
                    <a:bodyPr/>
                    <a:lstStyle/>
                    <a:p>
                      <a:r>
                        <a:rPr lang="en-SG" sz="1900" b="0" dirty="0" err="1">
                          <a:solidFill>
                            <a:schemeClr val="tx1"/>
                          </a:solidFill>
                        </a:rPr>
                        <a:t>RegDest</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0"/>
                  </a:ext>
                </a:extLst>
              </a:tr>
              <a:tr h="375920">
                <a:tc>
                  <a:txBody>
                    <a:bodyPr/>
                    <a:lstStyle/>
                    <a:p>
                      <a:r>
                        <a:rPr lang="en-SG" sz="1900" b="0" dirty="0" err="1">
                          <a:solidFill>
                            <a:schemeClr val="tx1"/>
                          </a:solidFill>
                        </a:rPr>
                        <a:t>RegWrite</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1"/>
                  </a:ext>
                </a:extLst>
              </a:tr>
              <a:tr h="375920">
                <a:tc>
                  <a:txBody>
                    <a:bodyPr/>
                    <a:lstStyle/>
                    <a:p>
                      <a:r>
                        <a:rPr lang="en-SG" sz="1900" b="0" dirty="0" err="1">
                          <a:solidFill>
                            <a:schemeClr val="tx1"/>
                          </a:solidFill>
                        </a:rPr>
                        <a:t>ALUSrc</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2"/>
                  </a:ext>
                </a:extLst>
              </a:tr>
              <a:tr h="375920">
                <a:tc>
                  <a:txBody>
                    <a:bodyPr/>
                    <a:lstStyle/>
                    <a:p>
                      <a:r>
                        <a:rPr lang="en-SG" sz="1900" b="0" dirty="0" err="1">
                          <a:solidFill>
                            <a:schemeClr val="tx1"/>
                          </a:solidFill>
                        </a:rPr>
                        <a:t>MemRead</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3"/>
                  </a:ext>
                </a:extLst>
              </a:tr>
              <a:tr h="375920">
                <a:tc>
                  <a:txBody>
                    <a:bodyPr/>
                    <a:lstStyle/>
                    <a:p>
                      <a:r>
                        <a:rPr lang="en-SG" sz="1900" b="0" dirty="0" err="1">
                          <a:solidFill>
                            <a:schemeClr val="tx1"/>
                          </a:solidFill>
                        </a:rPr>
                        <a:t>MemWrite</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4"/>
                  </a:ext>
                </a:extLst>
              </a:tr>
              <a:tr h="375920">
                <a:tc>
                  <a:txBody>
                    <a:bodyPr/>
                    <a:lstStyle/>
                    <a:p>
                      <a:r>
                        <a:rPr lang="en-SG" sz="1900" b="0" dirty="0" err="1">
                          <a:solidFill>
                            <a:schemeClr val="tx1"/>
                          </a:solidFill>
                        </a:rPr>
                        <a:t>MemToReg</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5"/>
                  </a:ext>
                </a:extLst>
              </a:tr>
              <a:tr h="375920">
                <a:tc>
                  <a:txBody>
                    <a:bodyPr/>
                    <a:lstStyle/>
                    <a:p>
                      <a:r>
                        <a:rPr lang="en-SG" sz="1900" b="0" dirty="0">
                          <a:solidFill>
                            <a:schemeClr val="tx1"/>
                          </a:solidFill>
                        </a:rPr>
                        <a:t>Branch</a:t>
                      </a: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6"/>
                  </a:ext>
                </a:extLst>
              </a:tr>
              <a:tr h="375920">
                <a:tc>
                  <a:txBody>
                    <a:bodyPr/>
                    <a:lstStyle/>
                    <a:p>
                      <a:r>
                        <a:rPr lang="en-SG" sz="1900" b="0" dirty="0" err="1">
                          <a:solidFill>
                            <a:schemeClr val="tx1"/>
                          </a:solidFill>
                        </a:rPr>
                        <a:t>ALUop</a:t>
                      </a:r>
                      <a:endParaRPr lang="en-SG" sz="1900" b="0" dirty="0">
                        <a:solidFill>
                          <a:schemeClr val="tx1"/>
                        </a:solidFill>
                      </a:endParaRPr>
                    </a:p>
                  </a:txBody>
                  <a:tcPr>
                    <a:solidFill>
                      <a:schemeClr val="bg2"/>
                    </a:solidFill>
                  </a:tcPr>
                </a:tc>
                <a:tc>
                  <a:txBody>
                    <a:bodyPr/>
                    <a:lstStyle/>
                    <a:p>
                      <a:endParaRPr lang="en-SG" sz="1900" dirty="0"/>
                    </a:p>
                  </a:txBody>
                  <a:tcPr>
                    <a:solidFill>
                      <a:schemeClr val="bg2"/>
                    </a:solidFill>
                  </a:tcPr>
                </a:tc>
                <a:extLst>
                  <a:ext uri="{0D108BD9-81ED-4DB2-BD59-A6C34878D82A}">
                    <a16:rowId xmlns:a16="http://schemas.microsoft.com/office/drawing/2014/main" val="10007"/>
                  </a:ext>
                </a:extLst>
              </a:tr>
              <a:tr h="375920">
                <a:tc>
                  <a:txBody>
                    <a:bodyPr/>
                    <a:lstStyle/>
                    <a:p>
                      <a:r>
                        <a:rPr lang="en-SG" sz="1900" b="0" dirty="0" err="1">
                          <a:solidFill>
                            <a:schemeClr val="tx1"/>
                          </a:solidFill>
                        </a:rPr>
                        <a:t>ALUcontrol</a:t>
                      </a:r>
                      <a:endParaRPr lang="en-SG" sz="1900" b="0" dirty="0">
                        <a:solidFill>
                          <a:schemeClr val="tx1"/>
                        </a:solidFill>
                      </a:endParaRPr>
                    </a:p>
                  </a:txBody>
                  <a:tcPr>
                    <a:solidFill>
                      <a:schemeClr val="bg2">
                        <a:lumMod val="90000"/>
                      </a:schemeClr>
                    </a:solidFill>
                  </a:tcPr>
                </a:tc>
                <a:tc>
                  <a:txBody>
                    <a:bodyPr/>
                    <a:lstStyle/>
                    <a:p>
                      <a:endParaRPr lang="en-SG" sz="1900" dirty="0"/>
                    </a:p>
                  </a:txBody>
                  <a:tcPr>
                    <a:solidFill>
                      <a:schemeClr val="bg2">
                        <a:lumMod val="90000"/>
                      </a:schemeClr>
                    </a:solidFill>
                  </a:tcPr>
                </a:tc>
                <a:extLst>
                  <a:ext uri="{0D108BD9-81ED-4DB2-BD59-A6C34878D82A}">
                    <a16:rowId xmlns:a16="http://schemas.microsoft.com/office/drawing/2014/main" val="10008"/>
                  </a:ext>
                </a:extLst>
              </a:tr>
            </a:tbl>
          </a:graphicData>
        </a:graphic>
      </p:graphicFrame>
      <p:sp>
        <p:nvSpPr>
          <p:cNvPr id="15" name="TextBox 14"/>
          <p:cNvSpPr txBox="1"/>
          <p:nvPr/>
        </p:nvSpPr>
        <p:spPr>
          <a:xfrm>
            <a:off x="11023164" y="1960981"/>
            <a:ext cx="565547" cy="369332"/>
          </a:xfrm>
          <a:prstGeom prst="rect">
            <a:avLst/>
          </a:prstGeom>
          <a:noFill/>
        </p:spPr>
        <p:txBody>
          <a:bodyPr wrap="square" rtlCol="0">
            <a:spAutoFit/>
          </a:bodyPr>
          <a:lstStyle/>
          <a:p>
            <a:pPr algn="ctr"/>
            <a:r>
              <a:rPr lang="en-SG" b="1" dirty="0">
                <a:solidFill>
                  <a:srgbClr val="C00000"/>
                </a:solidFill>
              </a:rPr>
              <a:t>1</a:t>
            </a:r>
          </a:p>
        </p:txBody>
      </p:sp>
      <p:sp>
        <p:nvSpPr>
          <p:cNvPr id="21" name="TextBox 20"/>
          <p:cNvSpPr txBox="1"/>
          <p:nvPr/>
        </p:nvSpPr>
        <p:spPr>
          <a:xfrm>
            <a:off x="11023164" y="2316186"/>
            <a:ext cx="565547" cy="369332"/>
          </a:xfrm>
          <a:prstGeom prst="rect">
            <a:avLst/>
          </a:prstGeom>
          <a:noFill/>
        </p:spPr>
        <p:txBody>
          <a:bodyPr wrap="square" rtlCol="0">
            <a:spAutoFit/>
          </a:bodyPr>
          <a:lstStyle/>
          <a:p>
            <a:pPr algn="ctr"/>
            <a:r>
              <a:rPr lang="en-SG" b="1" dirty="0">
                <a:solidFill>
                  <a:srgbClr val="C00000"/>
                </a:solidFill>
              </a:rPr>
              <a:t>1</a:t>
            </a:r>
          </a:p>
        </p:txBody>
      </p:sp>
      <p:sp>
        <p:nvSpPr>
          <p:cNvPr id="22" name="TextBox 21"/>
          <p:cNvSpPr txBox="1"/>
          <p:nvPr/>
        </p:nvSpPr>
        <p:spPr>
          <a:xfrm>
            <a:off x="11023164" y="2692243"/>
            <a:ext cx="565547" cy="369332"/>
          </a:xfrm>
          <a:prstGeom prst="rect">
            <a:avLst/>
          </a:prstGeom>
          <a:noFill/>
        </p:spPr>
        <p:txBody>
          <a:bodyPr wrap="square" rtlCol="0">
            <a:spAutoFit/>
          </a:bodyPr>
          <a:lstStyle/>
          <a:p>
            <a:pPr algn="ctr"/>
            <a:r>
              <a:rPr lang="en-SG" b="1" dirty="0">
                <a:solidFill>
                  <a:srgbClr val="C00000"/>
                </a:solidFill>
              </a:rPr>
              <a:t>0</a:t>
            </a:r>
          </a:p>
        </p:txBody>
      </p:sp>
      <p:sp>
        <p:nvSpPr>
          <p:cNvPr id="23" name="TextBox 22"/>
          <p:cNvSpPr txBox="1"/>
          <p:nvPr/>
        </p:nvSpPr>
        <p:spPr>
          <a:xfrm>
            <a:off x="11023164" y="3061575"/>
            <a:ext cx="565547" cy="369332"/>
          </a:xfrm>
          <a:prstGeom prst="rect">
            <a:avLst/>
          </a:prstGeom>
          <a:noFill/>
        </p:spPr>
        <p:txBody>
          <a:bodyPr wrap="square" rtlCol="0">
            <a:spAutoFit/>
          </a:bodyPr>
          <a:lstStyle/>
          <a:p>
            <a:pPr algn="ctr"/>
            <a:r>
              <a:rPr lang="en-SG" b="1" dirty="0">
                <a:solidFill>
                  <a:srgbClr val="C00000"/>
                </a:solidFill>
              </a:rPr>
              <a:t>0</a:t>
            </a:r>
          </a:p>
        </p:txBody>
      </p:sp>
      <p:sp>
        <p:nvSpPr>
          <p:cNvPr id="24" name="TextBox 23"/>
          <p:cNvSpPr txBox="1"/>
          <p:nvPr/>
        </p:nvSpPr>
        <p:spPr>
          <a:xfrm>
            <a:off x="11023164" y="3430907"/>
            <a:ext cx="565547" cy="369332"/>
          </a:xfrm>
          <a:prstGeom prst="rect">
            <a:avLst/>
          </a:prstGeom>
          <a:noFill/>
        </p:spPr>
        <p:txBody>
          <a:bodyPr wrap="square" rtlCol="0">
            <a:spAutoFit/>
          </a:bodyPr>
          <a:lstStyle/>
          <a:p>
            <a:pPr algn="ctr"/>
            <a:r>
              <a:rPr lang="en-SG" b="1" dirty="0">
                <a:solidFill>
                  <a:srgbClr val="C00000"/>
                </a:solidFill>
              </a:rPr>
              <a:t>0</a:t>
            </a:r>
          </a:p>
        </p:txBody>
      </p:sp>
      <p:sp>
        <p:nvSpPr>
          <p:cNvPr id="25" name="TextBox 24"/>
          <p:cNvSpPr txBox="1"/>
          <p:nvPr/>
        </p:nvSpPr>
        <p:spPr>
          <a:xfrm>
            <a:off x="11023164" y="3828712"/>
            <a:ext cx="565547" cy="369332"/>
          </a:xfrm>
          <a:prstGeom prst="rect">
            <a:avLst/>
          </a:prstGeom>
          <a:noFill/>
        </p:spPr>
        <p:txBody>
          <a:bodyPr wrap="square" rtlCol="0">
            <a:spAutoFit/>
          </a:bodyPr>
          <a:lstStyle/>
          <a:p>
            <a:pPr algn="ctr"/>
            <a:r>
              <a:rPr lang="en-SG" b="1" dirty="0">
                <a:solidFill>
                  <a:srgbClr val="C00000"/>
                </a:solidFill>
              </a:rPr>
              <a:t>0</a:t>
            </a:r>
          </a:p>
        </p:txBody>
      </p:sp>
      <p:sp>
        <p:nvSpPr>
          <p:cNvPr id="26" name="TextBox 25"/>
          <p:cNvSpPr txBox="1"/>
          <p:nvPr/>
        </p:nvSpPr>
        <p:spPr>
          <a:xfrm>
            <a:off x="11023164" y="4233777"/>
            <a:ext cx="565547" cy="369332"/>
          </a:xfrm>
          <a:prstGeom prst="rect">
            <a:avLst/>
          </a:prstGeom>
          <a:noFill/>
        </p:spPr>
        <p:txBody>
          <a:bodyPr wrap="square" rtlCol="0">
            <a:spAutoFit/>
          </a:bodyPr>
          <a:lstStyle/>
          <a:p>
            <a:pPr algn="ctr"/>
            <a:r>
              <a:rPr lang="en-SG" b="1" dirty="0">
                <a:solidFill>
                  <a:srgbClr val="C00000"/>
                </a:solidFill>
              </a:rPr>
              <a:t>0</a:t>
            </a:r>
          </a:p>
        </p:txBody>
      </p:sp>
      <p:sp>
        <p:nvSpPr>
          <p:cNvPr id="27" name="TextBox 26"/>
          <p:cNvSpPr txBox="1"/>
          <p:nvPr/>
        </p:nvSpPr>
        <p:spPr>
          <a:xfrm>
            <a:off x="11023164" y="4603109"/>
            <a:ext cx="565547" cy="369332"/>
          </a:xfrm>
          <a:prstGeom prst="rect">
            <a:avLst/>
          </a:prstGeom>
          <a:noFill/>
        </p:spPr>
        <p:txBody>
          <a:bodyPr wrap="square" rtlCol="0">
            <a:spAutoFit/>
          </a:bodyPr>
          <a:lstStyle/>
          <a:p>
            <a:pPr algn="ctr"/>
            <a:r>
              <a:rPr lang="en-SG" b="1" dirty="0">
                <a:solidFill>
                  <a:srgbClr val="C00000"/>
                </a:solidFill>
              </a:rPr>
              <a:t>10</a:t>
            </a:r>
          </a:p>
        </p:txBody>
      </p:sp>
      <p:sp>
        <p:nvSpPr>
          <p:cNvPr id="28" name="TextBox 27"/>
          <p:cNvSpPr txBox="1"/>
          <p:nvPr/>
        </p:nvSpPr>
        <p:spPr>
          <a:xfrm>
            <a:off x="10902526" y="4985333"/>
            <a:ext cx="806824" cy="369332"/>
          </a:xfrm>
          <a:prstGeom prst="rect">
            <a:avLst/>
          </a:prstGeom>
          <a:noFill/>
        </p:spPr>
        <p:txBody>
          <a:bodyPr wrap="square" rtlCol="0">
            <a:spAutoFit/>
          </a:bodyPr>
          <a:lstStyle/>
          <a:p>
            <a:pPr algn="ctr"/>
            <a:r>
              <a:rPr lang="en-SG" b="1" dirty="0">
                <a:solidFill>
                  <a:srgbClr val="C00000"/>
                </a:solidFill>
              </a:rPr>
              <a:t>0110</a:t>
            </a:r>
          </a:p>
        </p:txBody>
      </p:sp>
      <p:sp>
        <p:nvSpPr>
          <p:cNvPr id="46" name="Slide Number Placeholder 1">
            <a:extLst>
              <a:ext uri="{FF2B5EF4-FFF2-40B4-BE49-F238E27FC236}">
                <a16:creationId xmlns:a16="http://schemas.microsoft.com/office/drawing/2014/main" id="{3621D8AB-0476-47E8-BBF1-9B3371F99653}"/>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7</a:t>
            </a:fld>
            <a:endParaRPr lang="en-SG" dirty="0"/>
          </a:p>
        </p:txBody>
      </p:sp>
      <p:grpSp>
        <p:nvGrpSpPr>
          <p:cNvPr id="47" name="Group 46"/>
          <p:cNvGrpSpPr/>
          <p:nvPr/>
        </p:nvGrpSpPr>
        <p:grpSpPr>
          <a:xfrm>
            <a:off x="2165454" y="2624526"/>
            <a:ext cx="5689694" cy="3274069"/>
            <a:chOff x="2165454" y="2624526"/>
            <a:chExt cx="5689694" cy="3274069"/>
          </a:xfrm>
        </p:grpSpPr>
        <p:sp>
          <p:nvSpPr>
            <p:cNvPr id="48" name="Oval 47"/>
            <p:cNvSpPr/>
            <p:nvPr/>
          </p:nvSpPr>
          <p:spPr>
            <a:xfrm>
              <a:off x="2165454" y="4801353"/>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36088" y="4603109"/>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3513583" y="4952134"/>
              <a:ext cx="248002" cy="307777"/>
            </a:xfrm>
            <a:prstGeom prst="rect">
              <a:avLst/>
            </a:prstGeom>
            <a:noFill/>
          </p:spPr>
          <p:txBody>
            <a:bodyPr wrap="square" rtlCol="0">
              <a:spAutoFit/>
            </a:bodyPr>
            <a:lstStyle/>
            <a:p>
              <a:r>
                <a:rPr lang="en-US" sz="1400" dirty="0">
                  <a:solidFill>
                    <a:srgbClr val="C00000"/>
                  </a:solidFill>
                </a:rPr>
                <a:t>1</a:t>
              </a:r>
            </a:p>
          </p:txBody>
        </p:sp>
        <p:sp>
          <p:nvSpPr>
            <p:cNvPr id="51" name="TextBox 50"/>
            <p:cNvSpPr txBox="1"/>
            <p:nvPr/>
          </p:nvSpPr>
          <p:spPr>
            <a:xfrm>
              <a:off x="6816011" y="5590818"/>
              <a:ext cx="248002" cy="307777"/>
            </a:xfrm>
            <a:prstGeom prst="rect">
              <a:avLst/>
            </a:prstGeom>
            <a:noFill/>
          </p:spPr>
          <p:txBody>
            <a:bodyPr wrap="square" rtlCol="0">
              <a:spAutoFit/>
            </a:bodyPr>
            <a:lstStyle/>
            <a:p>
              <a:r>
                <a:rPr lang="en-US" sz="1400" dirty="0">
                  <a:solidFill>
                    <a:srgbClr val="C00000"/>
                  </a:solidFill>
                </a:rPr>
                <a:t>0</a:t>
              </a:r>
            </a:p>
          </p:txBody>
        </p:sp>
        <p:sp>
          <p:nvSpPr>
            <p:cNvPr id="52" name="TextBox 51"/>
            <p:cNvSpPr txBox="1"/>
            <p:nvPr/>
          </p:nvSpPr>
          <p:spPr>
            <a:xfrm>
              <a:off x="6775444" y="4187987"/>
              <a:ext cx="248002" cy="307777"/>
            </a:xfrm>
            <a:prstGeom prst="rect">
              <a:avLst/>
            </a:prstGeom>
            <a:noFill/>
          </p:spPr>
          <p:txBody>
            <a:bodyPr wrap="square" rtlCol="0">
              <a:spAutoFit/>
            </a:bodyPr>
            <a:lstStyle/>
            <a:p>
              <a:r>
                <a:rPr lang="en-US" sz="1400" dirty="0">
                  <a:solidFill>
                    <a:srgbClr val="C00000"/>
                  </a:solidFill>
                </a:rPr>
                <a:t>0</a:t>
              </a:r>
            </a:p>
          </p:txBody>
        </p:sp>
        <p:sp>
          <p:nvSpPr>
            <p:cNvPr id="53" name="Oval 52"/>
            <p:cNvSpPr/>
            <p:nvPr/>
          </p:nvSpPr>
          <p:spPr>
            <a:xfrm>
              <a:off x="7585752" y="5607714"/>
              <a:ext cx="269396" cy="17108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3556716" y="2624526"/>
              <a:ext cx="248002" cy="307777"/>
            </a:xfrm>
            <a:prstGeom prst="rect">
              <a:avLst/>
            </a:prstGeom>
            <a:noFill/>
          </p:spPr>
          <p:txBody>
            <a:bodyPr wrap="square" rtlCol="0">
              <a:spAutoFit/>
            </a:bodyPr>
            <a:lstStyle/>
            <a:p>
              <a:r>
                <a:rPr lang="en-US" sz="1400" dirty="0">
                  <a:solidFill>
                    <a:srgbClr val="C00000"/>
                  </a:solidFill>
                </a:rPr>
                <a:t>0</a:t>
              </a:r>
            </a:p>
          </p:txBody>
        </p:sp>
      </p:grpSp>
    </p:spTree>
    <p:extLst>
      <p:ext uri="{BB962C8B-B14F-4D97-AF65-F5344CB8AC3E}">
        <p14:creationId xmlns:p14="http://schemas.microsoft.com/office/powerpoint/2010/main" val="115558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500"/>
                                        <p:tgtEl>
                                          <p:spTgt spid="31"/>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dissolve">
                                      <p:cBhvr>
                                        <p:cTn id="15" dur="500"/>
                                        <p:tgtEl>
                                          <p:spTgt spid="32"/>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dissolve">
                                      <p:cBhvr>
                                        <p:cTn id="19" dur="500"/>
                                        <p:tgtEl>
                                          <p:spTgt spid="36"/>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dissolve">
                                      <p:cBhvr>
                                        <p:cTn id="23" dur="500"/>
                                        <p:tgtEl>
                                          <p:spTgt spid="37"/>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dissolv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dissolve">
                                      <p:cBhvr>
                                        <p:cTn id="32" dur="500"/>
                                        <p:tgtEl>
                                          <p:spTgt spid="15"/>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dissolve">
                                      <p:cBhvr>
                                        <p:cTn id="35" dur="500"/>
                                        <p:tgtEl>
                                          <p:spTgt spid="21"/>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ssolve">
                                      <p:cBhvr>
                                        <p:cTn id="38" dur="500"/>
                                        <p:tgtEl>
                                          <p:spTgt spid="22"/>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dissolve">
                                      <p:cBhvr>
                                        <p:cTn id="41" dur="500"/>
                                        <p:tgtEl>
                                          <p:spTgt spid="23"/>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dissolve">
                                      <p:cBhvr>
                                        <p:cTn id="44" dur="500"/>
                                        <p:tgtEl>
                                          <p:spTgt spid="24"/>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dissolve">
                                      <p:cBhvr>
                                        <p:cTn id="47" dur="500"/>
                                        <p:tgtEl>
                                          <p:spTgt spid="25"/>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dissolve">
                                      <p:cBhvr>
                                        <p:cTn id="50" dur="500"/>
                                        <p:tgtEl>
                                          <p:spTgt spid="26"/>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dissolve">
                                      <p:cBhvr>
                                        <p:cTn id="53" dur="500"/>
                                        <p:tgtEl>
                                          <p:spTgt spid="27"/>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dissolve">
                                      <p:cBhvr>
                                        <p:cTn id="56" dur="500"/>
                                        <p:tgtEl>
                                          <p:spTgt spid="28"/>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dissolve">
                                      <p:cBhvr>
                                        <p:cTn id="61" dur="500"/>
                                        <p:tgtEl>
                                          <p:spTgt spid="47"/>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dissolve">
                                      <p:cBhvr>
                                        <p:cTn id="66" dur="5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dissolve">
                                      <p:cBhvr>
                                        <p:cTn id="71" dur="500"/>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dissolve">
                                      <p:cBhvr>
                                        <p:cTn id="76" dur="500"/>
                                        <p:tgtEl>
                                          <p:spTgt spid="14"/>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dissolve">
                                      <p:cBhvr>
                                        <p:cTn id="81" dur="500"/>
                                        <p:tgtEl>
                                          <p:spTgt spid="17"/>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dissolve">
                                      <p:cBhvr>
                                        <p:cTn id="86" dur="500"/>
                                        <p:tgtEl>
                                          <p:spTgt spid="18"/>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dissolve">
                                      <p:cBhvr>
                                        <p:cTn id="91" dur="500"/>
                                        <p:tgtEl>
                                          <p:spTgt spid="19"/>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20"/>
                                        </p:tgtEl>
                                        <p:attrNameLst>
                                          <p:attrName>style.visibility</p:attrName>
                                        </p:attrNameLst>
                                      </p:cBhvr>
                                      <p:to>
                                        <p:strVal val="visible"/>
                                      </p:to>
                                    </p:set>
                                    <p:animEffect transition="in" filter="dissolve">
                                      <p:cBhvr>
                                        <p:cTn id="96" dur="500"/>
                                        <p:tgtEl>
                                          <p:spTgt spid="20"/>
                                        </p:tgtEl>
                                      </p:cBhvr>
                                    </p:animEffect>
                                  </p:childTnLst>
                                </p:cTn>
                              </p:par>
                            </p:childTnLst>
                          </p:cTn>
                        </p:par>
                      </p:childTnLst>
                    </p:cTn>
                  </p:par>
                  <p:par>
                    <p:cTn id="97" fill="hold">
                      <p:stCondLst>
                        <p:cond delay="indefinite"/>
                      </p:stCondLst>
                      <p:childTnLst>
                        <p:par>
                          <p:cTn id="98" fill="hold">
                            <p:stCondLst>
                              <p:cond delay="0"/>
                            </p:stCondLst>
                            <p:childTnLst>
                              <p:par>
                                <p:cTn id="99" presetID="9" presetClass="entr" presetSubtype="0" fill="hold" grpId="0" nodeType="click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dissolve">
                                      <p:cBhvr>
                                        <p:cTn id="101" dur="500"/>
                                        <p:tgtEl>
                                          <p:spTgt spid="16"/>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nodeType="clickEffect">
                                  <p:stCondLst>
                                    <p:cond delay="0"/>
                                  </p:stCondLst>
                                  <p:childTnLst>
                                    <p:set>
                                      <p:cBhvr>
                                        <p:cTn id="105" dur="1" fill="hold">
                                          <p:stCondLst>
                                            <p:cond delay="0"/>
                                          </p:stCondLst>
                                        </p:cTn>
                                        <p:tgtEl>
                                          <p:spTgt spid="29">
                                            <p:txEl>
                                              <p:pRg st="0" end="0"/>
                                            </p:txEl>
                                          </p:spTgt>
                                        </p:tgtEl>
                                        <p:attrNameLst>
                                          <p:attrName>style.visibility</p:attrName>
                                        </p:attrNameLst>
                                      </p:cBhvr>
                                      <p:to>
                                        <p:strVal val="visible"/>
                                      </p:to>
                                    </p:set>
                                    <p:animEffect transition="in" filter="dissolve">
                                      <p:cBhvr>
                                        <p:cTn id="106" dur="5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17" grpId="0"/>
      <p:bldP spid="18" grpId="0"/>
      <p:bldP spid="19" grpId="0"/>
      <p:bldP spid="20" grpId="0"/>
      <p:bldP spid="30" grpId="0"/>
      <p:bldP spid="31" grpId="0"/>
      <p:bldP spid="32" grpId="0"/>
      <p:bldP spid="36" grpId="0"/>
      <p:bldP spid="37" grpId="0"/>
      <p:bldP spid="38" grpId="0"/>
      <p:bldP spid="15" grpId="0"/>
      <p:bldP spid="21" grpId="0"/>
      <p:bldP spid="22" grpId="0"/>
      <p:bldP spid="23" grpId="0"/>
      <p:bldP spid="24" grpId="0"/>
      <p:bldP spid="25" grpId="0"/>
      <p:bldP spid="26"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 name="Group 132"/>
          <p:cNvGrpSpPr/>
          <p:nvPr/>
        </p:nvGrpSpPr>
        <p:grpSpPr>
          <a:xfrm>
            <a:off x="5885578" y="1549704"/>
            <a:ext cx="5409031" cy="2667262"/>
            <a:chOff x="5885578" y="1549704"/>
            <a:chExt cx="5409031" cy="2667262"/>
          </a:xfrm>
        </p:grpSpPr>
        <p:grpSp>
          <p:nvGrpSpPr>
            <p:cNvPr id="119" name="Group 118"/>
            <p:cNvGrpSpPr/>
            <p:nvPr/>
          </p:nvGrpSpPr>
          <p:grpSpPr>
            <a:xfrm>
              <a:off x="5885578" y="1549704"/>
              <a:ext cx="5409031" cy="2667262"/>
              <a:chOff x="6078582" y="2131731"/>
              <a:chExt cx="5409031" cy="2667262"/>
            </a:xfrm>
          </p:grpSpPr>
          <p:grpSp>
            <p:nvGrpSpPr>
              <p:cNvPr id="61" name="Group 60"/>
              <p:cNvGrpSpPr/>
              <p:nvPr/>
            </p:nvGrpSpPr>
            <p:grpSpPr>
              <a:xfrm>
                <a:off x="6078582" y="3386206"/>
                <a:ext cx="886968" cy="468351"/>
                <a:chOff x="969264" y="1483112"/>
                <a:chExt cx="886968" cy="468351"/>
              </a:xfrm>
            </p:grpSpPr>
            <p:sp>
              <p:nvSpPr>
                <p:cNvPr id="73" name="Rounded Rectangle 72"/>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1184148" y="1486455"/>
                  <a:ext cx="457200" cy="461665"/>
                </a:xfrm>
                <a:prstGeom prst="rect">
                  <a:avLst/>
                </a:prstGeom>
                <a:noFill/>
              </p:spPr>
              <p:txBody>
                <a:bodyPr wrap="square" rtlCol="0">
                  <a:spAutoFit/>
                </a:bodyPr>
                <a:lstStyle/>
                <a:p>
                  <a:pPr algn="ctr"/>
                  <a:r>
                    <a:rPr lang="en-US" sz="2400" dirty="0"/>
                    <a:t>5</a:t>
                  </a:r>
                </a:p>
              </p:txBody>
            </p:sp>
          </p:grpSp>
          <p:grpSp>
            <p:nvGrpSpPr>
              <p:cNvPr id="62" name="Group 61"/>
              <p:cNvGrpSpPr/>
              <p:nvPr/>
            </p:nvGrpSpPr>
            <p:grpSpPr>
              <a:xfrm>
                <a:off x="7165666" y="2182368"/>
                <a:ext cx="886968" cy="468351"/>
                <a:chOff x="969264" y="1483112"/>
                <a:chExt cx="886968" cy="468351"/>
              </a:xfrm>
            </p:grpSpPr>
            <p:sp>
              <p:nvSpPr>
                <p:cNvPr id="71" name="Rounded Rectangle 70"/>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1184148" y="1486455"/>
                  <a:ext cx="457200" cy="461665"/>
                </a:xfrm>
                <a:prstGeom prst="rect">
                  <a:avLst/>
                </a:prstGeom>
                <a:noFill/>
              </p:spPr>
              <p:txBody>
                <a:bodyPr wrap="square" rtlCol="0">
                  <a:spAutoFit/>
                </a:bodyPr>
                <a:lstStyle/>
                <a:p>
                  <a:pPr algn="ctr"/>
                  <a:r>
                    <a:rPr lang="en-US" sz="2400" dirty="0"/>
                    <a:t>4</a:t>
                  </a:r>
                </a:p>
              </p:txBody>
            </p:sp>
          </p:grpSp>
          <p:grpSp>
            <p:nvGrpSpPr>
              <p:cNvPr id="63" name="Group 62"/>
              <p:cNvGrpSpPr/>
              <p:nvPr/>
            </p:nvGrpSpPr>
            <p:grpSpPr>
              <a:xfrm>
                <a:off x="9572621" y="2131731"/>
                <a:ext cx="886968" cy="468351"/>
                <a:chOff x="969264" y="1483112"/>
                <a:chExt cx="886968" cy="468351"/>
              </a:xfrm>
            </p:grpSpPr>
            <p:sp>
              <p:nvSpPr>
                <p:cNvPr id="69" name="Rounded Rectangle 68"/>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1184148" y="1486455"/>
                  <a:ext cx="457200" cy="461665"/>
                </a:xfrm>
                <a:prstGeom prst="rect">
                  <a:avLst/>
                </a:prstGeom>
                <a:noFill/>
              </p:spPr>
              <p:txBody>
                <a:bodyPr wrap="square" rtlCol="0">
                  <a:spAutoFit/>
                </a:bodyPr>
                <a:lstStyle/>
                <a:p>
                  <a:pPr algn="ctr"/>
                  <a:r>
                    <a:rPr lang="en-US" sz="2400" dirty="0"/>
                    <a:t>5</a:t>
                  </a:r>
                </a:p>
              </p:txBody>
            </p:sp>
          </p:grpSp>
          <p:cxnSp>
            <p:nvCxnSpPr>
              <p:cNvPr id="65" name="Straight Arrow Connector 64"/>
              <p:cNvCxnSpPr/>
              <p:nvPr/>
            </p:nvCxnSpPr>
            <p:spPr>
              <a:xfrm flipV="1">
                <a:off x="6905192" y="2665099"/>
                <a:ext cx="475358" cy="684436"/>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66" name="Straight Arrow Connector 65"/>
              <p:cNvCxnSpPr>
                <a:endCxn id="69" idx="1"/>
              </p:cNvCxnSpPr>
              <p:nvPr/>
            </p:nvCxnSpPr>
            <p:spPr>
              <a:xfrm flipV="1">
                <a:off x="8030790" y="2365907"/>
                <a:ext cx="1541831" cy="25308"/>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67" name="Straight Arrow Connector 66"/>
              <p:cNvCxnSpPr>
                <a:endCxn id="76" idx="1"/>
              </p:cNvCxnSpPr>
              <p:nvPr/>
            </p:nvCxnSpPr>
            <p:spPr>
              <a:xfrm flipV="1">
                <a:off x="6947879" y="3281662"/>
                <a:ext cx="830216" cy="281890"/>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68" name="Straight Arrow Connector 67"/>
              <p:cNvCxnSpPr>
                <a:endCxn id="82" idx="1"/>
              </p:cNvCxnSpPr>
              <p:nvPr/>
            </p:nvCxnSpPr>
            <p:spPr>
              <a:xfrm>
                <a:off x="6947879" y="3753813"/>
                <a:ext cx="1409043" cy="811005"/>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grpSp>
            <p:nvGrpSpPr>
              <p:cNvPr id="75" name="Group 74"/>
              <p:cNvGrpSpPr/>
              <p:nvPr/>
            </p:nvGrpSpPr>
            <p:grpSpPr>
              <a:xfrm>
                <a:off x="7778095" y="3047486"/>
                <a:ext cx="886968" cy="468351"/>
                <a:chOff x="969264" y="1483112"/>
                <a:chExt cx="886968" cy="468351"/>
              </a:xfrm>
            </p:grpSpPr>
            <p:sp>
              <p:nvSpPr>
                <p:cNvPr id="76" name="Rounded Rectangle 75"/>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1184148" y="1486455"/>
                  <a:ext cx="457200" cy="461665"/>
                </a:xfrm>
                <a:prstGeom prst="rect">
                  <a:avLst/>
                </a:prstGeom>
                <a:noFill/>
              </p:spPr>
              <p:txBody>
                <a:bodyPr wrap="square" rtlCol="0">
                  <a:spAutoFit/>
                </a:bodyPr>
                <a:lstStyle/>
                <a:p>
                  <a:pPr algn="ctr"/>
                  <a:r>
                    <a:rPr lang="en-US" sz="2400" dirty="0"/>
                    <a:t>2</a:t>
                  </a:r>
                </a:p>
              </p:txBody>
            </p:sp>
          </p:grpSp>
          <p:grpSp>
            <p:nvGrpSpPr>
              <p:cNvPr id="78" name="Group 77"/>
              <p:cNvGrpSpPr/>
              <p:nvPr/>
            </p:nvGrpSpPr>
            <p:grpSpPr>
              <a:xfrm>
                <a:off x="9424812" y="3024713"/>
                <a:ext cx="886968" cy="468351"/>
                <a:chOff x="969264" y="1483112"/>
                <a:chExt cx="886968" cy="468351"/>
              </a:xfrm>
            </p:grpSpPr>
            <p:sp>
              <p:nvSpPr>
                <p:cNvPr id="79" name="Rounded Rectangle 78"/>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1184148" y="1486455"/>
                  <a:ext cx="457200" cy="461665"/>
                </a:xfrm>
                <a:prstGeom prst="rect">
                  <a:avLst/>
                </a:prstGeom>
                <a:noFill/>
              </p:spPr>
              <p:txBody>
                <a:bodyPr wrap="square" rtlCol="0">
                  <a:spAutoFit/>
                </a:bodyPr>
                <a:lstStyle/>
                <a:p>
                  <a:pPr algn="ctr"/>
                  <a:r>
                    <a:rPr lang="en-US" sz="2400" dirty="0"/>
                    <a:t>8</a:t>
                  </a:r>
                </a:p>
              </p:txBody>
            </p:sp>
          </p:grpSp>
          <p:grpSp>
            <p:nvGrpSpPr>
              <p:cNvPr id="81" name="Group 80"/>
              <p:cNvGrpSpPr/>
              <p:nvPr/>
            </p:nvGrpSpPr>
            <p:grpSpPr>
              <a:xfrm>
                <a:off x="8356922" y="4330642"/>
                <a:ext cx="886968" cy="468351"/>
                <a:chOff x="969264" y="1483112"/>
                <a:chExt cx="886968" cy="468351"/>
              </a:xfrm>
            </p:grpSpPr>
            <p:sp>
              <p:nvSpPr>
                <p:cNvPr id="82" name="Rounded Rectangle 81"/>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p:cNvSpPr txBox="1"/>
                <p:nvPr/>
              </p:nvSpPr>
              <p:spPr>
                <a:xfrm>
                  <a:off x="1082999" y="1486453"/>
                  <a:ext cx="672084" cy="461665"/>
                </a:xfrm>
                <a:prstGeom prst="rect">
                  <a:avLst/>
                </a:prstGeom>
                <a:noFill/>
              </p:spPr>
              <p:txBody>
                <a:bodyPr wrap="square" rtlCol="0">
                  <a:spAutoFit/>
                </a:bodyPr>
                <a:lstStyle/>
                <a:p>
                  <a:pPr algn="ctr"/>
                  <a:r>
                    <a:rPr lang="en-US" sz="2400" dirty="0"/>
                    <a:t>5</a:t>
                  </a:r>
                </a:p>
              </p:txBody>
            </p:sp>
          </p:grpSp>
          <p:grpSp>
            <p:nvGrpSpPr>
              <p:cNvPr id="84" name="Group 83"/>
              <p:cNvGrpSpPr/>
              <p:nvPr/>
            </p:nvGrpSpPr>
            <p:grpSpPr>
              <a:xfrm>
                <a:off x="10600645" y="3647716"/>
                <a:ext cx="886968" cy="468351"/>
                <a:chOff x="969264" y="1483112"/>
                <a:chExt cx="886968" cy="468351"/>
              </a:xfrm>
            </p:grpSpPr>
            <p:sp>
              <p:nvSpPr>
                <p:cNvPr id="85" name="Rounded Rectangle 84"/>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1184148" y="1486455"/>
                  <a:ext cx="457200" cy="461665"/>
                </a:xfrm>
                <a:prstGeom prst="rect">
                  <a:avLst/>
                </a:prstGeom>
                <a:noFill/>
              </p:spPr>
              <p:txBody>
                <a:bodyPr wrap="square" rtlCol="0">
                  <a:spAutoFit/>
                </a:bodyPr>
                <a:lstStyle/>
                <a:p>
                  <a:pPr algn="ctr"/>
                  <a:r>
                    <a:rPr lang="en-US" sz="2400" dirty="0"/>
                    <a:t>6</a:t>
                  </a:r>
                </a:p>
              </p:txBody>
            </p:sp>
          </p:grpSp>
          <p:cxnSp>
            <p:nvCxnSpPr>
              <p:cNvPr id="91" name="Straight Arrow Connector 90"/>
              <p:cNvCxnSpPr/>
              <p:nvPr/>
            </p:nvCxnSpPr>
            <p:spPr>
              <a:xfrm>
                <a:off x="8038569" y="2522690"/>
                <a:ext cx="1367580" cy="556485"/>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93" name="Straight Arrow Connector 92"/>
              <p:cNvCxnSpPr>
                <a:stCxn id="76" idx="3"/>
              </p:cNvCxnSpPr>
              <p:nvPr/>
            </p:nvCxnSpPr>
            <p:spPr>
              <a:xfrm>
                <a:off x="8665063" y="3281662"/>
                <a:ext cx="742026" cy="0"/>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95" name="Straight Arrow Connector 94"/>
              <p:cNvCxnSpPr>
                <a:stCxn id="82" idx="3"/>
              </p:cNvCxnSpPr>
              <p:nvPr/>
            </p:nvCxnSpPr>
            <p:spPr>
              <a:xfrm flipV="1">
                <a:off x="9243890" y="3998436"/>
                <a:ext cx="1293481" cy="566382"/>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99" name="Straight Arrow Connector 98"/>
              <p:cNvCxnSpPr>
                <a:endCxn id="86" idx="0"/>
              </p:cNvCxnSpPr>
              <p:nvPr/>
            </p:nvCxnSpPr>
            <p:spPr>
              <a:xfrm>
                <a:off x="10459589" y="2522690"/>
                <a:ext cx="584540" cy="1128369"/>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101" name="Straight Arrow Connector 100"/>
              <p:cNvCxnSpPr/>
              <p:nvPr/>
            </p:nvCxnSpPr>
            <p:spPr>
              <a:xfrm>
                <a:off x="10311780" y="3332864"/>
                <a:ext cx="440079" cy="283475"/>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grpSp>
            <p:nvGrpSpPr>
              <p:cNvPr id="110" name="Group 109"/>
              <p:cNvGrpSpPr/>
              <p:nvPr/>
            </p:nvGrpSpPr>
            <p:grpSpPr>
              <a:xfrm>
                <a:off x="8868663" y="3700223"/>
                <a:ext cx="886968" cy="468351"/>
                <a:chOff x="969264" y="1483112"/>
                <a:chExt cx="886968" cy="468351"/>
              </a:xfrm>
            </p:grpSpPr>
            <p:sp>
              <p:nvSpPr>
                <p:cNvPr id="111" name="Rounded Rectangle 110"/>
                <p:cNvSpPr/>
                <p:nvPr/>
              </p:nvSpPr>
              <p:spPr>
                <a:xfrm>
                  <a:off x="969264" y="1483112"/>
                  <a:ext cx="886968" cy="468351"/>
                </a:xfrm>
                <a:prstGeom prst="roundRect">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p:cNvSpPr txBox="1"/>
                <p:nvPr/>
              </p:nvSpPr>
              <p:spPr>
                <a:xfrm>
                  <a:off x="1184148" y="1486455"/>
                  <a:ext cx="457200" cy="461665"/>
                </a:xfrm>
                <a:prstGeom prst="rect">
                  <a:avLst/>
                </a:prstGeom>
                <a:noFill/>
              </p:spPr>
              <p:txBody>
                <a:bodyPr wrap="square" rtlCol="0">
                  <a:spAutoFit/>
                </a:bodyPr>
                <a:lstStyle/>
                <a:p>
                  <a:pPr algn="ctr"/>
                  <a:r>
                    <a:rPr lang="en-US" sz="2400" dirty="0"/>
                    <a:t>3</a:t>
                  </a:r>
                </a:p>
              </p:txBody>
            </p:sp>
          </p:grpSp>
          <p:cxnSp>
            <p:nvCxnSpPr>
              <p:cNvPr id="113" name="Straight Arrow Connector 112"/>
              <p:cNvCxnSpPr/>
              <p:nvPr/>
            </p:nvCxnSpPr>
            <p:spPr>
              <a:xfrm>
                <a:off x="8693002" y="3422607"/>
                <a:ext cx="232535" cy="280959"/>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115" name="Straight Arrow Connector 114"/>
              <p:cNvCxnSpPr>
                <a:stCxn id="111" idx="3"/>
                <a:endCxn id="85" idx="1"/>
              </p:cNvCxnSpPr>
              <p:nvPr/>
            </p:nvCxnSpPr>
            <p:spPr>
              <a:xfrm flipV="1">
                <a:off x="9755631" y="3881892"/>
                <a:ext cx="845014" cy="52507"/>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grpSp>
        <p:cxnSp>
          <p:nvCxnSpPr>
            <p:cNvPr id="129" name="Straight Arrow Connector 128"/>
            <p:cNvCxnSpPr>
              <a:stCxn id="73" idx="3"/>
              <a:endCxn id="111" idx="1"/>
            </p:cNvCxnSpPr>
            <p:nvPr/>
          </p:nvCxnSpPr>
          <p:spPr>
            <a:xfrm>
              <a:off x="6772546" y="3038355"/>
              <a:ext cx="1903113" cy="314017"/>
            </a:xfrm>
            <a:prstGeom prst="straightConnector1">
              <a:avLst/>
            </a:prstGeom>
            <a:ln>
              <a:solidFill>
                <a:schemeClr val="tx1"/>
              </a:solidFill>
              <a:tailEnd type="triangle" w="lg" len="med"/>
            </a:ln>
          </p:spPr>
          <p:style>
            <a:lnRef idx="1">
              <a:schemeClr val="accent2"/>
            </a:lnRef>
            <a:fillRef idx="0">
              <a:schemeClr val="accent2"/>
            </a:fillRef>
            <a:effectRef idx="0">
              <a:schemeClr val="accent2"/>
            </a:effectRef>
            <a:fontRef idx="minor">
              <a:schemeClr val="tx1"/>
            </a:fontRef>
          </p:style>
        </p:cxnSp>
      </p:grpSp>
      <p:sp>
        <p:nvSpPr>
          <p:cNvPr id="2" name="Slide Number Placeholder 1"/>
          <p:cNvSpPr>
            <a:spLocks noGrp="1"/>
          </p:cNvSpPr>
          <p:nvPr>
            <p:ph type="sldNum" sz="quarter" idx="12"/>
          </p:nvPr>
        </p:nvSpPr>
        <p:spPr/>
        <p:txBody>
          <a:bodyPr/>
          <a:lstStyle/>
          <a:p>
            <a:fld id="{AEBE2BCA-7FFD-4666-9163-5C061F649162}" type="slidenum">
              <a:rPr lang="en-SG" smtClean="0"/>
              <a:t>8</a:t>
            </a:fld>
            <a:endParaRPr lang="en-SG"/>
          </a:p>
        </p:txBody>
      </p:sp>
      <p:sp>
        <p:nvSpPr>
          <p:cNvPr id="3" name="TextBox 2"/>
          <p:cNvSpPr txBox="1"/>
          <p:nvPr/>
        </p:nvSpPr>
        <p:spPr>
          <a:xfrm>
            <a:off x="356616" y="164592"/>
            <a:ext cx="3374136" cy="523220"/>
          </a:xfrm>
          <a:prstGeom prst="rect">
            <a:avLst/>
          </a:prstGeom>
          <a:noFill/>
        </p:spPr>
        <p:txBody>
          <a:bodyPr wrap="square" rtlCol="0">
            <a:spAutoFit/>
          </a:bodyPr>
          <a:lstStyle/>
          <a:p>
            <a:r>
              <a:rPr lang="en-US" sz="2800" dirty="0"/>
              <a:t>Critical Path Analysis</a:t>
            </a:r>
          </a:p>
        </p:txBody>
      </p:sp>
      <p:grpSp>
        <p:nvGrpSpPr>
          <p:cNvPr id="56" name="Group 55"/>
          <p:cNvGrpSpPr/>
          <p:nvPr/>
        </p:nvGrpSpPr>
        <p:grpSpPr>
          <a:xfrm>
            <a:off x="577252" y="1134108"/>
            <a:ext cx="4561530" cy="1312010"/>
            <a:chOff x="577252" y="1481441"/>
            <a:chExt cx="4561530" cy="1312010"/>
          </a:xfrm>
        </p:grpSpPr>
        <p:sp>
          <p:nvSpPr>
            <p:cNvPr id="4" name="TextBox 3"/>
            <p:cNvSpPr txBox="1"/>
            <p:nvPr/>
          </p:nvSpPr>
          <p:spPr>
            <a:xfrm>
              <a:off x="1615449" y="2331786"/>
              <a:ext cx="2485136" cy="461665"/>
            </a:xfrm>
            <a:prstGeom prst="rect">
              <a:avLst/>
            </a:prstGeom>
            <a:noFill/>
          </p:spPr>
          <p:txBody>
            <a:bodyPr wrap="square" rtlCol="0">
              <a:spAutoFit/>
            </a:bodyPr>
            <a:lstStyle/>
            <a:p>
              <a:pPr algn="ctr"/>
              <a:r>
                <a:rPr lang="en-US" sz="2400" dirty="0"/>
                <a:t>Sequence/Series</a:t>
              </a:r>
            </a:p>
          </p:txBody>
        </p:sp>
        <p:grpSp>
          <p:nvGrpSpPr>
            <p:cNvPr id="23" name="Group 22"/>
            <p:cNvGrpSpPr/>
            <p:nvPr/>
          </p:nvGrpSpPr>
          <p:grpSpPr>
            <a:xfrm>
              <a:off x="577252" y="1481441"/>
              <a:ext cx="4561530" cy="468351"/>
              <a:chOff x="577252" y="1481441"/>
              <a:chExt cx="4561530" cy="468351"/>
            </a:xfrm>
          </p:grpSpPr>
          <p:grpSp>
            <p:nvGrpSpPr>
              <p:cNvPr id="7" name="Group 6"/>
              <p:cNvGrpSpPr/>
              <p:nvPr/>
            </p:nvGrpSpPr>
            <p:grpSpPr>
              <a:xfrm>
                <a:off x="969264" y="1481441"/>
                <a:ext cx="886968" cy="468351"/>
                <a:chOff x="969264" y="1483112"/>
                <a:chExt cx="886968" cy="468351"/>
              </a:xfrm>
            </p:grpSpPr>
            <p:sp>
              <p:nvSpPr>
                <p:cNvPr id="5" name="Rounded Rectangle 4"/>
                <p:cNvSpPr/>
                <p:nvPr/>
              </p:nvSpPr>
              <p:spPr>
                <a:xfrm>
                  <a:off x="969264" y="1483112"/>
                  <a:ext cx="886968" cy="4683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184148" y="1486455"/>
                  <a:ext cx="457200" cy="461665"/>
                </a:xfrm>
                <a:prstGeom prst="rect">
                  <a:avLst/>
                </a:prstGeom>
                <a:noFill/>
              </p:spPr>
              <p:txBody>
                <a:bodyPr wrap="square" rtlCol="0">
                  <a:spAutoFit/>
                </a:bodyPr>
                <a:lstStyle/>
                <a:p>
                  <a:pPr algn="ctr"/>
                  <a:r>
                    <a:rPr lang="en-US" sz="2400" dirty="0"/>
                    <a:t>a</a:t>
                  </a:r>
                </a:p>
              </p:txBody>
            </p:sp>
          </p:grpSp>
          <p:grpSp>
            <p:nvGrpSpPr>
              <p:cNvPr id="8" name="Group 7"/>
              <p:cNvGrpSpPr/>
              <p:nvPr/>
            </p:nvGrpSpPr>
            <p:grpSpPr>
              <a:xfrm>
                <a:off x="2457377" y="1481441"/>
                <a:ext cx="886968" cy="468351"/>
                <a:chOff x="969264" y="1483112"/>
                <a:chExt cx="886968" cy="468351"/>
              </a:xfrm>
            </p:grpSpPr>
            <p:sp>
              <p:nvSpPr>
                <p:cNvPr id="9" name="Rounded Rectangle 8"/>
                <p:cNvSpPr/>
                <p:nvPr/>
              </p:nvSpPr>
              <p:spPr>
                <a:xfrm>
                  <a:off x="969264" y="1483112"/>
                  <a:ext cx="886968" cy="4683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184148" y="1486455"/>
                  <a:ext cx="457200" cy="461665"/>
                </a:xfrm>
                <a:prstGeom prst="rect">
                  <a:avLst/>
                </a:prstGeom>
                <a:noFill/>
              </p:spPr>
              <p:txBody>
                <a:bodyPr wrap="square" rtlCol="0">
                  <a:spAutoFit/>
                </a:bodyPr>
                <a:lstStyle/>
                <a:p>
                  <a:pPr algn="ctr"/>
                  <a:r>
                    <a:rPr lang="en-US" sz="2400" dirty="0"/>
                    <a:t>b</a:t>
                  </a:r>
                </a:p>
              </p:txBody>
            </p:sp>
          </p:grpSp>
          <p:grpSp>
            <p:nvGrpSpPr>
              <p:cNvPr id="11" name="Group 10"/>
              <p:cNvGrpSpPr/>
              <p:nvPr/>
            </p:nvGrpSpPr>
            <p:grpSpPr>
              <a:xfrm>
                <a:off x="3945490" y="1481441"/>
                <a:ext cx="886968" cy="468351"/>
                <a:chOff x="969264" y="1483112"/>
                <a:chExt cx="886968" cy="468351"/>
              </a:xfrm>
            </p:grpSpPr>
            <p:sp>
              <p:nvSpPr>
                <p:cNvPr id="12" name="Rounded Rectangle 11"/>
                <p:cNvSpPr/>
                <p:nvPr/>
              </p:nvSpPr>
              <p:spPr>
                <a:xfrm>
                  <a:off x="969264" y="1483112"/>
                  <a:ext cx="886968" cy="4683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184148" y="1486455"/>
                  <a:ext cx="457200" cy="461665"/>
                </a:xfrm>
                <a:prstGeom prst="rect">
                  <a:avLst/>
                </a:prstGeom>
                <a:noFill/>
              </p:spPr>
              <p:txBody>
                <a:bodyPr wrap="square" rtlCol="0">
                  <a:spAutoFit/>
                </a:bodyPr>
                <a:lstStyle/>
                <a:p>
                  <a:pPr algn="ctr"/>
                  <a:r>
                    <a:rPr lang="en-US" sz="2400" dirty="0"/>
                    <a:t>c</a:t>
                  </a:r>
                </a:p>
              </p:txBody>
            </p:sp>
          </p:grpSp>
          <p:grpSp>
            <p:nvGrpSpPr>
              <p:cNvPr id="22" name="Group 21"/>
              <p:cNvGrpSpPr/>
              <p:nvPr/>
            </p:nvGrpSpPr>
            <p:grpSpPr>
              <a:xfrm>
                <a:off x="577252" y="1713944"/>
                <a:ext cx="4561530" cy="3344"/>
                <a:chOff x="577252" y="1710463"/>
                <a:chExt cx="4561530" cy="3344"/>
              </a:xfrm>
            </p:grpSpPr>
            <p:cxnSp>
              <p:nvCxnSpPr>
                <p:cNvPr id="15" name="Straight Arrow Connector 14"/>
                <p:cNvCxnSpPr/>
                <p:nvPr/>
              </p:nvCxnSpPr>
              <p:spPr>
                <a:xfrm>
                  <a:off x="577252" y="1710463"/>
                  <a:ext cx="392012" cy="0"/>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cxnSp>
              <p:nvCxnSpPr>
                <p:cNvPr id="16" name="Straight Arrow Connector 15"/>
                <p:cNvCxnSpPr/>
                <p:nvPr/>
              </p:nvCxnSpPr>
              <p:spPr>
                <a:xfrm>
                  <a:off x="1817370" y="1710463"/>
                  <a:ext cx="612648" cy="3344"/>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cxnSp>
              <p:nvCxnSpPr>
                <p:cNvPr id="17" name="Straight Arrow Connector 16"/>
                <p:cNvCxnSpPr/>
                <p:nvPr/>
              </p:nvCxnSpPr>
              <p:spPr>
                <a:xfrm>
                  <a:off x="3332842" y="1710463"/>
                  <a:ext cx="612648" cy="3344"/>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a:off x="4832458" y="1710463"/>
                  <a:ext cx="306324" cy="0"/>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grpSp>
        </p:grpSp>
        <p:sp>
          <p:nvSpPr>
            <p:cNvPr id="25" name="TextBox 24"/>
            <p:cNvSpPr txBox="1"/>
            <p:nvPr/>
          </p:nvSpPr>
          <p:spPr>
            <a:xfrm>
              <a:off x="1428813" y="1931676"/>
              <a:ext cx="2858409" cy="400110"/>
            </a:xfrm>
            <a:prstGeom prst="rect">
              <a:avLst/>
            </a:prstGeom>
            <a:noFill/>
          </p:spPr>
          <p:txBody>
            <a:bodyPr wrap="square" rtlCol="0">
              <a:spAutoFit/>
            </a:bodyPr>
            <a:lstStyle/>
            <a:p>
              <a:pPr algn="ctr"/>
              <a:r>
                <a:rPr lang="en-US" sz="2000" dirty="0"/>
                <a:t>Duration = a + b + c</a:t>
              </a:r>
            </a:p>
          </p:txBody>
        </p:sp>
      </p:grpSp>
      <p:grpSp>
        <p:nvGrpSpPr>
          <p:cNvPr id="55" name="Group 54"/>
          <p:cNvGrpSpPr/>
          <p:nvPr/>
        </p:nvGrpSpPr>
        <p:grpSpPr>
          <a:xfrm>
            <a:off x="1184148" y="2888569"/>
            <a:ext cx="2858409" cy="2929974"/>
            <a:chOff x="5645213" y="1247265"/>
            <a:chExt cx="2858409" cy="2929974"/>
          </a:xfrm>
        </p:grpSpPr>
        <p:grpSp>
          <p:nvGrpSpPr>
            <p:cNvPr id="54" name="Group 53"/>
            <p:cNvGrpSpPr/>
            <p:nvPr/>
          </p:nvGrpSpPr>
          <p:grpSpPr>
            <a:xfrm>
              <a:off x="6097016" y="1247265"/>
              <a:ext cx="2112264" cy="1954200"/>
              <a:chOff x="6097016" y="1247265"/>
              <a:chExt cx="2112264" cy="1954200"/>
            </a:xfrm>
          </p:grpSpPr>
          <p:grpSp>
            <p:nvGrpSpPr>
              <p:cNvPr id="27" name="Group 26"/>
              <p:cNvGrpSpPr/>
              <p:nvPr/>
            </p:nvGrpSpPr>
            <p:grpSpPr>
              <a:xfrm>
                <a:off x="6709664" y="1247265"/>
                <a:ext cx="886968" cy="468351"/>
                <a:chOff x="969264" y="1483112"/>
                <a:chExt cx="886968" cy="468351"/>
              </a:xfrm>
            </p:grpSpPr>
            <p:sp>
              <p:nvSpPr>
                <p:cNvPr id="39" name="Rounded Rectangle 38"/>
                <p:cNvSpPr/>
                <p:nvPr/>
              </p:nvSpPr>
              <p:spPr>
                <a:xfrm>
                  <a:off x="969264" y="1483112"/>
                  <a:ext cx="886968" cy="4683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184148" y="1486455"/>
                  <a:ext cx="457200" cy="461665"/>
                </a:xfrm>
                <a:prstGeom prst="rect">
                  <a:avLst/>
                </a:prstGeom>
                <a:noFill/>
              </p:spPr>
              <p:txBody>
                <a:bodyPr wrap="square" rtlCol="0">
                  <a:spAutoFit/>
                </a:bodyPr>
                <a:lstStyle/>
                <a:p>
                  <a:pPr algn="ctr"/>
                  <a:r>
                    <a:rPr lang="en-US" sz="2400" dirty="0"/>
                    <a:t>a</a:t>
                  </a:r>
                </a:p>
              </p:txBody>
            </p:sp>
          </p:grpSp>
          <p:grpSp>
            <p:nvGrpSpPr>
              <p:cNvPr id="28" name="Group 27"/>
              <p:cNvGrpSpPr/>
              <p:nvPr/>
            </p:nvGrpSpPr>
            <p:grpSpPr>
              <a:xfrm>
                <a:off x="6709664" y="1944776"/>
                <a:ext cx="886968" cy="468351"/>
                <a:chOff x="969264" y="1483112"/>
                <a:chExt cx="886968" cy="468351"/>
              </a:xfrm>
            </p:grpSpPr>
            <p:sp>
              <p:nvSpPr>
                <p:cNvPr id="37" name="Rounded Rectangle 36"/>
                <p:cNvSpPr/>
                <p:nvPr/>
              </p:nvSpPr>
              <p:spPr>
                <a:xfrm>
                  <a:off x="969264" y="1483112"/>
                  <a:ext cx="886968" cy="4683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184148" y="1486455"/>
                  <a:ext cx="457200" cy="461665"/>
                </a:xfrm>
                <a:prstGeom prst="rect">
                  <a:avLst/>
                </a:prstGeom>
                <a:noFill/>
              </p:spPr>
              <p:txBody>
                <a:bodyPr wrap="square" rtlCol="0">
                  <a:spAutoFit/>
                </a:bodyPr>
                <a:lstStyle/>
                <a:p>
                  <a:pPr algn="ctr"/>
                  <a:r>
                    <a:rPr lang="en-US" sz="2400" dirty="0"/>
                    <a:t>b</a:t>
                  </a:r>
                </a:p>
              </p:txBody>
            </p:sp>
          </p:grpSp>
          <p:grpSp>
            <p:nvGrpSpPr>
              <p:cNvPr id="29" name="Group 28"/>
              <p:cNvGrpSpPr/>
              <p:nvPr/>
            </p:nvGrpSpPr>
            <p:grpSpPr>
              <a:xfrm>
                <a:off x="6709664" y="2733114"/>
                <a:ext cx="886968" cy="468351"/>
                <a:chOff x="969264" y="1483112"/>
                <a:chExt cx="886968" cy="468351"/>
              </a:xfrm>
            </p:grpSpPr>
            <p:sp>
              <p:nvSpPr>
                <p:cNvPr id="35" name="Rounded Rectangle 34"/>
                <p:cNvSpPr/>
                <p:nvPr/>
              </p:nvSpPr>
              <p:spPr>
                <a:xfrm>
                  <a:off x="969264" y="1483112"/>
                  <a:ext cx="886968" cy="4683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184148" y="1486455"/>
                  <a:ext cx="457200" cy="461665"/>
                </a:xfrm>
                <a:prstGeom prst="rect">
                  <a:avLst/>
                </a:prstGeom>
                <a:noFill/>
              </p:spPr>
              <p:txBody>
                <a:bodyPr wrap="square" rtlCol="0">
                  <a:spAutoFit/>
                </a:bodyPr>
                <a:lstStyle/>
                <a:p>
                  <a:pPr algn="ctr"/>
                  <a:r>
                    <a:rPr lang="en-US" sz="2400" dirty="0"/>
                    <a:t>c</a:t>
                  </a:r>
                </a:p>
              </p:txBody>
            </p:sp>
          </p:grpSp>
          <p:grpSp>
            <p:nvGrpSpPr>
              <p:cNvPr id="43" name="Group 42"/>
              <p:cNvGrpSpPr/>
              <p:nvPr/>
            </p:nvGrpSpPr>
            <p:grpSpPr>
              <a:xfrm>
                <a:off x="6097016" y="1479768"/>
                <a:ext cx="612648" cy="1503200"/>
                <a:chOff x="6097016" y="1479768"/>
                <a:chExt cx="612648" cy="1503200"/>
              </a:xfrm>
            </p:grpSpPr>
            <p:cxnSp>
              <p:nvCxnSpPr>
                <p:cNvPr id="31" name="Straight Arrow Connector 30"/>
                <p:cNvCxnSpPr/>
                <p:nvPr/>
              </p:nvCxnSpPr>
              <p:spPr>
                <a:xfrm flipV="1">
                  <a:off x="6108519" y="1479768"/>
                  <a:ext cx="601145" cy="663337"/>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cxnSp>
              <p:nvCxnSpPr>
                <p:cNvPr id="32" name="Straight Arrow Connector 31"/>
                <p:cNvCxnSpPr/>
                <p:nvPr/>
              </p:nvCxnSpPr>
              <p:spPr>
                <a:xfrm>
                  <a:off x="6097016" y="2238310"/>
                  <a:ext cx="612648" cy="3344"/>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cxnSp>
              <p:nvCxnSpPr>
                <p:cNvPr id="42" name="Straight Arrow Connector 41"/>
                <p:cNvCxnSpPr/>
                <p:nvPr/>
              </p:nvCxnSpPr>
              <p:spPr>
                <a:xfrm>
                  <a:off x="6108519" y="2372265"/>
                  <a:ext cx="601145" cy="610703"/>
                </a:xfrm>
                <a:prstGeom prst="straightConnector1">
                  <a:avLst/>
                </a:prstGeom>
                <a:ln>
                  <a:tailEnd type="triangle" w="lg" len="med"/>
                </a:ln>
              </p:spPr>
              <p:style>
                <a:lnRef idx="1">
                  <a:schemeClr val="accent2"/>
                </a:lnRef>
                <a:fillRef idx="0">
                  <a:schemeClr val="accent2"/>
                </a:fillRef>
                <a:effectRef idx="0">
                  <a:schemeClr val="accent2"/>
                </a:effectRef>
                <a:fontRef idx="minor">
                  <a:schemeClr val="tx1"/>
                </a:fontRef>
              </p:style>
            </p:cxnSp>
          </p:grpSp>
          <p:grpSp>
            <p:nvGrpSpPr>
              <p:cNvPr id="44" name="Group 43"/>
              <p:cNvGrpSpPr/>
              <p:nvPr/>
            </p:nvGrpSpPr>
            <p:grpSpPr>
              <a:xfrm flipH="1">
                <a:off x="7596632" y="1486710"/>
                <a:ext cx="612648" cy="1503200"/>
                <a:chOff x="6097016" y="1479768"/>
                <a:chExt cx="612648" cy="1503200"/>
              </a:xfrm>
            </p:grpSpPr>
            <p:cxnSp>
              <p:nvCxnSpPr>
                <p:cNvPr id="45" name="Straight Arrow Connector 44"/>
                <p:cNvCxnSpPr/>
                <p:nvPr/>
              </p:nvCxnSpPr>
              <p:spPr>
                <a:xfrm flipV="1">
                  <a:off x="6097016" y="1479768"/>
                  <a:ext cx="612648" cy="603087"/>
                </a:xfrm>
                <a:prstGeom prst="straightConnector1">
                  <a:avLst/>
                </a:prstGeom>
                <a:ln>
                  <a:headEnd type="triangle"/>
                  <a:tailEnd type="none" w="lg" len="med"/>
                </a:ln>
              </p:spPr>
              <p:style>
                <a:lnRef idx="1">
                  <a:schemeClr val="accent2"/>
                </a:lnRef>
                <a:fillRef idx="0">
                  <a:schemeClr val="accent2"/>
                </a:fillRef>
                <a:effectRef idx="0">
                  <a:schemeClr val="accent2"/>
                </a:effectRef>
                <a:fontRef idx="minor">
                  <a:schemeClr val="tx1"/>
                </a:fontRef>
              </p:style>
            </p:cxnSp>
            <p:cxnSp>
              <p:nvCxnSpPr>
                <p:cNvPr id="46" name="Straight Arrow Connector 45"/>
                <p:cNvCxnSpPr/>
                <p:nvPr/>
              </p:nvCxnSpPr>
              <p:spPr>
                <a:xfrm>
                  <a:off x="6097016" y="2238310"/>
                  <a:ext cx="612648" cy="3344"/>
                </a:xfrm>
                <a:prstGeom prst="straightConnector1">
                  <a:avLst/>
                </a:prstGeom>
                <a:ln>
                  <a:headEnd type="triangle"/>
                  <a:tailEnd type="none" w="lg" len="med"/>
                </a:ln>
              </p:spPr>
              <p:style>
                <a:lnRef idx="1">
                  <a:schemeClr val="accent2"/>
                </a:lnRef>
                <a:fillRef idx="0">
                  <a:schemeClr val="accent2"/>
                </a:fillRef>
                <a:effectRef idx="0">
                  <a:schemeClr val="accent2"/>
                </a:effectRef>
                <a:fontRef idx="minor">
                  <a:schemeClr val="tx1"/>
                </a:fontRef>
              </p:style>
            </p:cxnSp>
            <p:cxnSp>
              <p:nvCxnSpPr>
                <p:cNvPr id="47" name="Straight Arrow Connector 46"/>
                <p:cNvCxnSpPr/>
                <p:nvPr/>
              </p:nvCxnSpPr>
              <p:spPr>
                <a:xfrm>
                  <a:off x="6097016" y="2402842"/>
                  <a:ext cx="612648" cy="580126"/>
                </a:xfrm>
                <a:prstGeom prst="straightConnector1">
                  <a:avLst/>
                </a:prstGeom>
                <a:ln>
                  <a:headEnd type="triangle"/>
                  <a:tailEnd type="none" w="lg" len="med"/>
                </a:ln>
              </p:spPr>
              <p:style>
                <a:lnRef idx="1">
                  <a:schemeClr val="accent2"/>
                </a:lnRef>
                <a:fillRef idx="0">
                  <a:schemeClr val="accent2"/>
                </a:fillRef>
                <a:effectRef idx="0">
                  <a:schemeClr val="accent2"/>
                </a:effectRef>
                <a:fontRef idx="minor">
                  <a:schemeClr val="tx1"/>
                </a:fontRef>
              </p:style>
            </p:cxnSp>
          </p:grpSp>
        </p:grpSp>
        <p:sp>
          <p:nvSpPr>
            <p:cNvPr id="52" name="TextBox 51"/>
            <p:cNvSpPr txBox="1"/>
            <p:nvPr/>
          </p:nvSpPr>
          <p:spPr>
            <a:xfrm>
              <a:off x="5831849" y="3715574"/>
              <a:ext cx="2485136" cy="461665"/>
            </a:xfrm>
            <a:prstGeom prst="rect">
              <a:avLst/>
            </a:prstGeom>
            <a:noFill/>
          </p:spPr>
          <p:txBody>
            <a:bodyPr wrap="square" rtlCol="0">
              <a:spAutoFit/>
            </a:bodyPr>
            <a:lstStyle/>
            <a:p>
              <a:pPr algn="ctr"/>
              <a:r>
                <a:rPr lang="en-US" sz="2400" dirty="0"/>
                <a:t>Parallel</a:t>
              </a:r>
            </a:p>
          </p:txBody>
        </p:sp>
        <p:sp>
          <p:nvSpPr>
            <p:cNvPr id="53" name="TextBox 52"/>
            <p:cNvSpPr txBox="1"/>
            <p:nvPr/>
          </p:nvSpPr>
          <p:spPr>
            <a:xfrm>
              <a:off x="5645213" y="3315464"/>
              <a:ext cx="2858409" cy="400110"/>
            </a:xfrm>
            <a:prstGeom prst="rect">
              <a:avLst/>
            </a:prstGeom>
            <a:noFill/>
          </p:spPr>
          <p:txBody>
            <a:bodyPr wrap="square" rtlCol="0">
              <a:spAutoFit/>
            </a:bodyPr>
            <a:lstStyle/>
            <a:p>
              <a:pPr algn="ctr"/>
              <a:r>
                <a:rPr lang="en-US" sz="2000" dirty="0"/>
                <a:t>Duration = max(</a:t>
              </a:r>
              <a:r>
                <a:rPr lang="en-US" sz="2000" dirty="0" err="1"/>
                <a:t>a,b,c</a:t>
              </a:r>
              <a:r>
                <a:rPr lang="en-US" sz="2000" dirty="0"/>
                <a:t>)</a:t>
              </a:r>
            </a:p>
          </p:txBody>
        </p:sp>
      </p:grpSp>
      <p:sp>
        <p:nvSpPr>
          <p:cNvPr id="60" name="TextBox 59"/>
          <p:cNvSpPr txBox="1"/>
          <p:nvPr/>
        </p:nvSpPr>
        <p:spPr>
          <a:xfrm>
            <a:off x="6388217" y="4463444"/>
            <a:ext cx="4403754" cy="400110"/>
          </a:xfrm>
          <a:prstGeom prst="rect">
            <a:avLst/>
          </a:prstGeom>
          <a:noFill/>
        </p:spPr>
        <p:txBody>
          <a:bodyPr wrap="square" rtlCol="0">
            <a:spAutoFit/>
          </a:bodyPr>
          <a:lstStyle/>
          <a:p>
            <a:pPr algn="ctr"/>
            <a:r>
              <a:rPr lang="en-US" sz="2000" dirty="0"/>
              <a:t>Critical path duration = 5 + 4 + 8 + 6 = 23</a:t>
            </a:r>
          </a:p>
        </p:txBody>
      </p:sp>
      <p:grpSp>
        <p:nvGrpSpPr>
          <p:cNvPr id="128" name="Group 127"/>
          <p:cNvGrpSpPr/>
          <p:nvPr/>
        </p:nvGrpSpPr>
        <p:grpSpPr>
          <a:xfrm>
            <a:off x="6712188" y="1941297"/>
            <a:ext cx="3847607" cy="1113348"/>
            <a:chOff x="6922500" y="2527716"/>
            <a:chExt cx="3847607" cy="1113348"/>
          </a:xfrm>
        </p:grpSpPr>
        <p:cxnSp>
          <p:nvCxnSpPr>
            <p:cNvPr id="120" name="Straight Arrow Connector 119"/>
            <p:cNvCxnSpPr/>
            <p:nvPr/>
          </p:nvCxnSpPr>
          <p:spPr>
            <a:xfrm flipV="1">
              <a:off x="6922500" y="2669491"/>
              <a:ext cx="475358" cy="681718"/>
            </a:xfrm>
            <a:prstGeom prst="straightConnector1">
              <a:avLst/>
            </a:prstGeom>
            <a:ln w="38100">
              <a:solidFill>
                <a:srgbClr val="C00000"/>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121" name="Straight Arrow Connector 120"/>
            <p:cNvCxnSpPr/>
            <p:nvPr/>
          </p:nvCxnSpPr>
          <p:spPr>
            <a:xfrm>
              <a:off x="8070186" y="2527716"/>
              <a:ext cx="1371934" cy="563550"/>
            </a:xfrm>
            <a:prstGeom prst="straightConnector1">
              <a:avLst/>
            </a:prstGeom>
            <a:ln w="38100">
              <a:solidFill>
                <a:srgbClr val="C00000"/>
              </a:solidFill>
              <a:tailEnd type="triangle" w="lg" len="med"/>
            </a:ln>
          </p:spPr>
          <p:style>
            <a:lnRef idx="1">
              <a:schemeClr val="accent2"/>
            </a:lnRef>
            <a:fillRef idx="0">
              <a:schemeClr val="accent2"/>
            </a:fillRef>
            <a:effectRef idx="0">
              <a:schemeClr val="accent2"/>
            </a:effectRef>
            <a:fontRef idx="minor">
              <a:schemeClr val="tx1"/>
            </a:fontRef>
          </p:style>
        </p:cxnSp>
        <p:cxnSp>
          <p:nvCxnSpPr>
            <p:cNvPr id="126" name="Straight Arrow Connector 125"/>
            <p:cNvCxnSpPr/>
            <p:nvPr/>
          </p:nvCxnSpPr>
          <p:spPr>
            <a:xfrm>
              <a:off x="10347751" y="3351208"/>
              <a:ext cx="422356" cy="289856"/>
            </a:xfrm>
            <a:prstGeom prst="straightConnector1">
              <a:avLst/>
            </a:prstGeom>
            <a:ln w="38100">
              <a:solidFill>
                <a:srgbClr val="C00000"/>
              </a:solidFill>
              <a:tailEnd type="triangle" w="lg" len="med"/>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155594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dissolve">
                                      <p:cBhvr>
                                        <p:cTn id="7" dur="5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dissolve">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33"/>
                                        </p:tgtEl>
                                        <p:attrNameLst>
                                          <p:attrName>style.visibility</p:attrName>
                                        </p:attrNameLst>
                                      </p:cBhvr>
                                      <p:to>
                                        <p:strVal val="visible"/>
                                      </p:to>
                                    </p:set>
                                    <p:animEffect transition="in" filter="dissolve">
                                      <p:cBhvr>
                                        <p:cTn id="17" dur="500"/>
                                        <p:tgtEl>
                                          <p:spTgt spid="13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28"/>
                                        </p:tgtEl>
                                        <p:attrNameLst>
                                          <p:attrName>style.visibility</p:attrName>
                                        </p:attrNameLst>
                                      </p:cBhvr>
                                      <p:to>
                                        <p:strVal val="visible"/>
                                      </p:to>
                                    </p:set>
                                    <p:animEffect transition="in" filter="dissolve">
                                      <p:cBhvr>
                                        <p:cTn id="22" dur="500"/>
                                        <p:tgtEl>
                                          <p:spTgt spid="12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dissolve">
                                      <p:cBhvr>
                                        <p:cTn id="27"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690690" y="818601"/>
            <a:ext cx="8810625" cy="5781675"/>
            <a:chOff x="1690687" y="818598"/>
            <a:chExt cx="8810625" cy="5781675"/>
          </a:xfrm>
        </p:grpSpPr>
        <p:grpSp>
          <p:nvGrpSpPr>
            <p:cNvPr id="3" name="Group 2"/>
            <p:cNvGrpSpPr/>
            <p:nvPr/>
          </p:nvGrpSpPr>
          <p:grpSpPr>
            <a:xfrm>
              <a:off x="1690687" y="818598"/>
              <a:ext cx="8810625" cy="5781675"/>
              <a:chOff x="1690687" y="538162"/>
              <a:chExt cx="8810625" cy="5781675"/>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1690687" y="538162"/>
                <a:ext cx="8810625" cy="5781675"/>
              </a:xfrm>
              <a:prstGeom prst="rect">
                <a:avLst/>
              </a:prstGeom>
            </p:spPr>
          </p:pic>
          <p:sp>
            <p:nvSpPr>
              <p:cNvPr id="5" name="Rectangle 4"/>
              <p:cNvSpPr/>
              <p:nvPr/>
            </p:nvSpPr>
            <p:spPr>
              <a:xfrm>
                <a:off x="9910482" y="538162"/>
                <a:ext cx="590830" cy="283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53" name="TextBox 52"/>
            <p:cNvSpPr txBox="1"/>
            <p:nvPr/>
          </p:nvSpPr>
          <p:spPr>
            <a:xfrm>
              <a:off x="3502702" y="3978189"/>
              <a:ext cx="202219" cy="661720"/>
            </a:xfrm>
            <a:prstGeom prst="rect">
              <a:avLst/>
            </a:prstGeom>
            <a:noFill/>
          </p:spPr>
          <p:txBody>
            <a:bodyPr wrap="square" rtlCol="0">
              <a:spAutoFit/>
            </a:bodyPr>
            <a:lstStyle/>
            <a:p>
              <a:pPr algn="ctr">
                <a:spcAft>
                  <a:spcPts val="200"/>
                </a:spcAft>
              </a:pPr>
              <a:r>
                <a:rPr lang="en-SG" sz="800" dirty="0">
                  <a:solidFill>
                    <a:srgbClr val="0033CC"/>
                  </a:solidFill>
                </a:rPr>
                <a:t>0</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0033CC"/>
                  </a:solidFill>
                </a:rPr>
                <a:t>1</a:t>
              </a:r>
              <a:endParaRPr lang="en-US" sz="800" dirty="0">
                <a:solidFill>
                  <a:srgbClr val="0033CC"/>
                </a:solidFill>
              </a:endParaRPr>
            </a:p>
          </p:txBody>
        </p:sp>
        <p:sp>
          <p:nvSpPr>
            <p:cNvPr id="54" name="TextBox 53"/>
            <p:cNvSpPr txBox="1"/>
            <p:nvPr/>
          </p:nvSpPr>
          <p:spPr>
            <a:xfrm>
              <a:off x="8215640" y="1359889"/>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56" name="TextBox 55"/>
            <p:cNvSpPr txBox="1"/>
            <p:nvPr/>
          </p:nvSpPr>
          <p:spPr>
            <a:xfrm>
              <a:off x="6155404" y="4198141"/>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67" name="TextBox 66"/>
            <p:cNvSpPr txBox="1"/>
            <p:nvPr/>
          </p:nvSpPr>
          <p:spPr>
            <a:xfrm>
              <a:off x="9470349" y="4839028"/>
              <a:ext cx="202219" cy="661720"/>
            </a:xfrm>
            <a:prstGeom prst="rect">
              <a:avLst/>
            </a:prstGeom>
            <a:noFill/>
          </p:spPr>
          <p:txBody>
            <a:bodyPr wrap="square" rtlCol="0">
              <a:spAutoFit/>
            </a:bodyPr>
            <a:lstStyle/>
            <a:p>
              <a:pPr algn="ctr">
                <a:spcAft>
                  <a:spcPts val="200"/>
                </a:spcAft>
              </a:pPr>
              <a:r>
                <a:rPr lang="en-SG" sz="800" dirty="0">
                  <a:solidFill>
                    <a:srgbClr val="0033CC"/>
                  </a:solidFill>
                </a:rPr>
                <a:t>1</a:t>
              </a:r>
            </a:p>
            <a:p>
              <a:pPr algn="ctr">
                <a:spcAft>
                  <a:spcPts val="200"/>
                </a:spcAft>
              </a:pPr>
              <a:endParaRPr lang="en-SG" sz="800" dirty="0">
                <a:solidFill>
                  <a:srgbClr val="0033CC"/>
                </a:solidFill>
              </a:endParaRPr>
            </a:p>
            <a:p>
              <a:pPr algn="ctr">
                <a:spcAft>
                  <a:spcPts val="200"/>
                </a:spcAft>
              </a:pPr>
              <a:endParaRPr lang="en-SG" sz="800" dirty="0">
                <a:solidFill>
                  <a:srgbClr val="0033CC"/>
                </a:solidFill>
              </a:endParaRPr>
            </a:p>
            <a:p>
              <a:pPr algn="ctr">
                <a:spcAft>
                  <a:spcPts val="200"/>
                </a:spcAft>
              </a:pPr>
              <a:r>
                <a:rPr lang="en-SG" sz="800" dirty="0">
                  <a:solidFill>
                    <a:srgbClr val="0033CC"/>
                  </a:solidFill>
                </a:rPr>
                <a:t>0</a:t>
              </a:r>
              <a:endParaRPr lang="en-US" sz="800" dirty="0">
                <a:solidFill>
                  <a:srgbClr val="0033CC"/>
                </a:solidFill>
              </a:endParaRPr>
            </a:p>
          </p:txBody>
        </p:sp>
      </p:grpSp>
      <p:sp>
        <p:nvSpPr>
          <p:cNvPr id="6" name="TextBox 5"/>
          <p:cNvSpPr txBox="1"/>
          <p:nvPr/>
        </p:nvSpPr>
        <p:spPr>
          <a:xfrm>
            <a:off x="268942" y="737637"/>
            <a:ext cx="1116101" cy="523220"/>
          </a:xfrm>
          <a:prstGeom prst="rect">
            <a:avLst/>
          </a:prstGeom>
          <a:noFill/>
        </p:spPr>
        <p:txBody>
          <a:bodyPr wrap="square" rtlCol="0">
            <a:spAutoFit/>
          </a:bodyPr>
          <a:lstStyle/>
          <a:p>
            <a:pPr algn="ctr"/>
            <a:r>
              <a:rPr lang="en-SG" sz="2800" dirty="0">
                <a:solidFill>
                  <a:srgbClr val="C00000"/>
                </a:solidFill>
              </a:rPr>
              <a:t>Q2(a)</a:t>
            </a:r>
          </a:p>
        </p:txBody>
      </p:sp>
      <p:sp>
        <p:nvSpPr>
          <p:cNvPr id="8" name="TextBox 7"/>
          <p:cNvSpPr txBox="1"/>
          <p:nvPr/>
        </p:nvSpPr>
        <p:spPr>
          <a:xfrm>
            <a:off x="403412" y="115043"/>
            <a:ext cx="2057400" cy="400110"/>
          </a:xfrm>
          <a:prstGeom prst="rect">
            <a:avLst/>
          </a:prstGeom>
          <a:solidFill>
            <a:schemeClr val="accent4">
              <a:lumMod val="20000"/>
              <a:lumOff val="80000"/>
            </a:schemeClr>
          </a:solidFill>
          <a:ln>
            <a:solidFill>
              <a:srgbClr val="660066"/>
            </a:solidFill>
          </a:ln>
        </p:spPr>
        <p:txBody>
          <a:bodyPr wrap="square" rtlCol="0">
            <a:spAutoFit/>
          </a:bodyPr>
          <a:lstStyle/>
          <a:p>
            <a:r>
              <a:rPr lang="en-SG" sz="2000" dirty="0">
                <a:cs typeface="Courier New" panose="02070309020205020404" pitchFamily="49" charset="0"/>
              </a:rPr>
              <a:t>SUB instruction</a:t>
            </a:r>
          </a:p>
        </p:txBody>
      </p:sp>
      <p:grpSp>
        <p:nvGrpSpPr>
          <p:cNvPr id="17" name="Group 16"/>
          <p:cNvGrpSpPr/>
          <p:nvPr/>
        </p:nvGrpSpPr>
        <p:grpSpPr>
          <a:xfrm>
            <a:off x="1673108" y="1786510"/>
            <a:ext cx="303611" cy="2205317"/>
            <a:chOff x="1673108" y="1506071"/>
            <a:chExt cx="303610" cy="2205317"/>
          </a:xfrm>
        </p:grpSpPr>
        <p:cxnSp>
          <p:nvCxnSpPr>
            <p:cNvPr id="10" name="Straight Connector 9"/>
            <p:cNvCxnSpPr/>
            <p:nvPr/>
          </p:nvCxnSpPr>
          <p:spPr>
            <a:xfrm flipH="1">
              <a:off x="1690687" y="1506071"/>
              <a:ext cx="286031"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73108" y="1506071"/>
              <a:ext cx="17579" cy="2205317"/>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690688" y="3711388"/>
              <a:ext cx="286030" cy="0"/>
            </a:xfrm>
            <a:prstGeom prst="line">
              <a:avLst/>
            </a:prstGeom>
            <a:ln w="38100">
              <a:solidFill>
                <a:srgbClr val="0033CC"/>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2622179" y="91306"/>
            <a:ext cx="1662951" cy="369332"/>
          </a:xfrm>
          <a:prstGeom prst="rect">
            <a:avLst/>
          </a:prstGeom>
          <a:noFill/>
        </p:spPr>
        <p:txBody>
          <a:bodyPr wrap="square" rtlCol="0">
            <a:spAutoFit/>
          </a:bodyPr>
          <a:lstStyle/>
          <a:p>
            <a:pPr algn="ctr"/>
            <a:r>
              <a:rPr lang="en-SG" dirty="0" err="1"/>
              <a:t>Inst</a:t>
            </a:r>
            <a:r>
              <a:rPr lang="en-SG" dirty="0"/>
              <a:t>-Mem (400)</a:t>
            </a:r>
          </a:p>
        </p:txBody>
      </p:sp>
      <p:grpSp>
        <p:nvGrpSpPr>
          <p:cNvPr id="99" name="Group 98"/>
          <p:cNvGrpSpPr/>
          <p:nvPr/>
        </p:nvGrpSpPr>
        <p:grpSpPr>
          <a:xfrm>
            <a:off x="4249273" y="91306"/>
            <a:ext cx="1846729" cy="369332"/>
            <a:chOff x="4249270" y="91305"/>
            <a:chExt cx="1846729" cy="369331"/>
          </a:xfrm>
        </p:grpSpPr>
        <p:cxnSp>
          <p:nvCxnSpPr>
            <p:cNvPr id="20" name="Straight Arrow Connector 19"/>
            <p:cNvCxnSpPr/>
            <p:nvPr/>
          </p:nvCxnSpPr>
          <p:spPr>
            <a:xfrm>
              <a:off x="4249270"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495798" y="91305"/>
              <a:ext cx="1600201" cy="369331"/>
            </a:xfrm>
            <a:prstGeom prst="rect">
              <a:avLst/>
            </a:prstGeom>
            <a:noFill/>
          </p:spPr>
          <p:txBody>
            <a:bodyPr wrap="square" rtlCol="0">
              <a:spAutoFit/>
            </a:bodyPr>
            <a:lstStyle/>
            <a:p>
              <a:pPr algn="ctr"/>
              <a:r>
                <a:rPr lang="en-SG" dirty="0" err="1"/>
                <a:t>Reg.File</a:t>
              </a:r>
              <a:r>
                <a:rPr lang="en-SG" dirty="0"/>
                <a:t> (200)</a:t>
              </a:r>
            </a:p>
          </p:txBody>
        </p:sp>
      </p:grpSp>
      <p:grpSp>
        <p:nvGrpSpPr>
          <p:cNvPr id="57" name="Group 56"/>
          <p:cNvGrpSpPr/>
          <p:nvPr/>
        </p:nvGrpSpPr>
        <p:grpSpPr>
          <a:xfrm>
            <a:off x="2716310" y="3362923"/>
            <a:ext cx="1828799" cy="1213444"/>
            <a:chOff x="2716306" y="3362923"/>
            <a:chExt cx="1828799" cy="1213444"/>
          </a:xfrm>
        </p:grpSpPr>
        <p:cxnSp>
          <p:nvCxnSpPr>
            <p:cNvPr id="29" name="Straight Arrow Connector 28"/>
            <p:cNvCxnSpPr/>
            <p:nvPr/>
          </p:nvCxnSpPr>
          <p:spPr>
            <a:xfrm>
              <a:off x="2716306" y="3362923"/>
              <a:ext cx="1828799" cy="119865"/>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953435" y="3799760"/>
              <a:ext cx="591670" cy="17252"/>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716306" y="3799760"/>
              <a:ext cx="1237129" cy="173081"/>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716306" y="4576367"/>
              <a:ext cx="945775"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662082" y="4198141"/>
              <a:ext cx="795617" cy="378226"/>
            </a:xfrm>
            <a:prstGeom prst="line">
              <a:avLst/>
            </a:prstGeom>
            <a:ln w="38100">
              <a:solidFill>
                <a:srgbClr val="0033C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01" name="Group 100"/>
          <p:cNvGrpSpPr/>
          <p:nvPr/>
        </p:nvGrpSpPr>
        <p:grpSpPr>
          <a:xfrm>
            <a:off x="4285119" y="414469"/>
            <a:ext cx="1833291" cy="504577"/>
            <a:chOff x="4285119" y="414470"/>
            <a:chExt cx="1833290" cy="504576"/>
          </a:xfrm>
        </p:grpSpPr>
        <p:sp>
          <p:nvSpPr>
            <p:cNvPr id="50" name="TextBox 49"/>
            <p:cNvSpPr txBox="1"/>
            <p:nvPr/>
          </p:nvSpPr>
          <p:spPr>
            <a:xfrm>
              <a:off x="4518208" y="549714"/>
              <a:ext cx="1600201" cy="369332"/>
            </a:xfrm>
            <a:prstGeom prst="rect">
              <a:avLst/>
            </a:prstGeom>
            <a:noFill/>
          </p:spPr>
          <p:txBody>
            <a:bodyPr wrap="square" rtlCol="0">
              <a:spAutoFit/>
            </a:bodyPr>
            <a:lstStyle/>
            <a:p>
              <a:pPr algn="ctr"/>
              <a:r>
                <a:rPr lang="en-SG" dirty="0"/>
                <a:t>Control (100)</a:t>
              </a:r>
            </a:p>
          </p:txBody>
        </p:sp>
        <p:cxnSp>
          <p:nvCxnSpPr>
            <p:cNvPr id="51" name="Straight Arrow Connector 50"/>
            <p:cNvCxnSpPr/>
            <p:nvPr/>
          </p:nvCxnSpPr>
          <p:spPr>
            <a:xfrm>
              <a:off x="4285119" y="414470"/>
              <a:ext cx="280153" cy="323166"/>
            </a:xfrm>
            <a:prstGeom prst="straightConnector1">
              <a:avLst/>
            </a:prstGeom>
            <a:ln w="28575">
              <a:solidFill>
                <a:schemeClr val="accent6">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grpSp>
      <p:cxnSp>
        <p:nvCxnSpPr>
          <p:cNvPr id="59" name="Straight Arrow Connector 58"/>
          <p:cNvCxnSpPr/>
          <p:nvPr/>
        </p:nvCxnSpPr>
        <p:spPr>
          <a:xfrm>
            <a:off x="2716307" y="2581835"/>
            <a:ext cx="1532964" cy="0"/>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03" name="Group 102"/>
          <p:cNvGrpSpPr/>
          <p:nvPr/>
        </p:nvGrpSpPr>
        <p:grpSpPr>
          <a:xfrm>
            <a:off x="5970495" y="91308"/>
            <a:ext cx="1837765" cy="646331"/>
            <a:chOff x="5970492" y="91305"/>
            <a:chExt cx="1837765" cy="646331"/>
          </a:xfrm>
        </p:grpSpPr>
        <p:cxnSp>
          <p:nvCxnSpPr>
            <p:cNvPr id="27" name="Straight Arrow Connector 26"/>
            <p:cNvCxnSpPr/>
            <p:nvPr/>
          </p:nvCxnSpPr>
          <p:spPr>
            <a:xfrm>
              <a:off x="5970492"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6208056" y="91305"/>
              <a:ext cx="1600201" cy="646331"/>
            </a:xfrm>
            <a:prstGeom prst="rect">
              <a:avLst/>
            </a:prstGeom>
            <a:noFill/>
          </p:spPr>
          <p:txBody>
            <a:bodyPr wrap="square" rtlCol="0">
              <a:spAutoFit/>
            </a:bodyPr>
            <a:lstStyle/>
            <a:p>
              <a:pPr algn="ctr"/>
              <a:r>
                <a:rPr lang="en-SG" dirty="0"/>
                <a:t>MUX (</a:t>
              </a:r>
              <a:r>
                <a:rPr lang="en-SG" dirty="0" err="1"/>
                <a:t>ALUSrc</a:t>
              </a:r>
              <a:r>
                <a:rPr lang="en-SG" dirty="0"/>
                <a:t>)</a:t>
              </a:r>
            </a:p>
            <a:p>
              <a:pPr algn="ctr"/>
              <a:r>
                <a:rPr lang="en-SG" dirty="0"/>
                <a:t>(30)</a:t>
              </a:r>
            </a:p>
          </p:txBody>
        </p:sp>
      </p:grpSp>
      <p:grpSp>
        <p:nvGrpSpPr>
          <p:cNvPr id="104" name="Group 103"/>
          <p:cNvGrpSpPr/>
          <p:nvPr/>
        </p:nvGrpSpPr>
        <p:grpSpPr>
          <a:xfrm>
            <a:off x="7776877" y="91308"/>
            <a:ext cx="1039912" cy="646331"/>
            <a:chOff x="7776877" y="91305"/>
            <a:chExt cx="1039912" cy="646331"/>
          </a:xfrm>
        </p:grpSpPr>
        <p:cxnSp>
          <p:nvCxnSpPr>
            <p:cNvPr id="61" name="Straight Arrow Connector 60"/>
            <p:cNvCxnSpPr/>
            <p:nvPr/>
          </p:nvCxnSpPr>
          <p:spPr>
            <a:xfrm>
              <a:off x="777687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8045821" y="91305"/>
              <a:ext cx="770968" cy="646331"/>
            </a:xfrm>
            <a:prstGeom prst="rect">
              <a:avLst/>
            </a:prstGeom>
            <a:noFill/>
          </p:spPr>
          <p:txBody>
            <a:bodyPr wrap="square" rtlCol="0">
              <a:spAutoFit/>
            </a:bodyPr>
            <a:lstStyle/>
            <a:p>
              <a:pPr algn="ctr"/>
              <a:r>
                <a:rPr lang="en-SG" dirty="0"/>
                <a:t>ALU</a:t>
              </a:r>
            </a:p>
            <a:p>
              <a:pPr algn="ctr"/>
              <a:r>
                <a:rPr lang="en-SG" dirty="0"/>
                <a:t>(120)</a:t>
              </a:r>
            </a:p>
          </p:txBody>
        </p:sp>
      </p:grpSp>
      <p:grpSp>
        <p:nvGrpSpPr>
          <p:cNvPr id="105" name="Group 104"/>
          <p:cNvGrpSpPr/>
          <p:nvPr/>
        </p:nvGrpSpPr>
        <p:grpSpPr>
          <a:xfrm>
            <a:off x="8727140" y="91308"/>
            <a:ext cx="1792947" cy="646331"/>
            <a:chOff x="8727137" y="91305"/>
            <a:chExt cx="1792947" cy="646331"/>
          </a:xfrm>
        </p:grpSpPr>
        <p:cxnSp>
          <p:nvCxnSpPr>
            <p:cNvPr id="63" name="Straight Arrow Connector 62"/>
            <p:cNvCxnSpPr/>
            <p:nvPr/>
          </p:nvCxnSpPr>
          <p:spPr>
            <a:xfrm>
              <a:off x="8727137"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8964701" y="91305"/>
              <a:ext cx="1555383" cy="646331"/>
            </a:xfrm>
            <a:prstGeom prst="rect">
              <a:avLst/>
            </a:prstGeom>
            <a:noFill/>
          </p:spPr>
          <p:txBody>
            <a:bodyPr wrap="square" rtlCol="0">
              <a:spAutoFit/>
            </a:bodyPr>
            <a:lstStyle/>
            <a:p>
              <a:pPr algn="ctr"/>
              <a:r>
                <a:rPr lang="en-SG" dirty="0"/>
                <a:t>MUX (</a:t>
              </a:r>
              <a:r>
                <a:rPr lang="en-SG" dirty="0" err="1"/>
                <a:t>MToR</a:t>
              </a:r>
              <a:r>
                <a:rPr lang="en-SG" dirty="0"/>
                <a:t>)</a:t>
              </a:r>
            </a:p>
            <a:p>
              <a:pPr algn="ctr"/>
              <a:r>
                <a:rPr lang="en-SG" dirty="0"/>
                <a:t>(30)</a:t>
              </a:r>
            </a:p>
          </p:txBody>
        </p:sp>
      </p:grpSp>
      <p:grpSp>
        <p:nvGrpSpPr>
          <p:cNvPr id="106" name="Group 105"/>
          <p:cNvGrpSpPr/>
          <p:nvPr/>
        </p:nvGrpSpPr>
        <p:grpSpPr>
          <a:xfrm>
            <a:off x="10416987" y="91308"/>
            <a:ext cx="1447797" cy="646331"/>
            <a:chOff x="10416984" y="91305"/>
            <a:chExt cx="1447797" cy="646331"/>
          </a:xfrm>
        </p:grpSpPr>
        <p:cxnSp>
          <p:nvCxnSpPr>
            <p:cNvPr id="65" name="Straight Arrow Connector 64"/>
            <p:cNvCxnSpPr/>
            <p:nvPr/>
          </p:nvCxnSpPr>
          <p:spPr>
            <a:xfrm>
              <a:off x="10416984" y="275971"/>
              <a:ext cx="295835" cy="0"/>
            </a:xfrm>
            <a:prstGeom prst="straightConnector1">
              <a:avLst/>
            </a:prstGeom>
            <a:ln w="28575">
              <a:solidFill>
                <a:srgbClr val="0033CC"/>
              </a:solidFill>
              <a:tailEnd type="triangle" w="lg" len="med"/>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0670237" y="91305"/>
              <a:ext cx="1194544" cy="646331"/>
            </a:xfrm>
            <a:prstGeom prst="rect">
              <a:avLst/>
            </a:prstGeom>
            <a:noFill/>
          </p:spPr>
          <p:txBody>
            <a:bodyPr wrap="square" rtlCol="0">
              <a:spAutoFit/>
            </a:bodyPr>
            <a:lstStyle/>
            <a:p>
              <a:pPr algn="ctr"/>
              <a:r>
                <a:rPr lang="en-SG" dirty="0" err="1"/>
                <a:t>Reg.File</a:t>
              </a:r>
              <a:endParaRPr lang="en-SG" dirty="0"/>
            </a:p>
            <a:p>
              <a:pPr algn="ctr"/>
              <a:r>
                <a:rPr lang="en-SG" dirty="0"/>
                <a:t>(200)</a:t>
              </a:r>
            </a:p>
          </p:txBody>
        </p:sp>
      </p:grpSp>
      <p:grpSp>
        <p:nvGrpSpPr>
          <p:cNvPr id="107" name="Group 106"/>
          <p:cNvGrpSpPr/>
          <p:nvPr/>
        </p:nvGrpSpPr>
        <p:grpSpPr>
          <a:xfrm>
            <a:off x="5607422" y="3499049"/>
            <a:ext cx="1317812" cy="871249"/>
            <a:chOff x="5607421" y="3499045"/>
            <a:chExt cx="1317812" cy="871249"/>
          </a:xfrm>
        </p:grpSpPr>
        <p:cxnSp>
          <p:nvCxnSpPr>
            <p:cNvPr id="68" name="Straight Arrow Connector 67"/>
            <p:cNvCxnSpPr/>
            <p:nvPr/>
          </p:nvCxnSpPr>
          <p:spPr>
            <a:xfrm>
              <a:off x="5607421" y="3499045"/>
              <a:ext cx="1317812" cy="0"/>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607421" y="4370294"/>
              <a:ext cx="658906"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grpSp>
      <p:cxnSp>
        <p:nvCxnSpPr>
          <p:cNvPr id="71" name="Straight Arrow Connector 70"/>
          <p:cNvCxnSpPr/>
          <p:nvPr/>
        </p:nvCxnSpPr>
        <p:spPr>
          <a:xfrm>
            <a:off x="6266327" y="4370297"/>
            <a:ext cx="658907" cy="206073"/>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nvGrpSpPr>
          <p:cNvPr id="96" name="Group 95"/>
          <p:cNvGrpSpPr/>
          <p:nvPr/>
        </p:nvGrpSpPr>
        <p:grpSpPr>
          <a:xfrm>
            <a:off x="7637932" y="4249274"/>
            <a:ext cx="2017059" cy="1237129"/>
            <a:chOff x="7637929" y="4249271"/>
            <a:chExt cx="2017059" cy="1237129"/>
          </a:xfrm>
        </p:grpSpPr>
        <p:cxnSp>
          <p:nvCxnSpPr>
            <p:cNvPr id="76" name="Straight Connector 75"/>
            <p:cNvCxnSpPr/>
            <p:nvPr/>
          </p:nvCxnSpPr>
          <p:spPr>
            <a:xfrm>
              <a:off x="7637929" y="4249271"/>
              <a:ext cx="170328"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7776877" y="4249271"/>
              <a:ext cx="0" cy="1237129"/>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7776877" y="5486400"/>
              <a:ext cx="1878111" cy="0"/>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7" name="Group 96"/>
          <p:cNvGrpSpPr/>
          <p:nvPr/>
        </p:nvGrpSpPr>
        <p:grpSpPr>
          <a:xfrm>
            <a:off x="4262717" y="4576370"/>
            <a:ext cx="5844983" cy="1246209"/>
            <a:chOff x="4262716" y="4576367"/>
            <a:chExt cx="5844982" cy="1246209"/>
          </a:xfrm>
        </p:grpSpPr>
        <p:cxnSp>
          <p:nvCxnSpPr>
            <p:cNvPr id="86" name="Straight Connector 85"/>
            <p:cNvCxnSpPr/>
            <p:nvPr/>
          </p:nvCxnSpPr>
          <p:spPr>
            <a:xfrm>
              <a:off x="9914964" y="5221942"/>
              <a:ext cx="192734"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0107698" y="5221942"/>
              <a:ext cx="0" cy="600634"/>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4285127" y="5822576"/>
              <a:ext cx="5818089" cy="0"/>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285119" y="4576367"/>
              <a:ext cx="8" cy="1246209"/>
            </a:xfrm>
            <a:prstGeom prst="line">
              <a:avLst/>
            </a:prstGeom>
            <a:ln w="381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V="1">
              <a:off x="4262716" y="4576367"/>
              <a:ext cx="233082" cy="4482"/>
            </a:xfrm>
            <a:prstGeom prst="straightConnector1">
              <a:avLst/>
            </a:prstGeom>
            <a:ln w="38100">
              <a:solidFill>
                <a:srgbClr val="0033CC"/>
              </a:solidFill>
              <a:tailEnd type="triangle"/>
            </a:ln>
          </p:spPr>
          <p:style>
            <a:lnRef idx="1">
              <a:schemeClr val="accent1"/>
            </a:lnRef>
            <a:fillRef idx="0">
              <a:schemeClr val="accent1"/>
            </a:fillRef>
            <a:effectRef idx="0">
              <a:schemeClr val="accent1"/>
            </a:effectRef>
            <a:fontRef idx="minor">
              <a:schemeClr val="tx1"/>
            </a:fontRef>
          </p:style>
        </p:cxnSp>
      </p:grpSp>
      <p:sp>
        <p:nvSpPr>
          <p:cNvPr id="102" name="TextBox 101"/>
          <p:cNvSpPr txBox="1"/>
          <p:nvPr/>
        </p:nvSpPr>
        <p:spPr>
          <a:xfrm>
            <a:off x="5970495" y="692771"/>
            <a:ext cx="1799669" cy="369332"/>
          </a:xfrm>
          <a:prstGeom prst="rect">
            <a:avLst/>
          </a:prstGeom>
          <a:noFill/>
        </p:spPr>
        <p:txBody>
          <a:bodyPr wrap="square" rtlCol="0">
            <a:spAutoFit/>
          </a:bodyPr>
          <a:lstStyle/>
          <a:p>
            <a:r>
              <a:rPr lang="en-SG" i="1" dirty="0">
                <a:solidFill>
                  <a:srgbClr val="C00000"/>
                </a:solidFill>
              </a:rPr>
              <a:t>Not critical path</a:t>
            </a:r>
          </a:p>
        </p:txBody>
      </p:sp>
      <p:sp>
        <p:nvSpPr>
          <p:cNvPr id="108" name="TextBox 107"/>
          <p:cNvSpPr txBox="1"/>
          <p:nvPr/>
        </p:nvSpPr>
        <p:spPr>
          <a:xfrm>
            <a:off x="9198593" y="1199303"/>
            <a:ext cx="2666191" cy="646331"/>
          </a:xfrm>
          <a:prstGeom prst="rect">
            <a:avLst/>
          </a:prstGeom>
          <a:solidFill>
            <a:schemeClr val="accent2">
              <a:lumMod val="40000"/>
              <a:lumOff val="60000"/>
            </a:schemeClr>
          </a:solidFill>
          <a:ln>
            <a:solidFill>
              <a:schemeClr val="tx1"/>
            </a:solidFill>
          </a:ln>
        </p:spPr>
        <p:txBody>
          <a:bodyPr wrap="square" rtlCol="0">
            <a:spAutoFit/>
          </a:bodyPr>
          <a:lstStyle/>
          <a:p>
            <a:r>
              <a:rPr lang="en-SG" dirty="0"/>
              <a:t>400+200+30+120+30+200 = 980ps</a:t>
            </a:r>
          </a:p>
        </p:txBody>
      </p:sp>
      <p:sp>
        <p:nvSpPr>
          <p:cNvPr id="58" name="TextBox 57"/>
          <p:cNvSpPr txBox="1"/>
          <p:nvPr/>
        </p:nvSpPr>
        <p:spPr>
          <a:xfrm>
            <a:off x="8368040" y="1512290"/>
            <a:ext cx="202219" cy="738664"/>
          </a:xfrm>
          <a:prstGeom prst="rect">
            <a:avLst/>
          </a:prstGeom>
          <a:noFill/>
        </p:spPr>
        <p:txBody>
          <a:bodyPr wrap="square" rtlCol="0">
            <a:spAutoFit/>
          </a:bodyPr>
          <a:lstStyle/>
          <a:p>
            <a:pPr algn="ctr">
              <a:spcAft>
                <a:spcPts val="400"/>
              </a:spcAft>
            </a:pPr>
            <a:r>
              <a:rPr lang="en-SG" sz="800" dirty="0">
                <a:solidFill>
                  <a:srgbClr val="0033CC"/>
                </a:solidFill>
              </a:rPr>
              <a:t>0</a:t>
            </a:r>
          </a:p>
          <a:p>
            <a:pPr algn="ctr">
              <a:spcAft>
                <a:spcPts val="400"/>
              </a:spcAft>
            </a:pPr>
            <a:endParaRPr lang="en-SG" sz="800" dirty="0">
              <a:solidFill>
                <a:srgbClr val="0033CC"/>
              </a:solidFill>
            </a:endParaRPr>
          </a:p>
          <a:p>
            <a:pPr algn="ctr">
              <a:spcAft>
                <a:spcPts val="400"/>
              </a:spcAft>
            </a:pPr>
            <a:endParaRPr lang="en-SG" sz="800" dirty="0">
              <a:solidFill>
                <a:srgbClr val="0033CC"/>
              </a:solidFill>
            </a:endParaRPr>
          </a:p>
          <a:p>
            <a:pPr algn="ctr">
              <a:spcAft>
                <a:spcPts val="400"/>
              </a:spcAft>
            </a:pPr>
            <a:r>
              <a:rPr lang="en-SG" sz="800" dirty="0">
                <a:solidFill>
                  <a:srgbClr val="0033CC"/>
                </a:solidFill>
              </a:rPr>
              <a:t>1</a:t>
            </a:r>
            <a:endParaRPr lang="en-US" sz="800" dirty="0">
              <a:solidFill>
                <a:srgbClr val="0033CC"/>
              </a:solidFill>
            </a:endParaRPr>
          </a:p>
        </p:txBody>
      </p:sp>
      <p:sp>
        <p:nvSpPr>
          <p:cNvPr id="69" name="Slide Number Placeholder 1">
            <a:extLst>
              <a:ext uri="{FF2B5EF4-FFF2-40B4-BE49-F238E27FC236}">
                <a16:creationId xmlns:a16="http://schemas.microsoft.com/office/drawing/2014/main" id="{570AAAD4-029E-4A7E-8633-6F0B95C8A230}"/>
              </a:ext>
            </a:extLst>
          </p:cNvPr>
          <p:cNvSpPr>
            <a:spLocks noGrp="1"/>
          </p:cNvSpPr>
          <p:nvPr>
            <p:ph type="sldNum" sz="quarter" idx="12"/>
          </p:nvPr>
        </p:nvSpPr>
        <p:spPr>
          <a:xfrm>
            <a:off x="9900458" y="6397621"/>
            <a:ext cx="1312025" cy="365125"/>
          </a:xfrm>
        </p:spPr>
        <p:txBody>
          <a:bodyPr/>
          <a:lstStyle/>
          <a:p>
            <a:fld id="{AEBE2BCA-7FFD-4666-9163-5C061F649162}" type="slidenum">
              <a:rPr lang="en-SG" sz="1600" smtClean="0"/>
              <a:t>9</a:t>
            </a:fld>
            <a:endParaRPr lang="en-SG" dirty="0"/>
          </a:p>
        </p:txBody>
      </p:sp>
      <p:sp>
        <p:nvSpPr>
          <p:cNvPr id="9" name="TextBox 8">
            <a:extLst>
              <a:ext uri="{FF2B5EF4-FFF2-40B4-BE49-F238E27FC236}">
                <a16:creationId xmlns:a16="http://schemas.microsoft.com/office/drawing/2014/main" id="{2A857874-CE59-4AC2-BDD6-D49ED71407D2}"/>
              </a:ext>
            </a:extLst>
          </p:cNvPr>
          <p:cNvSpPr txBox="1"/>
          <p:nvPr/>
        </p:nvSpPr>
        <p:spPr>
          <a:xfrm>
            <a:off x="315715" y="1293392"/>
            <a:ext cx="1127310" cy="5478423"/>
          </a:xfrm>
          <a:prstGeom prst="rect">
            <a:avLst/>
          </a:prstGeom>
          <a:solidFill>
            <a:srgbClr val="95F3E8"/>
          </a:solidFill>
        </p:spPr>
        <p:txBody>
          <a:bodyPr wrap="square" rtlCol="0">
            <a:spAutoFit/>
          </a:bodyPr>
          <a:lstStyle/>
          <a:p>
            <a:r>
              <a:rPr lang="en-SG" sz="1400" dirty="0"/>
              <a:t>Inst-Mem</a:t>
            </a:r>
          </a:p>
          <a:p>
            <a:r>
              <a:rPr lang="en-SG" sz="1400" dirty="0"/>
              <a:t>400ps</a:t>
            </a:r>
          </a:p>
          <a:p>
            <a:r>
              <a:rPr lang="en-SG" sz="1400" dirty="0"/>
              <a:t>-------------</a:t>
            </a:r>
          </a:p>
          <a:p>
            <a:r>
              <a:rPr lang="en-SG" sz="1400" dirty="0"/>
              <a:t>Adder</a:t>
            </a:r>
          </a:p>
          <a:p>
            <a:r>
              <a:rPr lang="en-SG" sz="1400" dirty="0"/>
              <a:t>100ps</a:t>
            </a:r>
          </a:p>
          <a:p>
            <a:r>
              <a:rPr lang="en-SG" sz="1400" dirty="0"/>
              <a:t>-------------</a:t>
            </a:r>
          </a:p>
          <a:p>
            <a:r>
              <a:rPr lang="en-SG" sz="1400" dirty="0"/>
              <a:t>MUX</a:t>
            </a:r>
          </a:p>
          <a:p>
            <a:r>
              <a:rPr lang="en-SG" sz="1400" dirty="0"/>
              <a:t>30ps</a:t>
            </a:r>
          </a:p>
          <a:p>
            <a:r>
              <a:rPr lang="en-SG" sz="1400" dirty="0"/>
              <a:t>-------------</a:t>
            </a:r>
          </a:p>
          <a:p>
            <a:r>
              <a:rPr lang="en-SG" sz="1400" dirty="0"/>
              <a:t>ALU</a:t>
            </a:r>
          </a:p>
          <a:p>
            <a:r>
              <a:rPr lang="en-SG" sz="1400" dirty="0"/>
              <a:t>120ps</a:t>
            </a:r>
          </a:p>
          <a:p>
            <a:r>
              <a:rPr lang="en-SG" sz="1400" dirty="0"/>
              <a:t>-------------</a:t>
            </a:r>
          </a:p>
          <a:p>
            <a:r>
              <a:rPr lang="en-SG" sz="1400" dirty="0"/>
              <a:t>Reg-File</a:t>
            </a:r>
          </a:p>
          <a:p>
            <a:r>
              <a:rPr lang="en-SG" sz="1400" dirty="0"/>
              <a:t>200ps</a:t>
            </a:r>
          </a:p>
          <a:p>
            <a:r>
              <a:rPr lang="en-SG" sz="1400" dirty="0"/>
              <a:t>-------------</a:t>
            </a:r>
          </a:p>
          <a:p>
            <a:r>
              <a:rPr lang="en-SG" sz="1400" dirty="0"/>
              <a:t>Data-Mem</a:t>
            </a:r>
          </a:p>
          <a:p>
            <a:r>
              <a:rPr lang="en-SG" sz="1400" dirty="0"/>
              <a:t>350ps</a:t>
            </a:r>
          </a:p>
          <a:p>
            <a:r>
              <a:rPr lang="en-SG" sz="1400" dirty="0"/>
              <a:t>-------------</a:t>
            </a:r>
          </a:p>
          <a:p>
            <a:r>
              <a:rPr lang="en-SG" sz="1400" dirty="0"/>
              <a:t>Control/</a:t>
            </a:r>
            <a:r>
              <a:rPr lang="en-SG" sz="1400" dirty="0" err="1"/>
              <a:t>ALUControl</a:t>
            </a:r>
            <a:endParaRPr lang="en-SG" sz="1400" dirty="0"/>
          </a:p>
          <a:p>
            <a:r>
              <a:rPr lang="en-SG" sz="1400" dirty="0"/>
              <a:t>100ps</a:t>
            </a:r>
          </a:p>
          <a:p>
            <a:r>
              <a:rPr lang="en-SG" sz="1400" dirty="0"/>
              <a:t>-------------</a:t>
            </a:r>
          </a:p>
          <a:p>
            <a:r>
              <a:rPr lang="en-SG" sz="1400" dirty="0" err="1"/>
              <a:t>Lshft</a:t>
            </a:r>
            <a:r>
              <a:rPr lang="en-SG" sz="1400" dirty="0"/>
              <a:t>/</a:t>
            </a:r>
            <a:r>
              <a:rPr lang="en-SG" sz="1400" dirty="0" err="1"/>
              <a:t>signext</a:t>
            </a:r>
            <a:r>
              <a:rPr lang="en-SG" sz="1400" dirty="0"/>
              <a:t>/AND</a:t>
            </a:r>
          </a:p>
          <a:p>
            <a:r>
              <a:rPr lang="en-SG" sz="1400" dirty="0"/>
              <a:t>20ps</a:t>
            </a:r>
            <a:endParaRPr lang="en-SG" dirty="0"/>
          </a:p>
        </p:txBody>
      </p:sp>
    </p:spTree>
    <p:extLst>
      <p:ext uri="{BB962C8B-B14F-4D97-AF65-F5344CB8AC3E}">
        <p14:creationId xmlns:p14="http://schemas.microsoft.com/office/powerpoint/2010/main" val="344456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99"/>
                                        </p:tgtEl>
                                        <p:attrNameLst>
                                          <p:attrName>style.visibility</p:attrName>
                                        </p:attrNameLst>
                                      </p:cBhvr>
                                      <p:to>
                                        <p:strVal val="visible"/>
                                      </p:to>
                                    </p:set>
                                    <p:animEffect transition="in" filter="dissolve">
                                      <p:cBhvr>
                                        <p:cTn id="16" dur="500"/>
                                        <p:tgtEl>
                                          <p:spTgt spid="99"/>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wipe(left)">
                                      <p:cBhvr>
                                        <p:cTn id="20" dur="500"/>
                                        <p:tgtEl>
                                          <p:spTgt spid="5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dissolve">
                                      <p:cBhvr>
                                        <p:cTn id="25" dur="500"/>
                                        <p:tgtEl>
                                          <p:spTgt spid="101"/>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59"/>
                                        </p:tgtEl>
                                        <p:attrNameLst>
                                          <p:attrName>style.visibility</p:attrName>
                                        </p:attrNameLst>
                                      </p:cBhvr>
                                      <p:to>
                                        <p:strVal val="visible"/>
                                      </p:to>
                                    </p:set>
                                    <p:animEffect transition="in" filter="wipe(left)">
                                      <p:cBhvr>
                                        <p:cTn id="29" dur="500"/>
                                        <p:tgtEl>
                                          <p:spTgt spid="59"/>
                                        </p:tgtEl>
                                      </p:cBhvr>
                                    </p:animEffect>
                                  </p:childTnLst>
                                </p:cTn>
                              </p:par>
                            </p:childTnLst>
                          </p:cTn>
                        </p:par>
                        <p:par>
                          <p:cTn id="30" fill="hold">
                            <p:stCondLst>
                              <p:cond delay="1000"/>
                            </p:stCondLst>
                            <p:childTnLst>
                              <p:par>
                                <p:cTn id="31" presetID="9" presetClass="entr" presetSubtype="0" fill="hold" nodeType="afterEffect">
                                  <p:stCondLst>
                                    <p:cond delay="0"/>
                                  </p:stCondLst>
                                  <p:childTnLst>
                                    <p:set>
                                      <p:cBhvr>
                                        <p:cTn id="32" dur="1" fill="hold">
                                          <p:stCondLst>
                                            <p:cond delay="0"/>
                                          </p:stCondLst>
                                        </p:cTn>
                                        <p:tgtEl>
                                          <p:spTgt spid="102">
                                            <p:txEl>
                                              <p:pRg st="0" end="0"/>
                                            </p:txEl>
                                          </p:spTgt>
                                        </p:tgtEl>
                                        <p:attrNameLst>
                                          <p:attrName>style.visibility</p:attrName>
                                        </p:attrNameLst>
                                      </p:cBhvr>
                                      <p:to>
                                        <p:strVal val="visible"/>
                                      </p:to>
                                    </p:set>
                                    <p:animEffect transition="in" filter="dissolve">
                                      <p:cBhvr>
                                        <p:cTn id="33" dur="500"/>
                                        <p:tgtEl>
                                          <p:spTgt spid="10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103"/>
                                        </p:tgtEl>
                                        <p:attrNameLst>
                                          <p:attrName>style.visibility</p:attrName>
                                        </p:attrNameLst>
                                      </p:cBhvr>
                                      <p:to>
                                        <p:strVal val="visible"/>
                                      </p:to>
                                    </p:set>
                                    <p:animEffect transition="in" filter="dissolve">
                                      <p:cBhvr>
                                        <p:cTn id="38" dur="500"/>
                                        <p:tgtEl>
                                          <p:spTgt spid="103"/>
                                        </p:tgtEl>
                                      </p:cBhvr>
                                    </p:animEffect>
                                  </p:childTnLst>
                                </p:cTn>
                              </p:par>
                            </p:childTnLst>
                          </p:cTn>
                        </p:par>
                        <p:par>
                          <p:cTn id="39" fill="hold">
                            <p:stCondLst>
                              <p:cond delay="500"/>
                            </p:stCondLst>
                            <p:childTnLst>
                              <p:par>
                                <p:cTn id="40" presetID="22" presetClass="entr" presetSubtype="8" fill="hold" nodeType="afterEffect">
                                  <p:stCondLst>
                                    <p:cond delay="0"/>
                                  </p:stCondLst>
                                  <p:childTnLst>
                                    <p:set>
                                      <p:cBhvr>
                                        <p:cTn id="41" dur="1" fill="hold">
                                          <p:stCondLst>
                                            <p:cond delay="0"/>
                                          </p:stCondLst>
                                        </p:cTn>
                                        <p:tgtEl>
                                          <p:spTgt spid="107"/>
                                        </p:tgtEl>
                                        <p:attrNameLst>
                                          <p:attrName>style.visibility</p:attrName>
                                        </p:attrNameLst>
                                      </p:cBhvr>
                                      <p:to>
                                        <p:strVal val="visible"/>
                                      </p:to>
                                    </p:set>
                                    <p:animEffect transition="in" filter="wipe(left)">
                                      <p:cBhvr>
                                        <p:cTn id="42" dur="500"/>
                                        <p:tgtEl>
                                          <p:spTgt spid="10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04"/>
                                        </p:tgtEl>
                                        <p:attrNameLst>
                                          <p:attrName>style.visibility</p:attrName>
                                        </p:attrNameLst>
                                      </p:cBhvr>
                                      <p:to>
                                        <p:strVal val="visible"/>
                                      </p:to>
                                    </p:set>
                                    <p:animEffect transition="in" filter="dissolve">
                                      <p:cBhvr>
                                        <p:cTn id="47" dur="500"/>
                                        <p:tgtEl>
                                          <p:spTgt spid="104"/>
                                        </p:tgtEl>
                                      </p:cBhvr>
                                    </p:animEffect>
                                  </p:childTnLst>
                                </p:cTn>
                              </p:par>
                            </p:childTnLst>
                          </p:cTn>
                        </p:par>
                        <p:par>
                          <p:cTn id="48" fill="hold">
                            <p:stCondLst>
                              <p:cond delay="500"/>
                            </p:stCondLst>
                            <p:childTnLst>
                              <p:par>
                                <p:cTn id="49" presetID="22" presetClass="entr" presetSubtype="8" fill="hold" nodeType="afterEffect">
                                  <p:stCondLst>
                                    <p:cond delay="0"/>
                                  </p:stCondLst>
                                  <p:childTnLst>
                                    <p:set>
                                      <p:cBhvr>
                                        <p:cTn id="50" dur="1" fill="hold">
                                          <p:stCondLst>
                                            <p:cond delay="0"/>
                                          </p:stCondLst>
                                        </p:cTn>
                                        <p:tgtEl>
                                          <p:spTgt spid="71"/>
                                        </p:tgtEl>
                                        <p:attrNameLst>
                                          <p:attrName>style.visibility</p:attrName>
                                        </p:attrNameLst>
                                      </p:cBhvr>
                                      <p:to>
                                        <p:strVal val="visible"/>
                                      </p:to>
                                    </p:set>
                                    <p:animEffect transition="in" filter="wipe(left)">
                                      <p:cBhvr>
                                        <p:cTn id="51" dur="500"/>
                                        <p:tgtEl>
                                          <p:spTgt spid="71"/>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105"/>
                                        </p:tgtEl>
                                        <p:attrNameLst>
                                          <p:attrName>style.visibility</p:attrName>
                                        </p:attrNameLst>
                                      </p:cBhvr>
                                      <p:to>
                                        <p:strVal val="visible"/>
                                      </p:to>
                                    </p:set>
                                    <p:animEffect transition="in" filter="dissolve">
                                      <p:cBhvr>
                                        <p:cTn id="56" dur="500"/>
                                        <p:tgtEl>
                                          <p:spTgt spid="105"/>
                                        </p:tgtEl>
                                      </p:cBhvr>
                                    </p:animEffect>
                                  </p:childTnLst>
                                </p:cTn>
                              </p:par>
                            </p:childTnLst>
                          </p:cTn>
                        </p:par>
                        <p:par>
                          <p:cTn id="57" fill="hold">
                            <p:stCondLst>
                              <p:cond delay="500"/>
                            </p:stCondLst>
                            <p:childTnLst>
                              <p:par>
                                <p:cTn id="58" presetID="22" presetClass="entr" presetSubtype="8" fill="hold" nodeType="afterEffect">
                                  <p:stCondLst>
                                    <p:cond delay="0"/>
                                  </p:stCondLst>
                                  <p:childTnLst>
                                    <p:set>
                                      <p:cBhvr>
                                        <p:cTn id="59" dur="1" fill="hold">
                                          <p:stCondLst>
                                            <p:cond delay="0"/>
                                          </p:stCondLst>
                                        </p:cTn>
                                        <p:tgtEl>
                                          <p:spTgt spid="96"/>
                                        </p:tgtEl>
                                        <p:attrNameLst>
                                          <p:attrName>style.visibility</p:attrName>
                                        </p:attrNameLst>
                                      </p:cBhvr>
                                      <p:to>
                                        <p:strVal val="visible"/>
                                      </p:to>
                                    </p:set>
                                    <p:animEffect transition="in" filter="wipe(left)">
                                      <p:cBhvr>
                                        <p:cTn id="60" dur="500"/>
                                        <p:tgtEl>
                                          <p:spTgt spid="96"/>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nodeType="clickEffect">
                                  <p:stCondLst>
                                    <p:cond delay="0"/>
                                  </p:stCondLst>
                                  <p:childTnLst>
                                    <p:set>
                                      <p:cBhvr>
                                        <p:cTn id="64" dur="1" fill="hold">
                                          <p:stCondLst>
                                            <p:cond delay="0"/>
                                          </p:stCondLst>
                                        </p:cTn>
                                        <p:tgtEl>
                                          <p:spTgt spid="106"/>
                                        </p:tgtEl>
                                        <p:attrNameLst>
                                          <p:attrName>style.visibility</p:attrName>
                                        </p:attrNameLst>
                                      </p:cBhvr>
                                      <p:to>
                                        <p:strVal val="visible"/>
                                      </p:to>
                                    </p:set>
                                    <p:animEffect transition="in" filter="dissolve">
                                      <p:cBhvr>
                                        <p:cTn id="65" dur="500"/>
                                        <p:tgtEl>
                                          <p:spTgt spid="106"/>
                                        </p:tgtEl>
                                      </p:cBhvr>
                                    </p:animEffect>
                                  </p:childTnLst>
                                </p:cTn>
                              </p:par>
                            </p:childTnLst>
                          </p:cTn>
                        </p:par>
                        <p:par>
                          <p:cTn id="66" fill="hold">
                            <p:stCondLst>
                              <p:cond delay="500"/>
                            </p:stCondLst>
                            <p:childTnLst>
                              <p:par>
                                <p:cTn id="67" presetID="22" presetClass="entr" presetSubtype="2" fill="hold" nodeType="afterEffect">
                                  <p:stCondLst>
                                    <p:cond delay="0"/>
                                  </p:stCondLst>
                                  <p:childTnLst>
                                    <p:set>
                                      <p:cBhvr>
                                        <p:cTn id="68" dur="1" fill="hold">
                                          <p:stCondLst>
                                            <p:cond delay="0"/>
                                          </p:stCondLst>
                                        </p:cTn>
                                        <p:tgtEl>
                                          <p:spTgt spid="97"/>
                                        </p:tgtEl>
                                        <p:attrNameLst>
                                          <p:attrName>style.visibility</p:attrName>
                                        </p:attrNameLst>
                                      </p:cBhvr>
                                      <p:to>
                                        <p:strVal val="visible"/>
                                      </p:to>
                                    </p:set>
                                    <p:animEffect transition="in" filter="wipe(right)">
                                      <p:cBhvr>
                                        <p:cTn id="69" dur="500"/>
                                        <p:tgtEl>
                                          <p:spTgt spid="97"/>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08"/>
                                        </p:tgtEl>
                                        <p:attrNameLst>
                                          <p:attrName>style.visibility</p:attrName>
                                        </p:attrNameLst>
                                      </p:cBhvr>
                                      <p:to>
                                        <p:strVal val="visible"/>
                                      </p:to>
                                    </p:set>
                                    <p:animEffect transition="in" filter="dissolve">
                                      <p:cBhvr>
                                        <p:cTn id="74"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08" grpId="0" animBg="1"/>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4227</TotalTime>
  <Words>2952</Words>
  <Application>Microsoft Office PowerPoint</Application>
  <PresentationFormat>Widescreen</PresentationFormat>
  <Paragraphs>1040</Paragraphs>
  <Slides>23</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DengXian</vt:lpstr>
      <vt:lpstr>Arial</vt:lpstr>
      <vt:lpstr>Calibri</vt:lpstr>
      <vt:lpstr>Calibri Light</vt:lpstr>
      <vt:lpstr>Courier New</vt:lpstr>
      <vt:lpstr>Symbol</vt:lpstr>
      <vt:lpstr>Times New Roman</vt:lpstr>
      <vt:lpstr>Wingdings</vt:lpstr>
      <vt:lpstr>Retrospect</vt:lpstr>
      <vt:lpstr>CS2100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CS2100</dc:title>
  <dc:creator>Tuck-Choy Aaron TAN</dc:creator>
  <cp:lastModifiedBy>Tan Tuck Choy</cp:lastModifiedBy>
  <cp:revision>421</cp:revision>
  <cp:lastPrinted>2019-04-10T00:56:38Z</cp:lastPrinted>
  <dcterms:created xsi:type="dcterms:W3CDTF">2015-03-28T05:22:46Z</dcterms:created>
  <dcterms:modified xsi:type="dcterms:W3CDTF">2024-09-29T02:37:51Z</dcterms:modified>
</cp:coreProperties>
</file>