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51" r:id="rId1"/>
  </p:sldMasterIdLst>
  <p:notesMasterIdLst>
    <p:notesMasterId r:id="rId18"/>
  </p:notesMasterIdLst>
  <p:sldIdLst>
    <p:sldId id="256" r:id="rId2"/>
    <p:sldId id="270" r:id="rId3"/>
    <p:sldId id="271" r:id="rId4"/>
    <p:sldId id="272" r:id="rId5"/>
    <p:sldId id="262" r:id="rId6"/>
    <p:sldId id="265" r:id="rId7"/>
    <p:sldId id="266" r:id="rId8"/>
    <p:sldId id="652" r:id="rId9"/>
    <p:sldId id="258" r:id="rId10"/>
    <p:sldId id="267" r:id="rId11"/>
    <p:sldId id="268" r:id="rId12"/>
    <p:sldId id="259" r:id="rId13"/>
    <p:sldId id="650" r:id="rId14"/>
    <p:sldId id="651" r:id="rId15"/>
    <p:sldId id="649" r:id="rId16"/>
    <p:sldId id="269" r:id="rId17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006600"/>
    <a:srgbClr val="95F3E8"/>
    <a:srgbClr val="0000FF"/>
    <a:srgbClr val="660066"/>
    <a:srgbClr val="66FF99"/>
    <a:srgbClr val="E2F0D9"/>
    <a:srgbClr val="FBE5D6"/>
    <a:srgbClr val="5B9BD5"/>
    <a:srgbClr val="C56F1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500" autoAdjust="0"/>
    <p:restoredTop sz="94129" autoAdjust="0"/>
  </p:normalViewPr>
  <p:slideViewPr>
    <p:cSldViewPr snapToGrid="0">
      <p:cViewPr varScale="1">
        <p:scale>
          <a:sx n="60" d="100"/>
          <a:sy n="60" d="100"/>
        </p:scale>
        <p:origin x="512" y="5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S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380713-3F88-4B82-ACF8-E4F4A6D1B898}" type="datetimeFigureOut">
              <a:rPr lang="en-SG" smtClean="0"/>
              <a:t>6/3/2025</a:t>
            </a:fld>
            <a:endParaRPr lang="en-S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S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E3A57E-E920-4C34-91F5-3C46E07A964E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050944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E3A57E-E920-4C34-91F5-3C46E07A964E}" type="slidenum">
              <a:rPr lang="en-SG" smtClean="0"/>
              <a:t>1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8901430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S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EE3A57E-E920-4C34-91F5-3C46E07A964E}" type="slidenum">
              <a:rPr lang="en-SG" smtClean="0"/>
              <a:t>2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41393649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465961-DBBB-48D1-A2D0-C041E788A81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75278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S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EE3A57E-E920-4C34-91F5-3C46E07A964E}" type="slidenum">
              <a:rPr lang="en-SG" smtClean="0"/>
              <a:t>9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6210300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4DC82-B281-43D9-9782-FA94450D82A6}" type="datetime1">
              <a:rPr lang="en-SG" smtClean="0"/>
              <a:t>6/3/2025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E2BCA-7FFD-4666-9163-5C061F649162}" type="slidenum">
              <a:rPr lang="en-SG" smtClean="0"/>
              <a:t>‹#›</a:t>
            </a:fld>
            <a:endParaRPr lang="en-SG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56819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C06DE-5440-4B55-85A5-23A3F03C9D77}" type="datetime1">
              <a:rPr lang="en-SG" smtClean="0"/>
              <a:t>6/3/2025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E2BCA-7FFD-4666-9163-5C061F649162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8811407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AF006-2334-47FC-9F14-6A6CA1A19D6E}" type="datetime1">
              <a:rPr lang="en-SG" smtClean="0"/>
              <a:t>6/3/2025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E2BCA-7FFD-4666-9163-5C061F649162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7595975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5DE8A-7616-47CF-8468-064F48A2FEC3}" type="datetime1">
              <a:rPr lang="en-SG" smtClean="0"/>
              <a:t>6/3/2025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E2BCA-7FFD-4666-9163-5C061F649162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7492353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A0F12-918A-4DE3-B929-258B7DF1AC83}" type="datetime1">
              <a:rPr lang="en-SG" smtClean="0"/>
              <a:t>6/3/2025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E2BCA-7FFD-4666-9163-5C061F649162}" type="slidenum">
              <a:rPr lang="en-SG" smtClean="0"/>
              <a:t>‹#›</a:t>
            </a:fld>
            <a:endParaRPr lang="en-SG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214039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B8A55-AAEB-4B09-8FFD-F64405585E2E}" type="datetime1">
              <a:rPr lang="en-SG" smtClean="0"/>
              <a:t>6/3/2025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E2BCA-7FFD-4666-9163-5C061F649162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2121603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44563-0501-48F5-B84D-A277E1048241}" type="datetime1">
              <a:rPr lang="en-SG" smtClean="0"/>
              <a:t>6/3/2025</a:t>
            </a:fld>
            <a:endParaRPr lang="en-S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E2BCA-7FFD-4666-9163-5C061F649162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2805746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3E53E-5454-4188-B811-AE20EFE2A1BD}" type="datetime1">
              <a:rPr lang="en-SG" smtClean="0"/>
              <a:t>6/3/2025</a:t>
            </a:fld>
            <a:endParaRPr lang="en-S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E2BCA-7FFD-4666-9163-5C061F649162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0774427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010CA-D5DF-46D0-A127-3F1B60ED4D16}" type="datetime1">
              <a:rPr lang="en-SG" smtClean="0"/>
              <a:t>6/3/2025</a:t>
            </a:fld>
            <a:endParaRPr lang="en-S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S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E2BCA-7FFD-4666-9163-5C061F649162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6350428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BF311B8C-9507-4FC0-B68E-608D733D4E76}" type="datetime1">
              <a:rPr lang="en-SG" smtClean="0"/>
              <a:t>6/3/2025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EBE2BCA-7FFD-4666-9163-5C061F649162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41467963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653C4-1483-49C3-B818-99CED61C6FB0}" type="datetime1">
              <a:rPr lang="en-SG" smtClean="0"/>
              <a:t>6/3/2025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E2BCA-7FFD-4666-9163-5C061F649162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6052208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FF1222CF-8AB8-4D71-B847-9594A2A4CEF4}" type="datetime1">
              <a:rPr lang="en-SG" smtClean="0"/>
              <a:t>6/3/2025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AEBE2BCA-7FFD-4666-9163-5C061F649162}" type="slidenum">
              <a:rPr lang="en-SG" smtClean="0"/>
              <a:t>‹#›</a:t>
            </a:fld>
            <a:endParaRPr lang="en-SG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188065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2" r:id="rId1"/>
    <p:sldLayoutId id="2147483853" r:id="rId2"/>
    <p:sldLayoutId id="2147483854" r:id="rId3"/>
    <p:sldLayoutId id="2147483855" r:id="rId4"/>
    <p:sldLayoutId id="2147483856" r:id="rId5"/>
    <p:sldLayoutId id="2147483857" r:id="rId6"/>
    <p:sldLayoutId id="2147483858" r:id="rId7"/>
    <p:sldLayoutId id="2147483859" r:id="rId8"/>
    <p:sldLayoutId id="2147483860" r:id="rId9"/>
    <p:sldLayoutId id="2147483861" r:id="rId10"/>
    <p:sldLayoutId id="2147483862" r:id="rId11"/>
  </p:sldLayoutIdLst>
  <p:hf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1679448"/>
          </a:xfrm>
        </p:spPr>
        <p:txBody>
          <a:bodyPr/>
          <a:lstStyle/>
          <a:p>
            <a:r>
              <a:rPr lang="en-SG" dirty="0"/>
              <a:t>CS2100</a:t>
            </a:r>
            <a:br>
              <a:rPr lang="en-SG" dirty="0"/>
            </a:br>
            <a:endParaRPr lang="en-SG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8361" y="2144110"/>
            <a:ext cx="8884632" cy="2201602"/>
          </a:xfrm>
        </p:spPr>
        <p:txBody>
          <a:bodyPr>
            <a:normAutofit fontScale="92500" lnSpcReduction="20000"/>
          </a:bodyPr>
          <a:lstStyle/>
          <a:p>
            <a:r>
              <a:rPr lang="en-SG" sz="3200" dirty="0"/>
              <a:t>Tutorial #5</a:t>
            </a:r>
          </a:p>
          <a:p>
            <a:r>
              <a:rPr lang="en-SG" sz="4400" dirty="0"/>
              <a:t>MIPS Processor: </a:t>
            </a:r>
          </a:p>
          <a:p>
            <a:r>
              <a:rPr lang="en-SG" sz="4400" dirty="0"/>
              <a:t>Datapath and control</a:t>
            </a:r>
          </a:p>
          <a:p>
            <a:r>
              <a:rPr lang="en-SG" dirty="0"/>
              <a:t>(Prepared by: Aaron Tan)</a:t>
            </a:r>
          </a:p>
        </p:txBody>
      </p:sp>
    </p:spTree>
    <p:extLst>
      <p:ext uri="{BB962C8B-B14F-4D97-AF65-F5344CB8AC3E}">
        <p14:creationId xmlns:p14="http://schemas.microsoft.com/office/powerpoint/2010/main" val="9135130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1690690" y="818601"/>
            <a:ext cx="8810625" cy="5781675"/>
            <a:chOff x="1690687" y="818598"/>
            <a:chExt cx="8810625" cy="5781675"/>
          </a:xfrm>
        </p:grpSpPr>
        <p:grpSp>
          <p:nvGrpSpPr>
            <p:cNvPr id="3" name="Group 2"/>
            <p:cNvGrpSpPr/>
            <p:nvPr/>
          </p:nvGrpSpPr>
          <p:grpSpPr>
            <a:xfrm>
              <a:off x="1690687" y="818598"/>
              <a:ext cx="8810625" cy="5781675"/>
              <a:chOff x="1690687" y="538162"/>
              <a:chExt cx="8810625" cy="5781675"/>
            </a:xfrm>
          </p:grpSpPr>
          <p:pic>
            <p:nvPicPr>
              <p:cNvPr id="4" name="Picture 3"/>
              <p:cNvPicPr/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690687" y="538162"/>
                <a:ext cx="8810625" cy="5781675"/>
              </a:xfrm>
              <a:prstGeom prst="rect">
                <a:avLst/>
              </a:prstGeom>
            </p:spPr>
          </p:pic>
          <p:sp>
            <p:nvSpPr>
              <p:cNvPr id="5" name="Rectangle 4"/>
              <p:cNvSpPr/>
              <p:nvPr/>
            </p:nvSpPr>
            <p:spPr>
              <a:xfrm>
                <a:off x="9910482" y="538162"/>
                <a:ext cx="590830" cy="283705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SG"/>
              </a:p>
            </p:txBody>
          </p:sp>
        </p:grpSp>
        <p:sp>
          <p:nvSpPr>
            <p:cNvPr id="60" name="TextBox 59"/>
            <p:cNvSpPr txBox="1"/>
            <p:nvPr/>
          </p:nvSpPr>
          <p:spPr>
            <a:xfrm>
              <a:off x="3502702" y="3978189"/>
              <a:ext cx="202219" cy="6617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spcAft>
                  <a:spcPts val="200"/>
                </a:spcAft>
              </a:pPr>
              <a:r>
                <a:rPr lang="en-SG" sz="800" dirty="0">
                  <a:solidFill>
                    <a:srgbClr val="0033CC"/>
                  </a:solidFill>
                </a:rPr>
                <a:t>0</a:t>
              </a:r>
            </a:p>
            <a:p>
              <a:pPr algn="ctr">
                <a:spcAft>
                  <a:spcPts val="200"/>
                </a:spcAft>
              </a:pPr>
              <a:endParaRPr lang="en-SG" sz="800" dirty="0">
                <a:solidFill>
                  <a:srgbClr val="0033CC"/>
                </a:solidFill>
              </a:endParaRPr>
            </a:p>
            <a:p>
              <a:pPr algn="ctr">
                <a:spcAft>
                  <a:spcPts val="200"/>
                </a:spcAft>
              </a:pPr>
              <a:endParaRPr lang="en-SG" sz="800" dirty="0">
                <a:solidFill>
                  <a:srgbClr val="0033CC"/>
                </a:solidFill>
              </a:endParaRPr>
            </a:p>
            <a:p>
              <a:pPr algn="ctr">
                <a:spcAft>
                  <a:spcPts val="200"/>
                </a:spcAft>
              </a:pPr>
              <a:r>
                <a:rPr lang="en-SG" sz="800" dirty="0">
                  <a:solidFill>
                    <a:srgbClr val="0033CC"/>
                  </a:solidFill>
                </a:rPr>
                <a:t>1</a:t>
              </a:r>
              <a:endParaRPr lang="en-US" sz="800" dirty="0">
                <a:solidFill>
                  <a:srgbClr val="0033CC"/>
                </a:solidFill>
              </a:endParaRPr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8215640" y="1359889"/>
              <a:ext cx="202219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spcAft>
                  <a:spcPts val="400"/>
                </a:spcAft>
              </a:pPr>
              <a:r>
                <a:rPr lang="en-SG" sz="800" dirty="0">
                  <a:solidFill>
                    <a:srgbClr val="0033CC"/>
                  </a:solidFill>
                </a:rPr>
                <a:t>0</a:t>
              </a:r>
            </a:p>
            <a:p>
              <a:pPr algn="ctr">
                <a:spcAft>
                  <a:spcPts val="400"/>
                </a:spcAft>
              </a:pPr>
              <a:endParaRPr lang="en-SG" sz="800" dirty="0">
                <a:solidFill>
                  <a:srgbClr val="0033CC"/>
                </a:solidFill>
              </a:endParaRPr>
            </a:p>
            <a:p>
              <a:pPr algn="ctr">
                <a:spcAft>
                  <a:spcPts val="400"/>
                </a:spcAft>
              </a:pPr>
              <a:endParaRPr lang="en-SG" sz="800" dirty="0">
                <a:solidFill>
                  <a:srgbClr val="0033CC"/>
                </a:solidFill>
              </a:endParaRPr>
            </a:p>
            <a:p>
              <a:pPr algn="ctr">
                <a:spcAft>
                  <a:spcPts val="400"/>
                </a:spcAft>
              </a:pPr>
              <a:r>
                <a:rPr lang="en-SG" sz="800" dirty="0">
                  <a:solidFill>
                    <a:srgbClr val="0033CC"/>
                  </a:solidFill>
                </a:rPr>
                <a:t>1</a:t>
              </a:r>
              <a:endParaRPr lang="en-US" sz="800" dirty="0">
                <a:solidFill>
                  <a:srgbClr val="0033CC"/>
                </a:solidFill>
              </a:endParaRPr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6155404" y="4198141"/>
              <a:ext cx="202219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spcAft>
                  <a:spcPts val="400"/>
                </a:spcAft>
              </a:pPr>
              <a:r>
                <a:rPr lang="en-SG" sz="800" dirty="0">
                  <a:solidFill>
                    <a:srgbClr val="0033CC"/>
                  </a:solidFill>
                </a:rPr>
                <a:t>0</a:t>
              </a:r>
            </a:p>
            <a:p>
              <a:pPr algn="ctr">
                <a:spcAft>
                  <a:spcPts val="400"/>
                </a:spcAft>
              </a:pPr>
              <a:endParaRPr lang="en-SG" sz="800" dirty="0">
                <a:solidFill>
                  <a:srgbClr val="0033CC"/>
                </a:solidFill>
              </a:endParaRPr>
            </a:p>
            <a:p>
              <a:pPr algn="ctr">
                <a:spcAft>
                  <a:spcPts val="400"/>
                </a:spcAft>
              </a:pPr>
              <a:endParaRPr lang="en-SG" sz="800" dirty="0">
                <a:solidFill>
                  <a:srgbClr val="0033CC"/>
                </a:solidFill>
              </a:endParaRPr>
            </a:p>
            <a:p>
              <a:pPr algn="ctr">
                <a:spcAft>
                  <a:spcPts val="400"/>
                </a:spcAft>
              </a:pPr>
              <a:r>
                <a:rPr lang="en-SG" sz="800" dirty="0">
                  <a:solidFill>
                    <a:srgbClr val="0033CC"/>
                  </a:solidFill>
                </a:rPr>
                <a:t>1</a:t>
              </a:r>
              <a:endParaRPr lang="en-US" sz="800" dirty="0">
                <a:solidFill>
                  <a:srgbClr val="0033CC"/>
                </a:solidFill>
              </a:endParaRPr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9470349" y="4839028"/>
              <a:ext cx="202219" cy="6617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spcAft>
                  <a:spcPts val="200"/>
                </a:spcAft>
              </a:pPr>
              <a:r>
                <a:rPr lang="en-SG" sz="800" dirty="0">
                  <a:solidFill>
                    <a:srgbClr val="0033CC"/>
                  </a:solidFill>
                </a:rPr>
                <a:t>1</a:t>
              </a:r>
            </a:p>
            <a:p>
              <a:pPr algn="ctr">
                <a:spcAft>
                  <a:spcPts val="200"/>
                </a:spcAft>
              </a:pPr>
              <a:endParaRPr lang="en-SG" sz="800" dirty="0">
                <a:solidFill>
                  <a:srgbClr val="0033CC"/>
                </a:solidFill>
              </a:endParaRPr>
            </a:p>
            <a:p>
              <a:pPr algn="ctr">
                <a:spcAft>
                  <a:spcPts val="200"/>
                </a:spcAft>
              </a:pPr>
              <a:endParaRPr lang="en-SG" sz="800" dirty="0">
                <a:solidFill>
                  <a:srgbClr val="0033CC"/>
                </a:solidFill>
              </a:endParaRPr>
            </a:p>
            <a:p>
              <a:pPr algn="ctr">
                <a:spcAft>
                  <a:spcPts val="200"/>
                </a:spcAft>
              </a:pPr>
              <a:r>
                <a:rPr lang="en-SG" sz="800" dirty="0">
                  <a:solidFill>
                    <a:srgbClr val="0033CC"/>
                  </a:solidFill>
                </a:rPr>
                <a:t>0</a:t>
              </a:r>
              <a:endParaRPr lang="en-US" sz="800" dirty="0">
                <a:solidFill>
                  <a:srgbClr val="0033CC"/>
                </a:solidFill>
              </a:endParaRPr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268942" y="737637"/>
            <a:ext cx="11487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sz="2800" dirty="0">
                <a:solidFill>
                  <a:srgbClr val="C00000"/>
                </a:solidFill>
              </a:rPr>
              <a:t>Q2(b)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03412" y="115043"/>
            <a:ext cx="2057400" cy="40011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660066"/>
            </a:solidFill>
          </a:ln>
        </p:spPr>
        <p:txBody>
          <a:bodyPr wrap="square" rtlCol="0">
            <a:spAutoFit/>
          </a:bodyPr>
          <a:lstStyle/>
          <a:p>
            <a:r>
              <a:rPr lang="en-SG" sz="2000" dirty="0">
                <a:cs typeface="Courier New" panose="02070309020205020404" pitchFamily="49" charset="0"/>
              </a:rPr>
              <a:t>LW instruction</a:t>
            </a:r>
          </a:p>
        </p:txBody>
      </p:sp>
      <p:grpSp>
        <p:nvGrpSpPr>
          <p:cNvPr id="17" name="Group 16"/>
          <p:cNvGrpSpPr/>
          <p:nvPr/>
        </p:nvGrpSpPr>
        <p:grpSpPr>
          <a:xfrm>
            <a:off x="1673108" y="1786510"/>
            <a:ext cx="303611" cy="2205317"/>
            <a:chOff x="1673108" y="1506071"/>
            <a:chExt cx="303610" cy="2205317"/>
          </a:xfrm>
        </p:grpSpPr>
        <p:cxnSp>
          <p:nvCxnSpPr>
            <p:cNvPr id="10" name="Straight Connector 9"/>
            <p:cNvCxnSpPr/>
            <p:nvPr/>
          </p:nvCxnSpPr>
          <p:spPr>
            <a:xfrm flipH="1">
              <a:off x="1690687" y="1506071"/>
              <a:ext cx="286031" cy="0"/>
            </a:xfrm>
            <a:prstGeom prst="line">
              <a:avLst/>
            </a:prstGeom>
            <a:ln w="38100">
              <a:solidFill>
                <a:srgbClr val="0033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1673108" y="1506071"/>
              <a:ext cx="17579" cy="2205317"/>
            </a:xfrm>
            <a:prstGeom prst="line">
              <a:avLst/>
            </a:prstGeom>
            <a:ln w="38100">
              <a:solidFill>
                <a:srgbClr val="0033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flipH="1">
              <a:off x="1690688" y="3711388"/>
              <a:ext cx="286030" cy="0"/>
            </a:xfrm>
            <a:prstGeom prst="line">
              <a:avLst/>
            </a:prstGeom>
            <a:ln w="38100">
              <a:solidFill>
                <a:srgbClr val="0033CC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" name="TextBox 17"/>
          <p:cNvSpPr txBox="1"/>
          <p:nvPr/>
        </p:nvSpPr>
        <p:spPr>
          <a:xfrm>
            <a:off x="2622179" y="91306"/>
            <a:ext cx="16629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dirty="0" err="1"/>
              <a:t>Inst</a:t>
            </a:r>
            <a:r>
              <a:rPr lang="en-SG" dirty="0"/>
              <a:t>-Mem (400)</a:t>
            </a:r>
          </a:p>
        </p:txBody>
      </p:sp>
      <p:grpSp>
        <p:nvGrpSpPr>
          <p:cNvPr id="99" name="Group 98"/>
          <p:cNvGrpSpPr/>
          <p:nvPr/>
        </p:nvGrpSpPr>
        <p:grpSpPr>
          <a:xfrm>
            <a:off x="4249273" y="91306"/>
            <a:ext cx="1846729" cy="369332"/>
            <a:chOff x="4249270" y="91305"/>
            <a:chExt cx="1846729" cy="369331"/>
          </a:xfrm>
        </p:grpSpPr>
        <p:cxnSp>
          <p:nvCxnSpPr>
            <p:cNvPr id="20" name="Straight Arrow Connector 19"/>
            <p:cNvCxnSpPr/>
            <p:nvPr/>
          </p:nvCxnSpPr>
          <p:spPr>
            <a:xfrm>
              <a:off x="4249270" y="275971"/>
              <a:ext cx="295835" cy="0"/>
            </a:xfrm>
            <a:prstGeom prst="straightConnector1">
              <a:avLst/>
            </a:prstGeom>
            <a:ln w="28575">
              <a:solidFill>
                <a:srgbClr val="0033CC"/>
              </a:solidFill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TextBox 25"/>
            <p:cNvSpPr txBox="1"/>
            <p:nvPr/>
          </p:nvSpPr>
          <p:spPr>
            <a:xfrm>
              <a:off x="4495798" y="91305"/>
              <a:ext cx="1600201" cy="369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SG" dirty="0" err="1"/>
                <a:t>Reg.File</a:t>
              </a:r>
              <a:r>
                <a:rPr lang="en-SG" dirty="0"/>
                <a:t> (200)</a:t>
              </a: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2716310" y="3362923"/>
            <a:ext cx="1828799" cy="835219"/>
            <a:chOff x="2716306" y="3362923"/>
            <a:chExt cx="1828799" cy="835218"/>
          </a:xfrm>
        </p:grpSpPr>
        <p:cxnSp>
          <p:nvCxnSpPr>
            <p:cNvPr id="29" name="Straight Arrow Connector 28"/>
            <p:cNvCxnSpPr/>
            <p:nvPr/>
          </p:nvCxnSpPr>
          <p:spPr>
            <a:xfrm>
              <a:off x="2716306" y="3362923"/>
              <a:ext cx="1828799" cy="119865"/>
            </a:xfrm>
            <a:prstGeom prst="straightConnector1">
              <a:avLst/>
            </a:prstGeom>
            <a:ln w="38100">
              <a:solidFill>
                <a:srgbClr val="0033CC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Arrow Connector 29"/>
            <p:cNvCxnSpPr/>
            <p:nvPr/>
          </p:nvCxnSpPr>
          <p:spPr>
            <a:xfrm>
              <a:off x="3953435" y="3799760"/>
              <a:ext cx="591670" cy="17252"/>
            </a:xfrm>
            <a:prstGeom prst="straightConnector1">
              <a:avLst/>
            </a:prstGeom>
            <a:ln w="38100">
              <a:solidFill>
                <a:srgbClr val="0033CC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flipV="1">
              <a:off x="2716306" y="3799760"/>
              <a:ext cx="1237129" cy="173081"/>
            </a:xfrm>
            <a:prstGeom prst="line">
              <a:avLst/>
            </a:prstGeom>
            <a:ln w="38100">
              <a:solidFill>
                <a:srgbClr val="0033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>
              <a:off x="3209365" y="3910726"/>
              <a:ext cx="0" cy="287415"/>
            </a:xfrm>
            <a:prstGeom prst="line">
              <a:avLst/>
            </a:prstGeom>
            <a:ln w="38100">
              <a:solidFill>
                <a:srgbClr val="0033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>
              <a:off x="3209365" y="4198141"/>
              <a:ext cx="1248334" cy="0"/>
            </a:xfrm>
            <a:prstGeom prst="line">
              <a:avLst/>
            </a:prstGeom>
            <a:ln w="38100">
              <a:solidFill>
                <a:srgbClr val="0033CC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1" name="Group 100"/>
          <p:cNvGrpSpPr/>
          <p:nvPr/>
        </p:nvGrpSpPr>
        <p:grpSpPr>
          <a:xfrm>
            <a:off x="4285119" y="414469"/>
            <a:ext cx="1833291" cy="504577"/>
            <a:chOff x="4285119" y="414470"/>
            <a:chExt cx="1833290" cy="504576"/>
          </a:xfrm>
        </p:grpSpPr>
        <p:sp>
          <p:nvSpPr>
            <p:cNvPr id="50" name="TextBox 49"/>
            <p:cNvSpPr txBox="1"/>
            <p:nvPr/>
          </p:nvSpPr>
          <p:spPr>
            <a:xfrm>
              <a:off x="4518208" y="549714"/>
              <a:ext cx="160020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SG" dirty="0"/>
                <a:t>Control (100)</a:t>
              </a:r>
            </a:p>
          </p:txBody>
        </p:sp>
        <p:cxnSp>
          <p:nvCxnSpPr>
            <p:cNvPr id="51" name="Straight Arrow Connector 50"/>
            <p:cNvCxnSpPr/>
            <p:nvPr/>
          </p:nvCxnSpPr>
          <p:spPr>
            <a:xfrm>
              <a:off x="4285119" y="414470"/>
              <a:ext cx="280153" cy="323166"/>
            </a:xfrm>
            <a:prstGeom prst="straightConnector1">
              <a:avLst/>
            </a:prstGeom>
            <a:ln w="28575">
              <a:solidFill>
                <a:schemeClr val="accent6">
                  <a:lumMod val="75000"/>
                </a:schemeClr>
              </a:solidFill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9" name="Straight Arrow Connector 58"/>
          <p:cNvCxnSpPr/>
          <p:nvPr/>
        </p:nvCxnSpPr>
        <p:spPr>
          <a:xfrm>
            <a:off x="2716307" y="2581835"/>
            <a:ext cx="1532964" cy="0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4" name="Group 103"/>
          <p:cNvGrpSpPr/>
          <p:nvPr/>
        </p:nvGrpSpPr>
        <p:grpSpPr>
          <a:xfrm>
            <a:off x="6122485" y="91308"/>
            <a:ext cx="1039912" cy="646331"/>
            <a:chOff x="7776877" y="91305"/>
            <a:chExt cx="1039912" cy="646331"/>
          </a:xfrm>
        </p:grpSpPr>
        <p:cxnSp>
          <p:nvCxnSpPr>
            <p:cNvPr id="61" name="Straight Arrow Connector 60"/>
            <p:cNvCxnSpPr/>
            <p:nvPr/>
          </p:nvCxnSpPr>
          <p:spPr>
            <a:xfrm>
              <a:off x="7776877" y="275971"/>
              <a:ext cx="295835" cy="0"/>
            </a:xfrm>
            <a:prstGeom prst="straightConnector1">
              <a:avLst/>
            </a:prstGeom>
            <a:ln w="28575">
              <a:solidFill>
                <a:srgbClr val="0033CC"/>
              </a:solidFill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2" name="TextBox 61"/>
            <p:cNvSpPr txBox="1"/>
            <p:nvPr/>
          </p:nvSpPr>
          <p:spPr>
            <a:xfrm>
              <a:off x="8045821" y="91305"/>
              <a:ext cx="77096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SG" dirty="0"/>
                <a:t>ALU</a:t>
              </a:r>
            </a:p>
            <a:p>
              <a:pPr algn="ctr"/>
              <a:r>
                <a:rPr lang="en-SG" dirty="0"/>
                <a:t>(120)</a:t>
              </a:r>
            </a:p>
          </p:txBody>
        </p:sp>
      </p:grpSp>
      <p:grpSp>
        <p:nvGrpSpPr>
          <p:cNvPr id="105" name="Group 104"/>
          <p:cNvGrpSpPr/>
          <p:nvPr/>
        </p:nvGrpSpPr>
        <p:grpSpPr>
          <a:xfrm>
            <a:off x="8762595" y="91308"/>
            <a:ext cx="1792947" cy="646331"/>
            <a:chOff x="8727137" y="91305"/>
            <a:chExt cx="1792947" cy="646331"/>
          </a:xfrm>
        </p:grpSpPr>
        <p:cxnSp>
          <p:nvCxnSpPr>
            <p:cNvPr id="63" name="Straight Arrow Connector 62"/>
            <p:cNvCxnSpPr/>
            <p:nvPr/>
          </p:nvCxnSpPr>
          <p:spPr>
            <a:xfrm>
              <a:off x="8727137" y="275971"/>
              <a:ext cx="295835" cy="0"/>
            </a:xfrm>
            <a:prstGeom prst="straightConnector1">
              <a:avLst/>
            </a:prstGeom>
            <a:ln w="28575">
              <a:solidFill>
                <a:srgbClr val="0033CC"/>
              </a:solidFill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4" name="TextBox 63"/>
            <p:cNvSpPr txBox="1"/>
            <p:nvPr/>
          </p:nvSpPr>
          <p:spPr>
            <a:xfrm>
              <a:off x="8964701" y="91305"/>
              <a:ext cx="1555383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SG" dirty="0"/>
                <a:t>MUX (</a:t>
              </a:r>
              <a:r>
                <a:rPr lang="en-SG" dirty="0" err="1"/>
                <a:t>MToR</a:t>
              </a:r>
              <a:r>
                <a:rPr lang="en-SG" dirty="0"/>
                <a:t>)</a:t>
              </a:r>
            </a:p>
            <a:p>
              <a:pPr algn="ctr"/>
              <a:r>
                <a:rPr lang="en-SG" dirty="0"/>
                <a:t>(30)</a:t>
              </a:r>
            </a:p>
          </p:txBody>
        </p:sp>
      </p:grpSp>
      <p:grpSp>
        <p:nvGrpSpPr>
          <p:cNvPr id="106" name="Group 105"/>
          <p:cNvGrpSpPr/>
          <p:nvPr/>
        </p:nvGrpSpPr>
        <p:grpSpPr>
          <a:xfrm>
            <a:off x="10452442" y="91308"/>
            <a:ext cx="1447797" cy="646331"/>
            <a:chOff x="10416984" y="91305"/>
            <a:chExt cx="1447797" cy="646331"/>
          </a:xfrm>
        </p:grpSpPr>
        <p:cxnSp>
          <p:nvCxnSpPr>
            <p:cNvPr id="65" name="Straight Arrow Connector 64"/>
            <p:cNvCxnSpPr/>
            <p:nvPr/>
          </p:nvCxnSpPr>
          <p:spPr>
            <a:xfrm>
              <a:off x="10416984" y="275971"/>
              <a:ext cx="295835" cy="0"/>
            </a:xfrm>
            <a:prstGeom prst="straightConnector1">
              <a:avLst/>
            </a:prstGeom>
            <a:ln w="28575">
              <a:solidFill>
                <a:srgbClr val="0033CC"/>
              </a:solidFill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6" name="TextBox 65"/>
            <p:cNvSpPr txBox="1"/>
            <p:nvPr/>
          </p:nvSpPr>
          <p:spPr>
            <a:xfrm>
              <a:off x="10670237" y="91305"/>
              <a:ext cx="119454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SG" dirty="0" err="1"/>
                <a:t>Reg.File</a:t>
              </a:r>
              <a:endParaRPr lang="en-SG" dirty="0"/>
            </a:p>
            <a:p>
              <a:pPr algn="ctr"/>
              <a:r>
                <a:rPr lang="en-SG" dirty="0"/>
                <a:t>(200)</a:t>
              </a:r>
            </a:p>
          </p:txBody>
        </p:sp>
      </p:grpSp>
      <p:cxnSp>
        <p:nvCxnSpPr>
          <p:cNvPr id="83" name="Straight Arrow Connector 82"/>
          <p:cNvCxnSpPr/>
          <p:nvPr/>
        </p:nvCxnSpPr>
        <p:spPr>
          <a:xfrm flipV="1">
            <a:off x="7634885" y="4272985"/>
            <a:ext cx="444593" cy="2409"/>
          </a:xfrm>
          <a:prstGeom prst="straightConnector1">
            <a:avLst/>
          </a:prstGeom>
          <a:ln w="38100">
            <a:solidFill>
              <a:srgbClr val="0033C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7" name="Group 96"/>
          <p:cNvGrpSpPr/>
          <p:nvPr/>
        </p:nvGrpSpPr>
        <p:grpSpPr>
          <a:xfrm>
            <a:off x="4262717" y="4576370"/>
            <a:ext cx="5844983" cy="1246209"/>
            <a:chOff x="4262716" y="4576367"/>
            <a:chExt cx="5844982" cy="1246209"/>
          </a:xfrm>
        </p:grpSpPr>
        <p:cxnSp>
          <p:nvCxnSpPr>
            <p:cNvPr id="86" name="Straight Connector 85"/>
            <p:cNvCxnSpPr/>
            <p:nvPr/>
          </p:nvCxnSpPr>
          <p:spPr>
            <a:xfrm>
              <a:off x="9914964" y="5221942"/>
              <a:ext cx="192734" cy="0"/>
            </a:xfrm>
            <a:prstGeom prst="line">
              <a:avLst/>
            </a:prstGeom>
            <a:ln w="38100">
              <a:solidFill>
                <a:srgbClr val="0033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>
              <a:off x="10107698" y="5221942"/>
              <a:ext cx="0" cy="600634"/>
            </a:xfrm>
            <a:prstGeom prst="line">
              <a:avLst/>
            </a:prstGeom>
            <a:ln w="38100">
              <a:solidFill>
                <a:srgbClr val="0033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>
              <a:off x="4285127" y="5822576"/>
              <a:ext cx="5818089" cy="0"/>
            </a:xfrm>
            <a:prstGeom prst="line">
              <a:avLst/>
            </a:prstGeom>
            <a:ln w="38100">
              <a:solidFill>
                <a:srgbClr val="0033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Connector 91"/>
            <p:cNvCxnSpPr/>
            <p:nvPr/>
          </p:nvCxnSpPr>
          <p:spPr>
            <a:xfrm>
              <a:off x="4285119" y="4576367"/>
              <a:ext cx="8" cy="1246209"/>
            </a:xfrm>
            <a:prstGeom prst="line">
              <a:avLst/>
            </a:prstGeom>
            <a:ln w="38100">
              <a:solidFill>
                <a:srgbClr val="0033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Arrow Connector 93"/>
            <p:cNvCxnSpPr/>
            <p:nvPr/>
          </p:nvCxnSpPr>
          <p:spPr>
            <a:xfrm flipV="1">
              <a:off x="4262716" y="4576367"/>
              <a:ext cx="233082" cy="4482"/>
            </a:xfrm>
            <a:prstGeom prst="straightConnector1">
              <a:avLst/>
            </a:prstGeom>
            <a:ln w="38100">
              <a:solidFill>
                <a:srgbClr val="0033CC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2" name="TextBox 101"/>
          <p:cNvSpPr txBox="1"/>
          <p:nvPr/>
        </p:nvSpPr>
        <p:spPr>
          <a:xfrm>
            <a:off x="5970495" y="692771"/>
            <a:ext cx="17996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i="1" dirty="0">
                <a:solidFill>
                  <a:srgbClr val="C00000"/>
                </a:solidFill>
              </a:rPr>
              <a:t>Not critical path</a:t>
            </a:r>
          </a:p>
        </p:txBody>
      </p:sp>
      <p:sp>
        <p:nvSpPr>
          <p:cNvPr id="108" name="TextBox 107"/>
          <p:cNvSpPr txBox="1"/>
          <p:nvPr/>
        </p:nvSpPr>
        <p:spPr>
          <a:xfrm>
            <a:off x="9198593" y="1199303"/>
            <a:ext cx="2825087" cy="64633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SG" dirty="0"/>
              <a:t>400+200+120+350+30+200 = 1300ps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6413410" y="5070401"/>
            <a:ext cx="5228133" cy="1553651"/>
            <a:chOff x="6413407" y="5070399"/>
            <a:chExt cx="5228133" cy="1553651"/>
          </a:xfrm>
        </p:grpSpPr>
        <p:sp>
          <p:nvSpPr>
            <p:cNvPr id="7" name="Freeform 6"/>
            <p:cNvSpPr/>
            <p:nvPr/>
          </p:nvSpPr>
          <p:spPr>
            <a:xfrm>
              <a:off x="6413407" y="5070399"/>
              <a:ext cx="2306472" cy="1009934"/>
            </a:xfrm>
            <a:custGeom>
              <a:avLst/>
              <a:gdLst>
                <a:gd name="connsiteX0" fmla="*/ 2306472 w 2306472"/>
                <a:gd name="connsiteY0" fmla="*/ 1009934 h 1009934"/>
                <a:gd name="connsiteX1" fmla="*/ 409433 w 2306472"/>
                <a:gd name="connsiteY1" fmla="*/ 436729 h 1009934"/>
                <a:gd name="connsiteX2" fmla="*/ 0 w 2306472"/>
                <a:gd name="connsiteY2" fmla="*/ 0 h 10099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306472" h="1009934">
                  <a:moveTo>
                    <a:pt x="2306472" y="1009934"/>
                  </a:moveTo>
                  <a:cubicBezTo>
                    <a:pt x="1550158" y="807492"/>
                    <a:pt x="793845" y="605051"/>
                    <a:pt x="409433" y="436729"/>
                  </a:cubicBezTo>
                  <a:cubicBezTo>
                    <a:pt x="25021" y="268407"/>
                    <a:pt x="12510" y="134203"/>
                    <a:pt x="0" y="0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  <a:headEnd type="none" w="med" len="med"/>
              <a:tailEnd type="triangle" w="lg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8762592" y="5977719"/>
              <a:ext cx="287894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SG" dirty="0">
                  <a:solidFill>
                    <a:srgbClr val="C00000"/>
                  </a:solidFill>
                </a:rPr>
                <a:t>Why is MUX (</a:t>
              </a:r>
              <a:r>
                <a:rPr lang="en-SG" dirty="0" err="1">
                  <a:solidFill>
                    <a:srgbClr val="C00000"/>
                  </a:solidFill>
                </a:rPr>
                <a:t>ALUSrc</a:t>
              </a:r>
              <a:r>
                <a:rPr lang="en-SG" dirty="0">
                  <a:solidFill>
                    <a:srgbClr val="C00000"/>
                  </a:solidFill>
                </a:rPr>
                <a:t>) not included this time?</a:t>
              </a:r>
            </a:p>
          </p:txBody>
        </p:sp>
      </p:grpSp>
      <p:grpSp>
        <p:nvGrpSpPr>
          <p:cNvPr id="58" name="Group 57"/>
          <p:cNvGrpSpPr/>
          <p:nvPr/>
        </p:nvGrpSpPr>
        <p:grpSpPr>
          <a:xfrm>
            <a:off x="7165241" y="91413"/>
            <a:ext cx="1792947" cy="646331"/>
            <a:chOff x="8727137" y="91305"/>
            <a:chExt cx="1792947" cy="646331"/>
          </a:xfrm>
        </p:grpSpPr>
        <p:cxnSp>
          <p:nvCxnSpPr>
            <p:cNvPr id="67" name="Straight Arrow Connector 66"/>
            <p:cNvCxnSpPr/>
            <p:nvPr/>
          </p:nvCxnSpPr>
          <p:spPr>
            <a:xfrm>
              <a:off x="8727137" y="275971"/>
              <a:ext cx="295835" cy="0"/>
            </a:xfrm>
            <a:prstGeom prst="straightConnector1">
              <a:avLst/>
            </a:prstGeom>
            <a:ln w="28575">
              <a:solidFill>
                <a:srgbClr val="0033CC"/>
              </a:solidFill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9" name="TextBox 68"/>
            <p:cNvSpPr txBox="1"/>
            <p:nvPr/>
          </p:nvSpPr>
          <p:spPr>
            <a:xfrm>
              <a:off x="8964701" y="91305"/>
              <a:ext cx="1555383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SG" dirty="0" err="1"/>
                <a:t>DataMem</a:t>
              </a:r>
              <a:endParaRPr lang="en-SG" dirty="0"/>
            </a:p>
            <a:p>
              <a:pPr algn="ctr"/>
              <a:r>
                <a:rPr lang="en-SG" dirty="0"/>
                <a:t>(350)</a:t>
              </a:r>
            </a:p>
          </p:txBody>
        </p:sp>
      </p:grpSp>
      <p:cxnSp>
        <p:nvCxnSpPr>
          <p:cNvPr id="72" name="Straight Arrow Connector 71"/>
          <p:cNvCxnSpPr/>
          <p:nvPr/>
        </p:nvCxnSpPr>
        <p:spPr>
          <a:xfrm flipV="1">
            <a:off x="9198596" y="5044884"/>
            <a:ext cx="444593" cy="2409"/>
          </a:xfrm>
          <a:prstGeom prst="straightConnector1">
            <a:avLst/>
          </a:prstGeom>
          <a:ln w="38100">
            <a:solidFill>
              <a:srgbClr val="0033C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2" name="Group 21"/>
          <p:cNvGrpSpPr/>
          <p:nvPr/>
        </p:nvGrpSpPr>
        <p:grpSpPr>
          <a:xfrm>
            <a:off x="2716310" y="3512695"/>
            <a:ext cx="4208927" cy="2009567"/>
            <a:chOff x="2716306" y="3512692"/>
            <a:chExt cx="4208927" cy="2009567"/>
          </a:xfrm>
        </p:grpSpPr>
        <p:cxnSp>
          <p:nvCxnSpPr>
            <p:cNvPr id="68" name="Straight Arrow Connector 67"/>
            <p:cNvCxnSpPr/>
            <p:nvPr/>
          </p:nvCxnSpPr>
          <p:spPr>
            <a:xfrm>
              <a:off x="5607421" y="3512692"/>
              <a:ext cx="1317812" cy="0"/>
            </a:xfrm>
            <a:prstGeom prst="straightConnector1">
              <a:avLst/>
            </a:prstGeom>
            <a:ln w="38100">
              <a:solidFill>
                <a:srgbClr val="0033CC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1" name="Group 20"/>
            <p:cNvGrpSpPr/>
            <p:nvPr/>
          </p:nvGrpSpPr>
          <p:grpSpPr>
            <a:xfrm>
              <a:off x="2716306" y="4576367"/>
              <a:ext cx="4208927" cy="945892"/>
              <a:chOff x="2716306" y="4576367"/>
              <a:chExt cx="4208927" cy="945892"/>
            </a:xfrm>
          </p:grpSpPr>
          <p:cxnSp>
            <p:nvCxnSpPr>
              <p:cNvPr id="70" name="Straight Connector 69"/>
              <p:cNvCxnSpPr/>
              <p:nvPr/>
            </p:nvCxnSpPr>
            <p:spPr>
              <a:xfrm>
                <a:off x="2716306" y="5522259"/>
                <a:ext cx="3220568" cy="0"/>
              </a:xfrm>
              <a:prstGeom prst="line">
                <a:avLst/>
              </a:prstGeom>
              <a:ln w="38100">
                <a:solidFill>
                  <a:srgbClr val="0033C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Straight Arrow Connector 70"/>
              <p:cNvCxnSpPr/>
              <p:nvPr/>
            </p:nvCxnSpPr>
            <p:spPr>
              <a:xfrm flipV="1">
                <a:off x="5936874" y="4576367"/>
                <a:ext cx="988359" cy="330913"/>
              </a:xfrm>
              <a:prstGeom prst="straightConnector1">
                <a:avLst/>
              </a:prstGeom>
              <a:ln w="38100">
                <a:solidFill>
                  <a:srgbClr val="0033CC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Straight Connector 55"/>
              <p:cNvCxnSpPr/>
              <p:nvPr/>
            </p:nvCxnSpPr>
            <p:spPr>
              <a:xfrm flipV="1">
                <a:off x="5936874" y="4907280"/>
                <a:ext cx="0" cy="604260"/>
              </a:xfrm>
              <a:prstGeom prst="line">
                <a:avLst/>
              </a:prstGeom>
              <a:ln w="38100">
                <a:solidFill>
                  <a:srgbClr val="0033C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76" name="Slide Number Placeholder 1">
            <a:extLst>
              <a:ext uri="{FF2B5EF4-FFF2-40B4-BE49-F238E27FC236}">
                <a16:creationId xmlns:a16="http://schemas.microsoft.com/office/drawing/2014/main" id="{420338AD-7390-46C1-9177-65AE3BCBC2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900458" y="6397621"/>
            <a:ext cx="1312025" cy="365125"/>
          </a:xfrm>
        </p:spPr>
        <p:txBody>
          <a:bodyPr/>
          <a:lstStyle/>
          <a:p>
            <a:fld id="{AEBE2BCA-7FFD-4666-9163-5C061F649162}" type="slidenum">
              <a:rPr lang="en-SG" sz="1600" smtClean="0"/>
              <a:t>10</a:t>
            </a:fld>
            <a:endParaRPr lang="en-SG" dirty="0"/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02281D5B-2FA8-46AE-A1E8-8128CB293786}"/>
              </a:ext>
            </a:extLst>
          </p:cNvPr>
          <p:cNvSpPr txBox="1"/>
          <p:nvPr/>
        </p:nvSpPr>
        <p:spPr>
          <a:xfrm>
            <a:off x="315715" y="1293392"/>
            <a:ext cx="1127310" cy="5478423"/>
          </a:xfrm>
          <a:prstGeom prst="rect">
            <a:avLst/>
          </a:prstGeom>
          <a:solidFill>
            <a:srgbClr val="95F3E8"/>
          </a:solidFill>
        </p:spPr>
        <p:txBody>
          <a:bodyPr wrap="square" rtlCol="0">
            <a:spAutoFit/>
          </a:bodyPr>
          <a:lstStyle/>
          <a:p>
            <a:r>
              <a:rPr lang="en-SG" sz="1400" dirty="0"/>
              <a:t>Inst-Mem</a:t>
            </a:r>
          </a:p>
          <a:p>
            <a:r>
              <a:rPr lang="en-SG" sz="1400" dirty="0"/>
              <a:t>400ps</a:t>
            </a:r>
          </a:p>
          <a:p>
            <a:r>
              <a:rPr lang="en-SG" sz="1400" dirty="0"/>
              <a:t>-------------</a:t>
            </a:r>
          </a:p>
          <a:p>
            <a:r>
              <a:rPr lang="en-SG" sz="1400" dirty="0"/>
              <a:t>Adder</a:t>
            </a:r>
          </a:p>
          <a:p>
            <a:r>
              <a:rPr lang="en-SG" sz="1400" dirty="0"/>
              <a:t>100ps</a:t>
            </a:r>
          </a:p>
          <a:p>
            <a:r>
              <a:rPr lang="en-SG" sz="1400" dirty="0"/>
              <a:t>-------------</a:t>
            </a:r>
          </a:p>
          <a:p>
            <a:r>
              <a:rPr lang="en-SG" sz="1400" dirty="0"/>
              <a:t>MUX</a:t>
            </a:r>
          </a:p>
          <a:p>
            <a:r>
              <a:rPr lang="en-SG" sz="1400" dirty="0"/>
              <a:t>30ps</a:t>
            </a:r>
          </a:p>
          <a:p>
            <a:r>
              <a:rPr lang="en-SG" sz="1400" dirty="0"/>
              <a:t>-------------</a:t>
            </a:r>
          </a:p>
          <a:p>
            <a:r>
              <a:rPr lang="en-SG" sz="1400" dirty="0"/>
              <a:t>ALU</a:t>
            </a:r>
          </a:p>
          <a:p>
            <a:r>
              <a:rPr lang="en-SG" sz="1400" dirty="0"/>
              <a:t>120ps</a:t>
            </a:r>
          </a:p>
          <a:p>
            <a:r>
              <a:rPr lang="en-SG" sz="1400" dirty="0"/>
              <a:t>-------------</a:t>
            </a:r>
          </a:p>
          <a:p>
            <a:r>
              <a:rPr lang="en-SG" sz="1400" dirty="0"/>
              <a:t>Reg-File</a:t>
            </a:r>
          </a:p>
          <a:p>
            <a:r>
              <a:rPr lang="en-SG" sz="1400" dirty="0"/>
              <a:t>200ps</a:t>
            </a:r>
          </a:p>
          <a:p>
            <a:r>
              <a:rPr lang="en-SG" sz="1400" dirty="0"/>
              <a:t>-------------</a:t>
            </a:r>
          </a:p>
          <a:p>
            <a:r>
              <a:rPr lang="en-SG" sz="1400" dirty="0"/>
              <a:t>Data-Mem</a:t>
            </a:r>
          </a:p>
          <a:p>
            <a:r>
              <a:rPr lang="en-SG" sz="1400" dirty="0"/>
              <a:t>350ps</a:t>
            </a:r>
          </a:p>
          <a:p>
            <a:r>
              <a:rPr lang="en-SG" sz="1400" dirty="0"/>
              <a:t>-------------</a:t>
            </a:r>
          </a:p>
          <a:p>
            <a:r>
              <a:rPr lang="en-SG" sz="1400" dirty="0"/>
              <a:t>Control/</a:t>
            </a:r>
            <a:r>
              <a:rPr lang="en-SG" sz="1400" dirty="0" err="1"/>
              <a:t>ALUControl</a:t>
            </a:r>
            <a:endParaRPr lang="en-SG" sz="1400" dirty="0"/>
          </a:p>
          <a:p>
            <a:r>
              <a:rPr lang="en-SG" sz="1400" dirty="0"/>
              <a:t>100ps</a:t>
            </a:r>
          </a:p>
          <a:p>
            <a:r>
              <a:rPr lang="en-SG" sz="1400" dirty="0"/>
              <a:t>-------------</a:t>
            </a:r>
          </a:p>
          <a:p>
            <a:r>
              <a:rPr lang="en-SG" sz="1400" dirty="0" err="1"/>
              <a:t>Lshft</a:t>
            </a:r>
            <a:r>
              <a:rPr lang="en-SG" sz="1400" dirty="0"/>
              <a:t>/</a:t>
            </a:r>
            <a:r>
              <a:rPr lang="en-SG" sz="1400" dirty="0" err="1"/>
              <a:t>signext</a:t>
            </a:r>
            <a:r>
              <a:rPr lang="en-SG" sz="1400" dirty="0"/>
              <a:t>/AND</a:t>
            </a:r>
          </a:p>
          <a:p>
            <a:r>
              <a:rPr lang="en-SG" sz="1400" dirty="0"/>
              <a:t>20ps</a:t>
            </a: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17247499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3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1690690" y="818601"/>
            <a:ext cx="8810625" cy="5781675"/>
            <a:chOff x="1690687" y="818598"/>
            <a:chExt cx="8810625" cy="5781675"/>
          </a:xfrm>
        </p:grpSpPr>
        <p:grpSp>
          <p:nvGrpSpPr>
            <p:cNvPr id="3" name="Group 2"/>
            <p:cNvGrpSpPr/>
            <p:nvPr/>
          </p:nvGrpSpPr>
          <p:grpSpPr>
            <a:xfrm>
              <a:off x="1690687" y="818598"/>
              <a:ext cx="8810625" cy="5781675"/>
              <a:chOff x="1690687" y="538162"/>
              <a:chExt cx="8810625" cy="5781675"/>
            </a:xfrm>
          </p:grpSpPr>
          <p:pic>
            <p:nvPicPr>
              <p:cNvPr id="4" name="Picture 3"/>
              <p:cNvPicPr/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690687" y="538162"/>
                <a:ext cx="8810625" cy="5781675"/>
              </a:xfrm>
              <a:prstGeom prst="rect">
                <a:avLst/>
              </a:prstGeom>
            </p:spPr>
          </p:pic>
          <p:sp>
            <p:nvSpPr>
              <p:cNvPr id="5" name="Rectangle 4"/>
              <p:cNvSpPr/>
              <p:nvPr/>
            </p:nvSpPr>
            <p:spPr>
              <a:xfrm>
                <a:off x="9910482" y="538162"/>
                <a:ext cx="590830" cy="283705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SG"/>
              </a:p>
            </p:txBody>
          </p:sp>
        </p:grpSp>
        <p:sp>
          <p:nvSpPr>
            <p:cNvPr id="69" name="TextBox 68"/>
            <p:cNvSpPr txBox="1"/>
            <p:nvPr/>
          </p:nvSpPr>
          <p:spPr>
            <a:xfrm>
              <a:off x="3502702" y="3978189"/>
              <a:ext cx="202219" cy="6617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spcAft>
                  <a:spcPts val="200"/>
                </a:spcAft>
              </a:pPr>
              <a:r>
                <a:rPr lang="en-SG" sz="800" dirty="0">
                  <a:solidFill>
                    <a:srgbClr val="0033CC"/>
                  </a:solidFill>
                </a:rPr>
                <a:t>0</a:t>
              </a:r>
            </a:p>
            <a:p>
              <a:pPr algn="ctr">
                <a:spcAft>
                  <a:spcPts val="200"/>
                </a:spcAft>
              </a:pPr>
              <a:endParaRPr lang="en-SG" sz="800" dirty="0">
                <a:solidFill>
                  <a:srgbClr val="0033CC"/>
                </a:solidFill>
              </a:endParaRPr>
            </a:p>
            <a:p>
              <a:pPr algn="ctr">
                <a:spcAft>
                  <a:spcPts val="200"/>
                </a:spcAft>
              </a:pPr>
              <a:endParaRPr lang="en-SG" sz="800" dirty="0">
                <a:solidFill>
                  <a:srgbClr val="0033CC"/>
                </a:solidFill>
              </a:endParaRPr>
            </a:p>
            <a:p>
              <a:pPr algn="ctr">
                <a:spcAft>
                  <a:spcPts val="200"/>
                </a:spcAft>
              </a:pPr>
              <a:r>
                <a:rPr lang="en-SG" sz="800" dirty="0">
                  <a:solidFill>
                    <a:srgbClr val="0033CC"/>
                  </a:solidFill>
                </a:rPr>
                <a:t>1</a:t>
              </a:r>
              <a:endParaRPr lang="en-US" sz="800" dirty="0">
                <a:solidFill>
                  <a:srgbClr val="0033CC"/>
                </a:solidFill>
              </a:endParaRPr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8215640" y="1359889"/>
              <a:ext cx="202219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spcAft>
                  <a:spcPts val="400"/>
                </a:spcAft>
              </a:pPr>
              <a:r>
                <a:rPr lang="en-SG" sz="800" dirty="0">
                  <a:solidFill>
                    <a:srgbClr val="0033CC"/>
                  </a:solidFill>
                </a:rPr>
                <a:t>0</a:t>
              </a:r>
            </a:p>
            <a:p>
              <a:pPr algn="ctr">
                <a:spcAft>
                  <a:spcPts val="400"/>
                </a:spcAft>
              </a:pPr>
              <a:endParaRPr lang="en-SG" sz="800" dirty="0">
                <a:solidFill>
                  <a:srgbClr val="0033CC"/>
                </a:solidFill>
              </a:endParaRPr>
            </a:p>
            <a:p>
              <a:pPr algn="ctr">
                <a:spcAft>
                  <a:spcPts val="400"/>
                </a:spcAft>
              </a:pPr>
              <a:endParaRPr lang="en-SG" sz="800" dirty="0">
                <a:solidFill>
                  <a:srgbClr val="0033CC"/>
                </a:solidFill>
              </a:endParaRPr>
            </a:p>
            <a:p>
              <a:pPr algn="ctr">
                <a:spcAft>
                  <a:spcPts val="400"/>
                </a:spcAft>
              </a:pPr>
              <a:r>
                <a:rPr lang="en-SG" sz="800" dirty="0">
                  <a:solidFill>
                    <a:srgbClr val="0033CC"/>
                  </a:solidFill>
                </a:rPr>
                <a:t>1</a:t>
              </a:r>
              <a:endParaRPr lang="en-US" sz="800" dirty="0">
                <a:solidFill>
                  <a:srgbClr val="0033CC"/>
                </a:solidFill>
              </a:endParaRPr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6155404" y="4198141"/>
              <a:ext cx="202219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spcAft>
                  <a:spcPts val="400"/>
                </a:spcAft>
              </a:pPr>
              <a:r>
                <a:rPr lang="en-SG" sz="800" dirty="0">
                  <a:solidFill>
                    <a:srgbClr val="0033CC"/>
                  </a:solidFill>
                </a:rPr>
                <a:t>0</a:t>
              </a:r>
            </a:p>
            <a:p>
              <a:pPr algn="ctr">
                <a:spcAft>
                  <a:spcPts val="400"/>
                </a:spcAft>
              </a:pPr>
              <a:endParaRPr lang="en-SG" sz="800" dirty="0">
                <a:solidFill>
                  <a:srgbClr val="0033CC"/>
                </a:solidFill>
              </a:endParaRPr>
            </a:p>
            <a:p>
              <a:pPr algn="ctr">
                <a:spcAft>
                  <a:spcPts val="400"/>
                </a:spcAft>
              </a:pPr>
              <a:endParaRPr lang="en-SG" sz="800" dirty="0">
                <a:solidFill>
                  <a:srgbClr val="0033CC"/>
                </a:solidFill>
              </a:endParaRPr>
            </a:p>
            <a:p>
              <a:pPr algn="ctr">
                <a:spcAft>
                  <a:spcPts val="400"/>
                </a:spcAft>
              </a:pPr>
              <a:r>
                <a:rPr lang="en-SG" sz="800" dirty="0">
                  <a:solidFill>
                    <a:srgbClr val="0033CC"/>
                  </a:solidFill>
                </a:rPr>
                <a:t>1</a:t>
              </a:r>
              <a:endParaRPr lang="en-US" sz="800" dirty="0">
                <a:solidFill>
                  <a:srgbClr val="0033CC"/>
                </a:solidFill>
              </a:endParaRPr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9470349" y="4839028"/>
              <a:ext cx="202219" cy="6617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spcAft>
                  <a:spcPts val="200"/>
                </a:spcAft>
              </a:pPr>
              <a:r>
                <a:rPr lang="en-SG" sz="800" dirty="0">
                  <a:solidFill>
                    <a:srgbClr val="0033CC"/>
                  </a:solidFill>
                </a:rPr>
                <a:t>1</a:t>
              </a:r>
            </a:p>
            <a:p>
              <a:pPr algn="ctr">
                <a:spcAft>
                  <a:spcPts val="200"/>
                </a:spcAft>
              </a:pPr>
              <a:endParaRPr lang="en-SG" sz="800" dirty="0">
                <a:solidFill>
                  <a:srgbClr val="0033CC"/>
                </a:solidFill>
              </a:endParaRPr>
            </a:p>
            <a:p>
              <a:pPr algn="ctr">
                <a:spcAft>
                  <a:spcPts val="200"/>
                </a:spcAft>
              </a:pPr>
              <a:endParaRPr lang="en-SG" sz="800" dirty="0">
                <a:solidFill>
                  <a:srgbClr val="0033CC"/>
                </a:solidFill>
              </a:endParaRPr>
            </a:p>
            <a:p>
              <a:pPr algn="ctr">
                <a:spcAft>
                  <a:spcPts val="200"/>
                </a:spcAft>
              </a:pPr>
              <a:r>
                <a:rPr lang="en-SG" sz="800" dirty="0">
                  <a:solidFill>
                    <a:srgbClr val="0033CC"/>
                  </a:solidFill>
                </a:rPr>
                <a:t>0</a:t>
              </a:r>
              <a:endParaRPr lang="en-US" sz="800" dirty="0">
                <a:solidFill>
                  <a:srgbClr val="0033CC"/>
                </a:solidFill>
              </a:endParaRPr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268942" y="737637"/>
            <a:ext cx="10971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sz="2800" dirty="0">
                <a:solidFill>
                  <a:srgbClr val="C00000"/>
                </a:solidFill>
              </a:rPr>
              <a:t>Q2(c)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03412" y="115043"/>
            <a:ext cx="2057400" cy="40011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660066"/>
            </a:solidFill>
          </a:ln>
        </p:spPr>
        <p:txBody>
          <a:bodyPr wrap="square" rtlCol="0">
            <a:spAutoFit/>
          </a:bodyPr>
          <a:lstStyle/>
          <a:p>
            <a:r>
              <a:rPr lang="en-SG" sz="2000" dirty="0">
                <a:cs typeface="Courier New" panose="02070309020205020404" pitchFamily="49" charset="0"/>
              </a:rPr>
              <a:t>BEQ instruction</a:t>
            </a:r>
          </a:p>
        </p:txBody>
      </p:sp>
      <p:grpSp>
        <p:nvGrpSpPr>
          <p:cNvPr id="17" name="Group 16"/>
          <p:cNvGrpSpPr/>
          <p:nvPr/>
        </p:nvGrpSpPr>
        <p:grpSpPr>
          <a:xfrm>
            <a:off x="1673108" y="1786510"/>
            <a:ext cx="303611" cy="2205317"/>
            <a:chOff x="1673108" y="1506071"/>
            <a:chExt cx="303610" cy="2205317"/>
          </a:xfrm>
        </p:grpSpPr>
        <p:cxnSp>
          <p:nvCxnSpPr>
            <p:cNvPr id="10" name="Straight Connector 9"/>
            <p:cNvCxnSpPr/>
            <p:nvPr/>
          </p:nvCxnSpPr>
          <p:spPr>
            <a:xfrm flipH="1">
              <a:off x="1690687" y="1506071"/>
              <a:ext cx="286031" cy="0"/>
            </a:xfrm>
            <a:prstGeom prst="line">
              <a:avLst/>
            </a:prstGeom>
            <a:ln w="38100">
              <a:solidFill>
                <a:srgbClr val="0033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1673108" y="1506071"/>
              <a:ext cx="17579" cy="2205317"/>
            </a:xfrm>
            <a:prstGeom prst="line">
              <a:avLst/>
            </a:prstGeom>
            <a:ln w="38100">
              <a:solidFill>
                <a:srgbClr val="0033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flipH="1">
              <a:off x="1690688" y="3711388"/>
              <a:ext cx="286030" cy="0"/>
            </a:xfrm>
            <a:prstGeom prst="line">
              <a:avLst/>
            </a:prstGeom>
            <a:ln w="38100">
              <a:solidFill>
                <a:srgbClr val="0033CC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" name="TextBox 17"/>
          <p:cNvSpPr txBox="1"/>
          <p:nvPr/>
        </p:nvSpPr>
        <p:spPr>
          <a:xfrm>
            <a:off x="2622179" y="91306"/>
            <a:ext cx="16629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dirty="0" err="1"/>
              <a:t>Inst</a:t>
            </a:r>
            <a:r>
              <a:rPr lang="en-SG" dirty="0"/>
              <a:t>-Mem (400)</a:t>
            </a:r>
          </a:p>
        </p:txBody>
      </p:sp>
      <p:grpSp>
        <p:nvGrpSpPr>
          <p:cNvPr id="99" name="Group 98"/>
          <p:cNvGrpSpPr/>
          <p:nvPr/>
        </p:nvGrpSpPr>
        <p:grpSpPr>
          <a:xfrm>
            <a:off x="4249273" y="91306"/>
            <a:ext cx="1846729" cy="369332"/>
            <a:chOff x="4249270" y="91305"/>
            <a:chExt cx="1846729" cy="369331"/>
          </a:xfrm>
        </p:grpSpPr>
        <p:cxnSp>
          <p:nvCxnSpPr>
            <p:cNvPr id="20" name="Straight Arrow Connector 19"/>
            <p:cNvCxnSpPr/>
            <p:nvPr/>
          </p:nvCxnSpPr>
          <p:spPr>
            <a:xfrm>
              <a:off x="4249270" y="275971"/>
              <a:ext cx="295835" cy="0"/>
            </a:xfrm>
            <a:prstGeom prst="straightConnector1">
              <a:avLst/>
            </a:prstGeom>
            <a:ln w="28575">
              <a:solidFill>
                <a:srgbClr val="0033CC"/>
              </a:solidFill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TextBox 25"/>
            <p:cNvSpPr txBox="1"/>
            <p:nvPr/>
          </p:nvSpPr>
          <p:spPr>
            <a:xfrm>
              <a:off x="4495798" y="91305"/>
              <a:ext cx="1600201" cy="369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SG" dirty="0" err="1"/>
                <a:t>Reg.File</a:t>
              </a:r>
              <a:r>
                <a:rPr lang="en-SG" dirty="0"/>
                <a:t> (200)</a:t>
              </a:r>
            </a:p>
          </p:txBody>
        </p:sp>
      </p:grpSp>
      <p:grpSp>
        <p:nvGrpSpPr>
          <p:cNvPr id="57" name="Group 56"/>
          <p:cNvGrpSpPr/>
          <p:nvPr/>
        </p:nvGrpSpPr>
        <p:grpSpPr>
          <a:xfrm>
            <a:off x="2716310" y="3362923"/>
            <a:ext cx="1828799" cy="609919"/>
            <a:chOff x="2716306" y="3362923"/>
            <a:chExt cx="1828799" cy="609918"/>
          </a:xfrm>
        </p:grpSpPr>
        <p:cxnSp>
          <p:nvCxnSpPr>
            <p:cNvPr id="29" name="Straight Arrow Connector 28"/>
            <p:cNvCxnSpPr/>
            <p:nvPr/>
          </p:nvCxnSpPr>
          <p:spPr>
            <a:xfrm>
              <a:off x="2716306" y="3362923"/>
              <a:ext cx="1828799" cy="119865"/>
            </a:xfrm>
            <a:prstGeom prst="straightConnector1">
              <a:avLst/>
            </a:prstGeom>
            <a:ln w="38100">
              <a:solidFill>
                <a:srgbClr val="0033CC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Arrow Connector 29"/>
            <p:cNvCxnSpPr/>
            <p:nvPr/>
          </p:nvCxnSpPr>
          <p:spPr>
            <a:xfrm>
              <a:off x="3953435" y="3799760"/>
              <a:ext cx="591670" cy="17252"/>
            </a:xfrm>
            <a:prstGeom prst="straightConnector1">
              <a:avLst/>
            </a:prstGeom>
            <a:ln w="38100">
              <a:solidFill>
                <a:srgbClr val="0033CC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flipV="1">
              <a:off x="2716306" y="3799760"/>
              <a:ext cx="1237129" cy="173081"/>
            </a:xfrm>
            <a:prstGeom prst="line">
              <a:avLst/>
            </a:prstGeom>
            <a:ln w="38100">
              <a:solidFill>
                <a:srgbClr val="0033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1" name="Group 100"/>
          <p:cNvGrpSpPr/>
          <p:nvPr/>
        </p:nvGrpSpPr>
        <p:grpSpPr>
          <a:xfrm>
            <a:off x="4285119" y="414469"/>
            <a:ext cx="1833291" cy="504577"/>
            <a:chOff x="4285119" y="414470"/>
            <a:chExt cx="1833290" cy="504576"/>
          </a:xfrm>
        </p:grpSpPr>
        <p:sp>
          <p:nvSpPr>
            <p:cNvPr id="50" name="TextBox 49"/>
            <p:cNvSpPr txBox="1"/>
            <p:nvPr/>
          </p:nvSpPr>
          <p:spPr>
            <a:xfrm>
              <a:off x="4518208" y="549714"/>
              <a:ext cx="160020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SG" dirty="0"/>
                <a:t>Control (100)</a:t>
              </a:r>
            </a:p>
          </p:txBody>
        </p:sp>
        <p:cxnSp>
          <p:nvCxnSpPr>
            <p:cNvPr id="51" name="Straight Arrow Connector 50"/>
            <p:cNvCxnSpPr/>
            <p:nvPr/>
          </p:nvCxnSpPr>
          <p:spPr>
            <a:xfrm>
              <a:off x="4285119" y="414470"/>
              <a:ext cx="280153" cy="323166"/>
            </a:xfrm>
            <a:prstGeom prst="straightConnector1">
              <a:avLst/>
            </a:prstGeom>
            <a:ln w="28575">
              <a:solidFill>
                <a:schemeClr val="accent6">
                  <a:lumMod val="75000"/>
                </a:schemeClr>
              </a:solidFill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9" name="Straight Arrow Connector 58"/>
          <p:cNvCxnSpPr/>
          <p:nvPr/>
        </p:nvCxnSpPr>
        <p:spPr>
          <a:xfrm>
            <a:off x="2716307" y="2581835"/>
            <a:ext cx="1532964" cy="0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4" name="Group 103"/>
          <p:cNvGrpSpPr/>
          <p:nvPr/>
        </p:nvGrpSpPr>
        <p:grpSpPr>
          <a:xfrm>
            <a:off x="7939452" y="91307"/>
            <a:ext cx="1039912" cy="646331"/>
            <a:chOff x="7776877" y="91305"/>
            <a:chExt cx="1039912" cy="646331"/>
          </a:xfrm>
        </p:grpSpPr>
        <p:cxnSp>
          <p:nvCxnSpPr>
            <p:cNvPr id="61" name="Straight Arrow Connector 60"/>
            <p:cNvCxnSpPr/>
            <p:nvPr/>
          </p:nvCxnSpPr>
          <p:spPr>
            <a:xfrm>
              <a:off x="7776877" y="275971"/>
              <a:ext cx="295835" cy="0"/>
            </a:xfrm>
            <a:prstGeom prst="straightConnector1">
              <a:avLst/>
            </a:prstGeom>
            <a:ln w="28575">
              <a:solidFill>
                <a:srgbClr val="0033CC"/>
              </a:solidFill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2" name="TextBox 61"/>
            <p:cNvSpPr txBox="1"/>
            <p:nvPr/>
          </p:nvSpPr>
          <p:spPr>
            <a:xfrm>
              <a:off x="8045821" y="91305"/>
              <a:ext cx="77096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SG" dirty="0"/>
                <a:t>ALU</a:t>
              </a:r>
            </a:p>
            <a:p>
              <a:pPr algn="ctr"/>
              <a:r>
                <a:rPr lang="en-SG" dirty="0"/>
                <a:t>(120)</a:t>
              </a:r>
            </a:p>
          </p:txBody>
        </p:sp>
      </p:grpSp>
      <p:grpSp>
        <p:nvGrpSpPr>
          <p:cNvPr id="105" name="Group 104"/>
          <p:cNvGrpSpPr/>
          <p:nvPr/>
        </p:nvGrpSpPr>
        <p:grpSpPr>
          <a:xfrm>
            <a:off x="8979367" y="91307"/>
            <a:ext cx="1280631" cy="646331"/>
            <a:chOff x="8727137" y="91305"/>
            <a:chExt cx="1280631" cy="646331"/>
          </a:xfrm>
        </p:grpSpPr>
        <p:cxnSp>
          <p:nvCxnSpPr>
            <p:cNvPr id="63" name="Straight Arrow Connector 62"/>
            <p:cNvCxnSpPr/>
            <p:nvPr/>
          </p:nvCxnSpPr>
          <p:spPr>
            <a:xfrm>
              <a:off x="8727137" y="275971"/>
              <a:ext cx="295835" cy="0"/>
            </a:xfrm>
            <a:prstGeom prst="straightConnector1">
              <a:avLst/>
            </a:prstGeom>
            <a:ln w="28575">
              <a:solidFill>
                <a:srgbClr val="0033CC"/>
              </a:solidFill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4" name="TextBox 63"/>
            <p:cNvSpPr txBox="1"/>
            <p:nvPr/>
          </p:nvSpPr>
          <p:spPr>
            <a:xfrm>
              <a:off x="8964701" y="91305"/>
              <a:ext cx="104306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SG" dirty="0"/>
                <a:t>AND</a:t>
              </a:r>
            </a:p>
            <a:p>
              <a:pPr algn="ctr"/>
              <a:r>
                <a:rPr lang="en-SG" dirty="0"/>
                <a:t>(20)</a:t>
              </a:r>
            </a:p>
          </p:txBody>
        </p:sp>
      </p:grpSp>
      <p:sp>
        <p:nvSpPr>
          <p:cNvPr id="102" name="TextBox 101"/>
          <p:cNvSpPr txBox="1"/>
          <p:nvPr/>
        </p:nvSpPr>
        <p:spPr>
          <a:xfrm>
            <a:off x="5970495" y="692771"/>
            <a:ext cx="17996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i="1" dirty="0">
                <a:solidFill>
                  <a:srgbClr val="C00000"/>
                </a:solidFill>
              </a:rPr>
              <a:t>Not critical path</a:t>
            </a:r>
          </a:p>
        </p:txBody>
      </p:sp>
      <p:sp>
        <p:nvSpPr>
          <p:cNvPr id="108" name="TextBox 107"/>
          <p:cNvSpPr txBox="1"/>
          <p:nvPr/>
        </p:nvSpPr>
        <p:spPr>
          <a:xfrm>
            <a:off x="9198592" y="1199303"/>
            <a:ext cx="2601112" cy="64633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SG" dirty="0"/>
              <a:t>400+200+30+120+20+30 = 800ps</a:t>
            </a:r>
          </a:p>
        </p:txBody>
      </p:sp>
      <p:grpSp>
        <p:nvGrpSpPr>
          <p:cNvPr id="54" name="Group 53"/>
          <p:cNvGrpSpPr/>
          <p:nvPr/>
        </p:nvGrpSpPr>
        <p:grpSpPr>
          <a:xfrm>
            <a:off x="6091550" y="91307"/>
            <a:ext cx="1837765" cy="646331"/>
            <a:chOff x="5970492" y="91305"/>
            <a:chExt cx="1837765" cy="646331"/>
          </a:xfrm>
        </p:grpSpPr>
        <p:cxnSp>
          <p:nvCxnSpPr>
            <p:cNvPr id="55" name="Straight Arrow Connector 54"/>
            <p:cNvCxnSpPr/>
            <p:nvPr/>
          </p:nvCxnSpPr>
          <p:spPr>
            <a:xfrm>
              <a:off x="5970492" y="275971"/>
              <a:ext cx="295835" cy="0"/>
            </a:xfrm>
            <a:prstGeom prst="straightConnector1">
              <a:avLst/>
            </a:prstGeom>
            <a:ln w="28575">
              <a:solidFill>
                <a:srgbClr val="0033CC"/>
              </a:solidFill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6" name="TextBox 55"/>
            <p:cNvSpPr txBox="1"/>
            <p:nvPr/>
          </p:nvSpPr>
          <p:spPr>
            <a:xfrm>
              <a:off x="6208056" y="91305"/>
              <a:ext cx="160020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SG" dirty="0"/>
                <a:t>MUX (</a:t>
              </a:r>
              <a:r>
                <a:rPr lang="en-SG" dirty="0" err="1"/>
                <a:t>ALUSrc</a:t>
              </a:r>
              <a:r>
                <a:rPr lang="en-SG" dirty="0"/>
                <a:t>)</a:t>
              </a:r>
            </a:p>
            <a:p>
              <a:pPr algn="ctr"/>
              <a:r>
                <a:rPr lang="en-SG" dirty="0"/>
                <a:t>(30)</a:t>
              </a:r>
            </a:p>
          </p:txBody>
        </p:sp>
      </p:grpSp>
      <p:grpSp>
        <p:nvGrpSpPr>
          <p:cNvPr id="60" name="Group 59"/>
          <p:cNvGrpSpPr/>
          <p:nvPr/>
        </p:nvGrpSpPr>
        <p:grpSpPr>
          <a:xfrm>
            <a:off x="10185916" y="91307"/>
            <a:ext cx="1837765" cy="646331"/>
            <a:chOff x="5970492" y="91305"/>
            <a:chExt cx="1837765" cy="646331"/>
          </a:xfrm>
        </p:grpSpPr>
        <p:cxnSp>
          <p:nvCxnSpPr>
            <p:cNvPr id="73" name="Straight Arrow Connector 72"/>
            <p:cNvCxnSpPr/>
            <p:nvPr/>
          </p:nvCxnSpPr>
          <p:spPr>
            <a:xfrm>
              <a:off x="5970492" y="275971"/>
              <a:ext cx="295835" cy="0"/>
            </a:xfrm>
            <a:prstGeom prst="straightConnector1">
              <a:avLst/>
            </a:prstGeom>
            <a:ln w="28575">
              <a:solidFill>
                <a:srgbClr val="0033CC"/>
              </a:solidFill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4" name="TextBox 73"/>
            <p:cNvSpPr txBox="1"/>
            <p:nvPr/>
          </p:nvSpPr>
          <p:spPr>
            <a:xfrm>
              <a:off x="6208056" y="91305"/>
              <a:ext cx="160020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SG" dirty="0"/>
                <a:t>MUX (</a:t>
              </a:r>
              <a:r>
                <a:rPr lang="en-SG" dirty="0" err="1"/>
                <a:t>PCSrc</a:t>
              </a:r>
              <a:r>
                <a:rPr lang="en-SG" dirty="0"/>
                <a:t>)</a:t>
              </a:r>
            </a:p>
            <a:p>
              <a:pPr algn="ctr"/>
              <a:r>
                <a:rPr lang="en-SG" dirty="0"/>
                <a:t>(30)</a:t>
              </a:r>
            </a:p>
          </p:txBody>
        </p:sp>
      </p:grpSp>
      <p:grpSp>
        <p:nvGrpSpPr>
          <p:cNvPr id="75" name="Group 74"/>
          <p:cNvGrpSpPr/>
          <p:nvPr/>
        </p:nvGrpSpPr>
        <p:grpSpPr>
          <a:xfrm>
            <a:off x="5607422" y="3499049"/>
            <a:ext cx="1317812" cy="871249"/>
            <a:chOff x="5607421" y="3499045"/>
            <a:chExt cx="1317812" cy="871249"/>
          </a:xfrm>
        </p:grpSpPr>
        <p:cxnSp>
          <p:nvCxnSpPr>
            <p:cNvPr id="76" name="Straight Arrow Connector 75"/>
            <p:cNvCxnSpPr/>
            <p:nvPr/>
          </p:nvCxnSpPr>
          <p:spPr>
            <a:xfrm>
              <a:off x="5607421" y="3499045"/>
              <a:ext cx="1317812" cy="0"/>
            </a:xfrm>
            <a:prstGeom prst="straightConnector1">
              <a:avLst/>
            </a:prstGeom>
            <a:ln w="38100">
              <a:solidFill>
                <a:srgbClr val="0033CC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>
              <a:off x="5607421" y="4370294"/>
              <a:ext cx="658906" cy="0"/>
            </a:xfrm>
            <a:prstGeom prst="line">
              <a:avLst/>
            </a:prstGeom>
            <a:ln w="38100">
              <a:solidFill>
                <a:srgbClr val="0033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8" name="Straight Arrow Connector 77"/>
          <p:cNvCxnSpPr/>
          <p:nvPr/>
        </p:nvCxnSpPr>
        <p:spPr>
          <a:xfrm>
            <a:off x="6266327" y="4370297"/>
            <a:ext cx="658907" cy="206073"/>
          </a:xfrm>
          <a:prstGeom prst="straightConnector1">
            <a:avLst/>
          </a:prstGeom>
          <a:ln w="38100">
            <a:solidFill>
              <a:srgbClr val="0033C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1" name="Group 30"/>
          <p:cNvGrpSpPr/>
          <p:nvPr/>
        </p:nvGrpSpPr>
        <p:grpSpPr>
          <a:xfrm>
            <a:off x="7585276" y="2456598"/>
            <a:ext cx="354176" cy="1343164"/>
            <a:chOff x="7585276" y="2456597"/>
            <a:chExt cx="354176" cy="1343164"/>
          </a:xfrm>
        </p:grpSpPr>
        <p:cxnSp>
          <p:nvCxnSpPr>
            <p:cNvPr id="15" name="Straight Connector 14"/>
            <p:cNvCxnSpPr/>
            <p:nvPr/>
          </p:nvCxnSpPr>
          <p:spPr>
            <a:xfrm>
              <a:off x="7585276" y="3799760"/>
              <a:ext cx="184885" cy="0"/>
            </a:xfrm>
            <a:prstGeom prst="line">
              <a:avLst/>
            </a:prstGeom>
            <a:ln w="38100">
              <a:solidFill>
                <a:srgbClr val="0033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V="1">
              <a:off x="7770161" y="2456597"/>
              <a:ext cx="0" cy="1343164"/>
            </a:xfrm>
            <a:prstGeom prst="line">
              <a:avLst/>
            </a:prstGeom>
            <a:ln w="38100">
              <a:solidFill>
                <a:srgbClr val="0033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flipV="1">
              <a:off x="7761879" y="2456597"/>
              <a:ext cx="177573" cy="7848"/>
            </a:xfrm>
            <a:prstGeom prst="line">
              <a:avLst/>
            </a:prstGeom>
            <a:ln w="38100">
              <a:solidFill>
                <a:srgbClr val="0033CC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5" name="Group 44"/>
          <p:cNvGrpSpPr/>
          <p:nvPr/>
        </p:nvGrpSpPr>
        <p:grpSpPr>
          <a:xfrm>
            <a:off x="8235290" y="2167616"/>
            <a:ext cx="260413" cy="248501"/>
            <a:chOff x="8235287" y="2167614"/>
            <a:chExt cx="260413" cy="248501"/>
          </a:xfrm>
        </p:grpSpPr>
        <p:cxnSp>
          <p:nvCxnSpPr>
            <p:cNvPr id="34" name="Straight Connector 33"/>
            <p:cNvCxnSpPr/>
            <p:nvPr/>
          </p:nvCxnSpPr>
          <p:spPr>
            <a:xfrm>
              <a:off x="8235287" y="2416115"/>
              <a:ext cx="246765" cy="0"/>
            </a:xfrm>
            <a:prstGeom prst="line">
              <a:avLst/>
            </a:prstGeom>
            <a:ln w="38100">
              <a:solidFill>
                <a:srgbClr val="0033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flipV="1">
              <a:off x="8482052" y="2167614"/>
              <a:ext cx="13648" cy="248501"/>
            </a:xfrm>
            <a:prstGeom prst="line">
              <a:avLst/>
            </a:prstGeom>
            <a:ln w="38100">
              <a:solidFill>
                <a:srgbClr val="0033CC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5" name="Group 84"/>
          <p:cNvGrpSpPr/>
          <p:nvPr/>
        </p:nvGrpSpPr>
        <p:grpSpPr>
          <a:xfrm>
            <a:off x="3848673" y="1392075"/>
            <a:ext cx="593399" cy="394435"/>
            <a:chOff x="3848669" y="1392072"/>
            <a:chExt cx="593399" cy="394435"/>
          </a:xfrm>
        </p:grpSpPr>
        <p:cxnSp>
          <p:nvCxnSpPr>
            <p:cNvPr id="47" name="Straight Connector 46"/>
            <p:cNvCxnSpPr/>
            <p:nvPr/>
          </p:nvCxnSpPr>
          <p:spPr>
            <a:xfrm flipV="1">
              <a:off x="3848669" y="1392072"/>
              <a:ext cx="576526" cy="2511"/>
            </a:xfrm>
            <a:prstGeom prst="line">
              <a:avLst/>
            </a:prstGeom>
            <a:ln w="38100">
              <a:solidFill>
                <a:srgbClr val="00660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Connector 90"/>
            <p:cNvCxnSpPr/>
            <p:nvPr/>
          </p:nvCxnSpPr>
          <p:spPr>
            <a:xfrm>
              <a:off x="4128169" y="1786507"/>
              <a:ext cx="313899" cy="0"/>
            </a:xfrm>
            <a:prstGeom prst="line">
              <a:avLst/>
            </a:prstGeom>
            <a:ln w="38100">
              <a:solidFill>
                <a:srgbClr val="00660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07" name="Straight Connector 106"/>
          <p:cNvCxnSpPr/>
          <p:nvPr/>
        </p:nvCxnSpPr>
        <p:spPr>
          <a:xfrm>
            <a:off x="6526167" y="2207349"/>
            <a:ext cx="906107" cy="0"/>
          </a:xfrm>
          <a:prstGeom prst="line">
            <a:avLst/>
          </a:prstGeom>
          <a:ln w="38100">
            <a:solidFill>
              <a:srgbClr val="CC0099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4" name="Group 123"/>
          <p:cNvGrpSpPr/>
          <p:nvPr/>
        </p:nvGrpSpPr>
        <p:grpSpPr>
          <a:xfrm>
            <a:off x="4967786" y="1522469"/>
            <a:ext cx="3390884" cy="338355"/>
            <a:chOff x="4967785" y="1522466"/>
            <a:chExt cx="3390884" cy="338355"/>
          </a:xfrm>
        </p:grpSpPr>
        <p:cxnSp>
          <p:nvCxnSpPr>
            <p:cNvPr id="103" name="Straight Connector 102"/>
            <p:cNvCxnSpPr/>
            <p:nvPr/>
          </p:nvCxnSpPr>
          <p:spPr>
            <a:xfrm>
              <a:off x="4967785" y="1544868"/>
              <a:ext cx="3390884" cy="9902"/>
            </a:xfrm>
            <a:prstGeom prst="line">
              <a:avLst/>
            </a:prstGeom>
            <a:ln w="38100">
              <a:solidFill>
                <a:srgbClr val="00660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Straight Connector 108"/>
            <p:cNvCxnSpPr/>
            <p:nvPr/>
          </p:nvCxnSpPr>
          <p:spPr>
            <a:xfrm>
              <a:off x="5936874" y="1845632"/>
              <a:ext cx="1501954" cy="15189"/>
            </a:xfrm>
            <a:prstGeom prst="line">
              <a:avLst/>
            </a:prstGeom>
            <a:ln w="38100">
              <a:solidFill>
                <a:srgbClr val="00660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Straight Connector 109"/>
            <p:cNvCxnSpPr/>
            <p:nvPr/>
          </p:nvCxnSpPr>
          <p:spPr>
            <a:xfrm flipH="1">
              <a:off x="5936874" y="1522466"/>
              <a:ext cx="11440" cy="323166"/>
            </a:xfrm>
            <a:prstGeom prst="line">
              <a:avLst/>
            </a:prstGeom>
            <a:ln w="38100">
              <a:solidFill>
                <a:srgbClr val="00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12" name="Straight Connector 111"/>
          <p:cNvCxnSpPr/>
          <p:nvPr/>
        </p:nvCxnSpPr>
        <p:spPr>
          <a:xfrm>
            <a:off x="2716309" y="5560180"/>
            <a:ext cx="1708889" cy="15189"/>
          </a:xfrm>
          <a:prstGeom prst="line">
            <a:avLst/>
          </a:prstGeom>
          <a:ln w="38100">
            <a:solidFill>
              <a:srgbClr val="CC0099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3" name="Group 122"/>
          <p:cNvGrpSpPr/>
          <p:nvPr/>
        </p:nvGrpSpPr>
        <p:grpSpPr>
          <a:xfrm>
            <a:off x="5568290" y="2415655"/>
            <a:ext cx="382137" cy="3135200"/>
            <a:chOff x="5568287" y="2415654"/>
            <a:chExt cx="382137" cy="3135200"/>
          </a:xfrm>
        </p:grpSpPr>
        <p:cxnSp>
          <p:nvCxnSpPr>
            <p:cNvPr id="114" name="Straight Connector 113"/>
            <p:cNvCxnSpPr/>
            <p:nvPr/>
          </p:nvCxnSpPr>
          <p:spPr>
            <a:xfrm flipV="1">
              <a:off x="5922938" y="2415654"/>
              <a:ext cx="27486" cy="3135200"/>
            </a:xfrm>
            <a:prstGeom prst="line">
              <a:avLst/>
            </a:prstGeom>
            <a:ln w="38100">
              <a:solidFill>
                <a:srgbClr val="CC0099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5568287" y="5540991"/>
              <a:ext cx="354650" cy="538"/>
            </a:xfrm>
            <a:prstGeom prst="line">
              <a:avLst/>
            </a:prstGeom>
            <a:ln w="38100">
              <a:solidFill>
                <a:srgbClr val="CC00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2" name="TextBox 131"/>
          <p:cNvSpPr txBox="1"/>
          <p:nvPr/>
        </p:nvSpPr>
        <p:spPr>
          <a:xfrm>
            <a:off x="9924133" y="1947365"/>
            <a:ext cx="2099547" cy="1200329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SG" dirty="0"/>
              <a:t>How about the </a:t>
            </a:r>
            <a:r>
              <a:rPr lang="en-SG" dirty="0">
                <a:solidFill>
                  <a:srgbClr val="006600"/>
                </a:solidFill>
              </a:rPr>
              <a:t>green</a:t>
            </a:r>
            <a:r>
              <a:rPr lang="en-SG" dirty="0"/>
              <a:t> path: PC </a:t>
            </a:r>
            <a:r>
              <a:rPr lang="en-SG" dirty="0">
                <a:sym typeface="Wingdings" panose="05000000000000000000" pitchFamily="2" charset="2"/>
              </a:rPr>
              <a:t> Adder  MUX (</a:t>
            </a:r>
            <a:r>
              <a:rPr lang="en-SG" dirty="0" err="1">
                <a:sym typeface="Wingdings" panose="05000000000000000000" pitchFamily="2" charset="2"/>
              </a:rPr>
              <a:t>PCSrc</a:t>
            </a:r>
            <a:r>
              <a:rPr lang="en-SG" dirty="0">
                <a:sym typeface="Wingdings" panose="05000000000000000000" pitchFamily="2" charset="2"/>
              </a:rPr>
              <a:t>)?</a:t>
            </a:r>
            <a:endParaRPr lang="en-SG" dirty="0"/>
          </a:p>
        </p:txBody>
      </p:sp>
      <p:sp>
        <p:nvSpPr>
          <p:cNvPr id="133" name="TextBox 132"/>
          <p:cNvSpPr txBox="1"/>
          <p:nvPr/>
        </p:nvSpPr>
        <p:spPr>
          <a:xfrm>
            <a:off x="9924133" y="3258000"/>
            <a:ext cx="2099547" cy="1754326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SG" dirty="0"/>
              <a:t>How about the </a:t>
            </a:r>
            <a:r>
              <a:rPr lang="en-SG" dirty="0">
                <a:solidFill>
                  <a:srgbClr val="CC0099"/>
                </a:solidFill>
              </a:rPr>
              <a:t>purple</a:t>
            </a:r>
            <a:r>
              <a:rPr lang="en-SG" dirty="0"/>
              <a:t> path: </a:t>
            </a:r>
            <a:r>
              <a:rPr lang="en-SG" dirty="0" err="1"/>
              <a:t>Inst.Mem</a:t>
            </a:r>
            <a:r>
              <a:rPr lang="en-SG" dirty="0"/>
              <a:t> </a:t>
            </a:r>
            <a:r>
              <a:rPr lang="en-SG" dirty="0">
                <a:sym typeface="Wingdings" panose="05000000000000000000" pitchFamily="2" charset="2"/>
              </a:rPr>
              <a:t> </a:t>
            </a:r>
            <a:r>
              <a:rPr lang="en-SG" dirty="0" err="1">
                <a:sym typeface="Wingdings" panose="05000000000000000000" pitchFamily="2" charset="2"/>
              </a:rPr>
              <a:t>SignExt</a:t>
            </a:r>
            <a:r>
              <a:rPr lang="en-SG" dirty="0">
                <a:sym typeface="Wingdings" panose="05000000000000000000" pitchFamily="2" charset="2"/>
              </a:rPr>
              <a:t>  </a:t>
            </a:r>
            <a:r>
              <a:rPr lang="en-SG" dirty="0" err="1">
                <a:sym typeface="Wingdings" panose="05000000000000000000" pitchFamily="2" charset="2"/>
              </a:rPr>
              <a:t>LeftShift</a:t>
            </a:r>
            <a:r>
              <a:rPr lang="en-SG" dirty="0">
                <a:sym typeface="Wingdings" panose="05000000000000000000" pitchFamily="2" charset="2"/>
              </a:rPr>
              <a:t>  Adder  MUX(</a:t>
            </a:r>
            <a:r>
              <a:rPr lang="en-SG" dirty="0" err="1">
                <a:sym typeface="Wingdings" panose="05000000000000000000" pitchFamily="2" charset="2"/>
              </a:rPr>
              <a:t>PCSrc</a:t>
            </a:r>
            <a:r>
              <a:rPr lang="en-SG" dirty="0">
                <a:sym typeface="Wingdings" panose="05000000000000000000" pitchFamily="2" charset="2"/>
              </a:rPr>
              <a:t>)?</a:t>
            </a:r>
            <a:endParaRPr lang="en-SG" dirty="0"/>
          </a:p>
        </p:txBody>
      </p:sp>
      <p:cxnSp>
        <p:nvCxnSpPr>
          <p:cNvPr id="134" name="Straight Connector 133"/>
          <p:cNvCxnSpPr/>
          <p:nvPr/>
        </p:nvCxnSpPr>
        <p:spPr>
          <a:xfrm flipV="1">
            <a:off x="7939452" y="2097401"/>
            <a:ext cx="448664" cy="1"/>
          </a:xfrm>
          <a:prstGeom prst="line">
            <a:avLst/>
          </a:prstGeom>
          <a:ln w="38100">
            <a:solidFill>
              <a:srgbClr val="CC0099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53" name="Group 152"/>
          <p:cNvGrpSpPr/>
          <p:nvPr/>
        </p:nvGrpSpPr>
        <p:grpSpPr>
          <a:xfrm>
            <a:off x="3630708" y="1058253"/>
            <a:ext cx="5262379" cy="771356"/>
            <a:chOff x="3630705" y="1058252"/>
            <a:chExt cx="5262379" cy="771356"/>
          </a:xfrm>
        </p:grpSpPr>
        <p:cxnSp>
          <p:nvCxnSpPr>
            <p:cNvPr id="139" name="Straight Connector 138"/>
            <p:cNvCxnSpPr/>
            <p:nvPr/>
          </p:nvCxnSpPr>
          <p:spPr>
            <a:xfrm>
              <a:off x="8641997" y="1811768"/>
              <a:ext cx="232012" cy="0"/>
            </a:xfrm>
            <a:prstGeom prst="line">
              <a:avLst/>
            </a:prstGeom>
            <a:ln w="38100">
              <a:solidFill>
                <a:srgbClr val="0033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0" name="Straight Connector 139"/>
            <p:cNvCxnSpPr/>
            <p:nvPr/>
          </p:nvCxnSpPr>
          <p:spPr>
            <a:xfrm flipV="1">
              <a:off x="8874009" y="1058252"/>
              <a:ext cx="0" cy="771356"/>
            </a:xfrm>
            <a:prstGeom prst="line">
              <a:avLst/>
            </a:prstGeom>
            <a:ln w="38100">
              <a:solidFill>
                <a:srgbClr val="0033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4" name="Straight Connector 143"/>
            <p:cNvCxnSpPr/>
            <p:nvPr/>
          </p:nvCxnSpPr>
          <p:spPr>
            <a:xfrm>
              <a:off x="3630705" y="1062103"/>
              <a:ext cx="5262379" cy="17699"/>
            </a:xfrm>
            <a:prstGeom prst="line">
              <a:avLst/>
            </a:prstGeom>
            <a:ln w="38100">
              <a:solidFill>
                <a:srgbClr val="0033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9" name="Straight Arrow Connector 148"/>
            <p:cNvCxnSpPr/>
            <p:nvPr/>
          </p:nvCxnSpPr>
          <p:spPr>
            <a:xfrm>
              <a:off x="3630705" y="1062103"/>
              <a:ext cx="0" cy="259307"/>
            </a:xfrm>
            <a:prstGeom prst="straightConnector1">
              <a:avLst/>
            </a:prstGeom>
            <a:ln w="38100">
              <a:solidFill>
                <a:srgbClr val="0033CC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1" name="Slide Number Placeholder 1">
            <a:extLst>
              <a:ext uri="{FF2B5EF4-FFF2-40B4-BE49-F238E27FC236}">
                <a16:creationId xmlns:a16="http://schemas.microsoft.com/office/drawing/2014/main" id="{B24BC52B-4306-45F4-90A7-9C5439600C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900458" y="6397621"/>
            <a:ext cx="1312025" cy="365125"/>
          </a:xfrm>
        </p:spPr>
        <p:txBody>
          <a:bodyPr/>
          <a:lstStyle/>
          <a:p>
            <a:fld id="{AEBE2BCA-7FFD-4666-9163-5C061F649162}" type="slidenum">
              <a:rPr lang="en-SG" sz="1600" smtClean="0"/>
              <a:t>11</a:t>
            </a:fld>
            <a:endParaRPr lang="en-SG" dirty="0"/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43087342-10AD-4A8F-BDC2-84C8EE1067CA}"/>
              </a:ext>
            </a:extLst>
          </p:cNvPr>
          <p:cNvSpPr txBox="1"/>
          <p:nvPr/>
        </p:nvSpPr>
        <p:spPr>
          <a:xfrm>
            <a:off x="315715" y="1293392"/>
            <a:ext cx="1127310" cy="5478423"/>
          </a:xfrm>
          <a:prstGeom prst="rect">
            <a:avLst/>
          </a:prstGeom>
          <a:solidFill>
            <a:srgbClr val="95F3E8"/>
          </a:solidFill>
        </p:spPr>
        <p:txBody>
          <a:bodyPr wrap="square" rtlCol="0">
            <a:spAutoFit/>
          </a:bodyPr>
          <a:lstStyle/>
          <a:p>
            <a:r>
              <a:rPr lang="en-SG" sz="1400" dirty="0"/>
              <a:t>Inst-Mem</a:t>
            </a:r>
          </a:p>
          <a:p>
            <a:r>
              <a:rPr lang="en-SG" sz="1400" dirty="0"/>
              <a:t>400ps</a:t>
            </a:r>
          </a:p>
          <a:p>
            <a:r>
              <a:rPr lang="en-SG" sz="1400" dirty="0"/>
              <a:t>-------------</a:t>
            </a:r>
          </a:p>
          <a:p>
            <a:r>
              <a:rPr lang="en-SG" sz="1400" dirty="0"/>
              <a:t>Adder</a:t>
            </a:r>
          </a:p>
          <a:p>
            <a:r>
              <a:rPr lang="en-SG" sz="1400" dirty="0"/>
              <a:t>100ps</a:t>
            </a:r>
          </a:p>
          <a:p>
            <a:r>
              <a:rPr lang="en-SG" sz="1400" dirty="0"/>
              <a:t>-------------</a:t>
            </a:r>
          </a:p>
          <a:p>
            <a:r>
              <a:rPr lang="en-SG" sz="1400" dirty="0"/>
              <a:t>MUX</a:t>
            </a:r>
          </a:p>
          <a:p>
            <a:r>
              <a:rPr lang="en-SG" sz="1400" dirty="0"/>
              <a:t>30ps</a:t>
            </a:r>
          </a:p>
          <a:p>
            <a:r>
              <a:rPr lang="en-SG" sz="1400" dirty="0"/>
              <a:t>-------------</a:t>
            </a:r>
          </a:p>
          <a:p>
            <a:r>
              <a:rPr lang="en-SG" sz="1400" dirty="0"/>
              <a:t>ALU</a:t>
            </a:r>
          </a:p>
          <a:p>
            <a:r>
              <a:rPr lang="en-SG" sz="1400" dirty="0"/>
              <a:t>120ps</a:t>
            </a:r>
          </a:p>
          <a:p>
            <a:r>
              <a:rPr lang="en-SG" sz="1400" dirty="0"/>
              <a:t>-------------</a:t>
            </a:r>
          </a:p>
          <a:p>
            <a:r>
              <a:rPr lang="en-SG" sz="1400" dirty="0"/>
              <a:t>Reg-File</a:t>
            </a:r>
          </a:p>
          <a:p>
            <a:r>
              <a:rPr lang="en-SG" sz="1400" dirty="0"/>
              <a:t>200ps</a:t>
            </a:r>
          </a:p>
          <a:p>
            <a:r>
              <a:rPr lang="en-SG" sz="1400" dirty="0"/>
              <a:t>-------------</a:t>
            </a:r>
          </a:p>
          <a:p>
            <a:r>
              <a:rPr lang="en-SG" sz="1400" dirty="0"/>
              <a:t>Data-Mem</a:t>
            </a:r>
          </a:p>
          <a:p>
            <a:r>
              <a:rPr lang="en-SG" sz="1400" dirty="0"/>
              <a:t>350ps</a:t>
            </a:r>
          </a:p>
          <a:p>
            <a:r>
              <a:rPr lang="en-SG" sz="1400" dirty="0"/>
              <a:t>-------------</a:t>
            </a:r>
          </a:p>
          <a:p>
            <a:r>
              <a:rPr lang="en-SG" sz="1400" dirty="0"/>
              <a:t>Control/</a:t>
            </a:r>
            <a:r>
              <a:rPr lang="en-SG" sz="1400" dirty="0" err="1"/>
              <a:t>ALUControl</a:t>
            </a:r>
            <a:endParaRPr lang="en-SG" sz="1400" dirty="0"/>
          </a:p>
          <a:p>
            <a:r>
              <a:rPr lang="en-SG" sz="1400" dirty="0"/>
              <a:t>100ps</a:t>
            </a:r>
          </a:p>
          <a:p>
            <a:r>
              <a:rPr lang="en-SG" sz="1400" dirty="0"/>
              <a:t>-------------</a:t>
            </a:r>
          </a:p>
          <a:p>
            <a:r>
              <a:rPr lang="en-SG" sz="1400" dirty="0" err="1"/>
              <a:t>Lshft</a:t>
            </a:r>
            <a:r>
              <a:rPr lang="en-SG" sz="1400" dirty="0"/>
              <a:t>/</a:t>
            </a:r>
            <a:r>
              <a:rPr lang="en-SG" sz="1400" dirty="0" err="1"/>
              <a:t>signext</a:t>
            </a:r>
            <a:r>
              <a:rPr lang="en-SG" sz="1400" dirty="0"/>
              <a:t>/AND</a:t>
            </a:r>
          </a:p>
          <a:p>
            <a:r>
              <a:rPr lang="en-SG" sz="1400" dirty="0"/>
              <a:t>20ps</a:t>
            </a: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39527175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"/>
                            </p:stCondLst>
                            <p:childTnLst>
                              <p:par>
                                <p:cTn id="40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2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" grpId="0" animBg="1"/>
      <p:bldP spid="132" grpId="0" animBg="1"/>
      <p:bldP spid="13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5233893" y="165508"/>
            <a:ext cx="10727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sz="2800" dirty="0" err="1">
                <a:solidFill>
                  <a:srgbClr val="C00000"/>
                </a:solidFill>
              </a:rPr>
              <a:t>Q3</a:t>
            </a:r>
            <a:r>
              <a:rPr lang="en-SG" sz="2800" dirty="0">
                <a:solidFill>
                  <a:srgbClr val="C00000"/>
                </a:solidFill>
              </a:rPr>
              <a:t>(a)</a:t>
            </a:r>
          </a:p>
        </p:txBody>
      </p:sp>
      <p:sp>
        <p:nvSpPr>
          <p:cNvPr id="16" name="Slide Number Placeholder 1">
            <a:extLst>
              <a:ext uri="{FF2B5EF4-FFF2-40B4-BE49-F238E27FC236}">
                <a16:creationId xmlns:a16="http://schemas.microsoft.com/office/drawing/2014/main" id="{7C141106-4C97-4986-8A36-DCA03CDCF7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900458" y="6397621"/>
            <a:ext cx="1312025" cy="365125"/>
          </a:xfrm>
        </p:spPr>
        <p:txBody>
          <a:bodyPr/>
          <a:lstStyle/>
          <a:p>
            <a:fld id="{AEBE2BCA-7FFD-4666-9163-5C061F649162}" type="slidenum">
              <a:rPr lang="en-SG" sz="1600" smtClean="0"/>
              <a:t>12</a:t>
            </a:fld>
            <a:endParaRPr lang="en-SG" dirty="0"/>
          </a:p>
        </p:txBody>
      </p:sp>
      <p:grpSp>
        <p:nvGrpSpPr>
          <p:cNvPr id="8" name="Group 7"/>
          <p:cNvGrpSpPr/>
          <p:nvPr/>
        </p:nvGrpSpPr>
        <p:grpSpPr>
          <a:xfrm>
            <a:off x="645095" y="3042770"/>
            <a:ext cx="1933575" cy="2155382"/>
            <a:chOff x="5596778" y="2011550"/>
            <a:chExt cx="1273175" cy="1419225"/>
          </a:xfrm>
        </p:grpSpPr>
        <p:pic>
          <p:nvPicPr>
            <p:cNvPr id="2055" name="Picture 4341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96778" y="2011550"/>
              <a:ext cx="1273175" cy="14192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54" name="Picture 4329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869828" y="2133787"/>
              <a:ext cx="860425" cy="9080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" name="Rectangle 4340"/>
            <p:cNvSpPr>
              <a:spLocks/>
            </p:cNvSpPr>
            <p:nvPr/>
          </p:nvSpPr>
          <p:spPr bwMode="auto">
            <a:xfrm>
              <a:off x="5869828" y="3072000"/>
              <a:ext cx="768350" cy="292100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Correct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2791576" y="3061819"/>
            <a:ext cx="1823290" cy="2136333"/>
            <a:chOff x="7065216" y="2003612"/>
            <a:chExt cx="1211262" cy="1419225"/>
          </a:xfrm>
        </p:grpSpPr>
        <p:pic>
          <p:nvPicPr>
            <p:cNvPr id="2051" name="Picture 434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65216" y="2003612"/>
              <a:ext cx="1211262" cy="14192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50" name="Picture 4339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277941" y="2135375"/>
              <a:ext cx="857250" cy="9017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" name="Rectangle 4343"/>
            <p:cNvSpPr>
              <a:spLocks/>
            </p:cNvSpPr>
            <p:nvPr/>
          </p:nvSpPr>
          <p:spPr bwMode="auto">
            <a:xfrm>
              <a:off x="7306516" y="3083112"/>
              <a:ext cx="768350" cy="292100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Wrong!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pic>
        <p:nvPicPr>
          <p:cNvPr id="2052" name="Picture 308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095" y="364862"/>
            <a:ext cx="4292963" cy="25084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6258301" y="192978"/>
            <a:ext cx="28373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add instruction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5233893" y="780962"/>
            <a:ext cx="64112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03225" indent="-403225"/>
            <a:r>
              <a:rPr lang="en-US" sz="2400" dirty="0"/>
              <a:t>(</a:t>
            </a:r>
            <a:r>
              <a:rPr lang="en-US" sz="2400" dirty="0" err="1"/>
              <a:t>i</a:t>
            </a:r>
            <a:r>
              <a:rPr lang="en-US" sz="2400" dirty="0"/>
              <a:t>) 	One example where the incorrect processor still gives the </a:t>
            </a:r>
            <a:r>
              <a:rPr lang="en-US" sz="2400" dirty="0">
                <a:solidFill>
                  <a:srgbClr val="0033CC"/>
                </a:solidFill>
              </a:rPr>
              <a:t>right</a:t>
            </a:r>
            <a:r>
              <a:rPr lang="en-US" sz="2400" dirty="0"/>
              <a:t> execution result.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5233893" y="3443924"/>
            <a:ext cx="64112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03225" indent="-403225"/>
            <a:r>
              <a:rPr lang="en-US" sz="2400" dirty="0"/>
              <a:t>(ii) 	One example where the incorrect processor gives the </a:t>
            </a:r>
            <a:r>
              <a:rPr lang="en-US" sz="2400" dirty="0">
                <a:solidFill>
                  <a:srgbClr val="0033CC"/>
                </a:solidFill>
              </a:rPr>
              <a:t>wrong</a:t>
            </a:r>
            <a:r>
              <a:rPr lang="en-US" sz="2400" dirty="0"/>
              <a:t> execution result.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770282" y="1640703"/>
            <a:ext cx="38174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Many possible answers.</a:t>
            </a:r>
          </a:p>
          <a:p>
            <a:r>
              <a:rPr lang="en-US" sz="2400" dirty="0"/>
              <a:t>Make RT = RD.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5770280" y="2558201"/>
            <a:ext cx="40191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Example: </a:t>
            </a:r>
            <a:r>
              <a:rPr lang="en-US" sz="2400" dirty="0">
                <a:solidFill>
                  <a:srgbClr val="C00000"/>
                </a:solidFill>
              </a:rPr>
              <a:t>add </a:t>
            </a:r>
            <a:r>
              <a:rPr lang="en-US" sz="2400" u="sng" dirty="0">
                <a:solidFill>
                  <a:srgbClr val="C00000"/>
                </a:solidFill>
              </a:rPr>
              <a:t>$</a:t>
            </a:r>
            <a:r>
              <a:rPr lang="en-US" sz="2400" u="sng" dirty="0" err="1">
                <a:solidFill>
                  <a:srgbClr val="C00000"/>
                </a:solidFill>
              </a:rPr>
              <a:t>t0</a:t>
            </a:r>
            <a:r>
              <a:rPr lang="en-US" sz="2400" dirty="0">
                <a:solidFill>
                  <a:srgbClr val="C00000"/>
                </a:solidFill>
              </a:rPr>
              <a:t>, $</a:t>
            </a:r>
            <a:r>
              <a:rPr lang="en-US" sz="2400" dirty="0" err="1">
                <a:solidFill>
                  <a:srgbClr val="C00000"/>
                </a:solidFill>
              </a:rPr>
              <a:t>t1</a:t>
            </a:r>
            <a:r>
              <a:rPr lang="en-US" sz="2400" dirty="0">
                <a:solidFill>
                  <a:srgbClr val="C00000"/>
                </a:solidFill>
              </a:rPr>
              <a:t>, </a:t>
            </a:r>
            <a:r>
              <a:rPr lang="en-US" sz="2400" u="sng" dirty="0">
                <a:solidFill>
                  <a:srgbClr val="C00000"/>
                </a:solidFill>
              </a:rPr>
              <a:t>$</a:t>
            </a:r>
            <a:r>
              <a:rPr lang="en-US" sz="2400" u="sng" dirty="0" err="1">
                <a:solidFill>
                  <a:srgbClr val="C00000"/>
                </a:solidFill>
              </a:rPr>
              <a:t>t0</a:t>
            </a:r>
            <a:endParaRPr lang="en-US" sz="2400" u="sng" dirty="0">
              <a:solidFill>
                <a:srgbClr val="C00000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5770280" y="4367155"/>
            <a:ext cx="587487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Example: </a:t>
            </a:r>
            <a:r>
              <a:rPr lang="en-US" sz="2400" dirty="0">
                <a:solidFill>
                  <a:srgbClr val="C00000"/>
                </a:solidFill>
              </a:rPr>
              <a:t>add </a:t>
            </a:r>
            <a:r>
              <a:rPr lang="en-US" sz="2400" u="sng" dirty="0">
                <a:solidFill>
                  <a:srgbClr val="C00000"/>
                </a:solidFill>
              </a:rPr>
              <a:t>$</a:t>
            </a:r>
            <a:r>
              <a:rPr lang="en-US" sz="2400" u="sng" dirty="0" err="1">
                <a:solidFill>
                  <a:srgbClr val="C00000"/>
                </a:solidFill>
              </a:rPr>
              <a:t>t0</a:t>
            </a:r>
            <a:r>
              <a:rPr lang="en-US" sz="2400" dirty="0">
                <a:solidFill>
                  <a:srgbClr val="C00000"/>
                </a:solidFill>
              </a:rPr>
              <a:t>, $</a:t>
            </a:r>
            <a:r>
              <a:rPr lang="en-US" sz="2400" dirty="0" err="1">
                <a:solidFill>
                  <a:srgbClr val="C00000"/>
                </a:solidFill>
              </a:rPr>
              <a:t>t1</a:t>
            </a:r>
            <a:r>
              <a:rPr lang="en-US" sz="2400" dirty="0">
                <a:solidFill>
                  <a:srgbClr val="C00000"/>
                </a:solidFill>
              </a:rPr>
              <a:t>, </a:t>
            </a:r>
            <a:r>
              <a:rPr lang="en-US" sz="2400" u="sng" dirty="0">
                <a:solidFill>
                  <a:srgbClr val="C00000"/>
                </a:solidFill>
              </a:rPr>
              <a:t>$</a:t>
            </a:r>
            <a:r>
              <a:rPr lang="en-US" sz="2400" u="sng" dirty="0" err="1">
                <a:solidFill>
                  <a:srgbClr val="C00000"/>
                </a:solidFill>
              </a:rPr>
              <a:t>t2</a:t>
            </a:r>
            <a:endParaRPr lang="en-US" sz="2400" u="sng" dirty="0">
              <a:solidFill>
                <a:srgbClr val="C00000"/>
              </a:solidFill>
            </a:endParaRPr>
          </a:p>
          <a:p>
            <a:r>
              <a:rPr lang="en-US" sz="2400" dirty="0"/>
              <a:t>$</a:t>
            </a:r>
            <a:r>
              <a:rPr lang="en-US" sz="2400" dirty="0" err="1"/>
              <a:t>t2</a:t>
            </a:r>
            <a:r>
              <a:rPr lang="en-US" sz="2400" dirty="0"/>
              <a:t> instead of $</a:t>
            </a:r>
            <a:r>
              <a:rPr lang="en-US" sz="2400" dirty="0" err="1"/>
              <a:t>t0</a:t>
            </a:r>
            <a:r>
              <a:rPr lang="en-US" sz="2400" dirty="0"/>
              <a:t> is picked as write register.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136959" y="2327369"/>
            <a:ext cx="20356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>
                <a:solidFill>
                  <a:srgbClr val="C00000"/>
                </a:solidFill>
              </a:rPr>
              <a:t>RegDst</a:t>
            </a:r>
            <a:r>
              <a:rPr lang="en-US" sz="2400" dirty="0">
                <a:solidFill>
                  <a:srgbClr val="C00000"/>
                </a:solidFill>
              </a:rPr>
              <a:t> = 1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6EC39F1A-3E5C-4A57-A0D1-2655815B3D31}"/>
              </a:ext>
            </a:extLst>
          </p:cNvPr>
          <p:cNvSpPr txBox="1"/>
          <p:nvPr/>
        </p:nvSpPr>
        <p:spPr>
          <a:xfrm>
            <a:off x="1643225" y="5358979"/>
            <a:ext cx="2349850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R[</a:t>
            </a:r>
            <a:r>
              <a:rPr lang="en-US" dirty="0" err="1"/>
              <a:t>rd</a:t>
            </a:r>
            <a:r>
              <a:rPr lang="en-US" dirty="0"/>
              <a:t>] = R[</a:t>
            </a:r>
            <a:r>
              <a:rPr lang="en-US" dirty="0" err="1"/>
              <a:t>rs</a:t>
            </a:r>
            <a:r>
              <a:rPr lang="en-US" dirty="0"/>
              <a:t>] + R[rt]</a:t>
            </a:r>
            <a:endParaRPr lang="en-SG" dirty="0"/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79D836C8-7DDF-4683-A230-98F8B16534A2}"/>
              </a:ext>
            </a:extLst>
          </p:cNvPr>
          <p:cNvGrpSpPr/>
          <p:nvPr/>
        </p:nvGrpSpPr>
        <p:grpSpPr>
          <a:xfrm>
            <a:off x="526506" y="5829571"/>
            <a:ext cx="4943332" cy="369332"/>
            <a:chOff x="526506" y="5829571"/>
            <a:chExt cx="4943332" cy="369332"/>
          </a:xfrm>
        </p:grpSpPr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095FA6EE-94D9-4A1E-B916-495A584466D5}"/>
                </a:ext>
              </a:extLst>
            </p:cNvPr>
            <p:cNvSpPr txBox="1"/>
            <p:nvPr/>
          </p:nvSpPr>
          <p:spPr>
            <a:xfrm>
              <a:off x="526506" y="5829571"/>
              <a:ext cx="928668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opcode</a:t>
              </a:r>
              <a:endParaRPr lang="en-SG" dirty="0"/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6386A088-2C8D-4E3A-8336-36DCFE4A4582}"/>
                </a:ext>
              </a:extLst>
            </p:cNvPr>
            <p:cNvSpPr txBox="1"/>
            <p:nvPr/>
          </p:nvSpPr>
          <p:spPr>
            <a:xfrm>
              <a:off x="1455174" y="5829571"/>
              <a:ext cx="771499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err="1"/>
                <a:t>rs</a:t>
              </a:r>
              <a:endParaRPr lang="en-SG" dirty="0"/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A230251F-4EAA-44B8-A428-42DED0CCE606}"/>
                </a:ext>
              </a:extLst>
            </p:cNvPr>
            <p:cNvSpPr txBox="1"/>
            <p:nvPr/>
          </p:nvSpPr>
          <p:spPr>
            <a:xfrm>
              <a:off x="2226673" y="5829571"/>
              <a:ext cx="771499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rt</a:t>
              </a:r>
              <a:endParaRPr lang="en-SG" dirty="0"/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A916867A-6F2E-447D-BAA3-CF82C17ED3E5}"/>
                </a:ext>
              </a:extLst>
            </p:cNvPr>
            <p:cNvSpPr txBox="1"/>
            <p:nvPr/>
          </p:nvSpPr>
          <p:spPr>
            <a:xfrm>
              <a:off x="2998172" y="5829571"/>
              <a:ext cx="771499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err="1"/>
                <a:t>rd</a:t>
              </a:r>
              <a:endParaRPr lang="en-SG" dirty="0"/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F18E17E7-F78F-46D3-A461-976DC9BDA9D6}"/>
                </a:ext>
              </a:extLst>
            </p:cNvPr>
            <p:cNvSpPr txBox="1"/>
            <p:nvPr/>
          </p:nvSpPr>
          <p:spPr>
            <a:xfrm>
              <a:off x="3769671" y="5829571"/>
              <a:ext cx="771499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err="1"/>
                <a:t>shamt</a:t>
              </a:r>
              <a:endParaRPr lang="en-SG" dirty="0"/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A6F0DE9B-E4D1-4F68-8C44-5A195B9E18FD}"/>
                </a:ext>
              </a:extLst>
            </p:cNvPr>
            <p:cNvSpPr txBox="1"/>
            <p:nvPr/>
          </p:nvSpPr>
          <p:spPr>
            <a:xfrm>
              <a:off x="4541170" y="5829571"/>
              <a:ext cx="928668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err="1"/>
                <a:t>funct</a:t>
              </a:r>
              <a:endParaRPr lang="en-SG" dirty="0"/>
            </a:p>
          </p:txBody>
        </p:sp>
      </p:grpSp>
    </p:spTree>
    <p:extLst>
      <p:ext uri="{BB962C8B-B14F-4D97-AF65-F5344CB8AC3E}">
        <p14:creationId xmlns:p14="http://schemas.microsoft.com/office/powerpoint/2010/main" val="535442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40" grpId="0"/>
      <p:bldP spid="41" grpId="0"/>
      <p:bldP spid="11" grpId="0"/>
      <p:bldP spid="2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5233893" y="165508"/>
            <a:ext cx="10727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sz="2800" dirty="0" err="1">
                <a:solidFill>
                  <a:srgbClr val="C00000"/>
                </a:solidFill>
              </a:rPr>
              <a:t>Q3</a:t>
            </a:r>
            <a:r>
              <a:rPr lang="en-SG" sz="2800" dirty="0">
                <a:solidFill>
                  <a:srgbClr val="C00000"/>
                </a:solidFill>
              </a:rPr>
              <a:t>(b)</a:t>
            </a:r>
          </a:p>
        </p:txBody>
      </p:sp>
      <p:sp>
        <p:nvSpPr>
          <p:cNvPr id="16" name="Slide Number Placeholder 1">
            <a:extLst>
              <a:ext uri="{FF2B5EF4-FFF2-40B4-BE49-F238E27FC236}">
                <a16:creationId xmlns:a16="http://schemas.microsoft.com/office/drawing/2014/main" id="{7C141106-4C97-4986-8A36-DCA03CDCF7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900458" y="6397621"/>
            <a:ext cx="1312025" cy="365125"/>
          </a:xfrm>
        </p:spPr>
        <p:txBody>
          <a:bodyPr/>
          <a:lstStyle/>
          <a:p>
            <a:fld id="{AEBE2BCA-7FFD-4666-9163-5C061F649162}" type="slidenum">
              <a:rPr lang="en-SG" sz="1600" smtClean="0"/>
              <a:t>13</a:t>
            </a:fld>
            <a:endParaRPr lang="en-SG" dirty="0"/>
          </a:p>
        </p:txBody>
      </p:sp>
      <p:grpSp>
        <p:nvGrpSpPr>
          <p:cNvPr id="8" name="Group 7"/>
          <p:cNvGrpSpPr/>
          <p:nvPr/>
        </p:nvGrpSpPr>
        <p:grpSpPr>
          <a:xfrm>
            <a:off x="645095" y="3042770"/>
            <a:ext cx="1933575" cy="2155382"/>
            <a:chOff x="5596778" y="2011550"/>
            <a:chExt cx="1273175" cy="1419225"/>
          </a:xfrm>
        </p:grpSpPr>
        <p:pic>
          <p:nvPicPr>
            <p:cNvPr id="2055" name="Picture 4341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96778" y="2011550"/>
              <a:ext cx="1273175" cy="14192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54" name="Picture 4329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869828" y="2133787"/>
              <a:ext cx="860425" cy="9080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" name="Rectangle 4340"/>
            <p:cNvSpPr>
              <a:spLocks/>
            </p:cNvSpPr>
            <p:nvPr/>
          </p:nvSpPr>
          <p:spPr bwMode="auto">
            <a:xfrm>
              <a:off x="5869828" y="3072000"/>
              <a:ext cx="768350" cy="292100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Correct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2791576" y="3061819"/>
            <a:ext cx="1823290" cy="2136333"/>
            <a:chOff x="7065216" y="2003612"/>
            <a:chExt cx="1211262" cy="1419225"/>
          </a:xfrm>
        </p:grpSpPr>
        <p:pic>
          <p:nvPicPr>
            <p:cNvPr id="2051" name="Picture 434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65216" y="2003612"/>
              <a:ext cx="1211262" cy="14192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50" name="Picture 4339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277941" y="2135375"/>
              <a:ext cx="857250" cy="9017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" name="Rectangle 4343"/>
            <p:cNvSpPr>
              <a:spLocks/>
            </p:cNvSpPr>
            <p:nvPr/>
          </p:nvSpPr>
          <p:spPr bwMode="auto">
            <a:xfrm>
              <a:off x="7306516" y="3083112"/>
              <a:ext cx="768350" cy="292100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Wrong!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pic>
        <p:nvPicPr>
          <p:cNvPr id="2052" name="Picture 308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095" y="364862"/>
            <a:ext cx="4292963" cy="25084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6258301" y="192978"/>
            <a:ext cx="28373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/>
              <a:t>lw</a:t>
            </a:r>
            <a:r>
              <a:rPr lang="en-US" sz="2800" dirty="0"/>
              <a:t> instruction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5233893" y="780962"/>
            <a:ext cx="64112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03225" indent="-403225"/>
            <a:r>
              <a:rPr lang="en-US" sz="2400" dirty="0"/>
              <a:t>(</a:t>
            </a:r>
            <a:r>
              <a:rPr lang="en-US" sz="2400" dirty="0" err="1"/>
              <a:t>i</a:t>
            </a:r>
            <a:r>
              <a:rPr lang="en-US" sz="2400" dirty="0"/>
              <a:t>) 	One example where the incorrect processor still gives the </a:t>
            </a:r>
            <a:r>
              <a:rPr lang="en-US" sz="2400" dirty="0">
                <a:solidFill>
                  <a:srgbClr val="0033CC"/>
                </a:solidFill>
              </a:rPr>
              <a:t>right</a:t>
            </a:r>
            <a:r>
              <a:rPr lang="en-US" sz="2400" dirty="0"/>
              <a:t> execution result.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5233893" y="4347796"/>
            <a:ext cx="64112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03225" indent="-403225"/>
            <a:r>
              <a:rPr lang="en-US" sz="2400" dirty="0"/>
              <a:t>(ii) 	One example where the incorrect processor gives the </a:t>
            </a:r>
            <a:r>
              <a:rPr lang="en-US" sz="2400" dirty="0">
                <a:solidFill>
                  <a:srgbClr val="0033CC"/>
                </a:solidFill>
              </a:rPr>
              <a:t>wrong</a:t>
            </a:r>
            <a:r>
              <a:rPr lang="en-US" sz="2400" dirty="0"/>
              <a:t> execution result.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770281" y="1640703"/>
            <a:ext cx="544220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Make the first 5 bits of immediate value the same as the register number of RT.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5770280" y="2465912"/>
            <a:ext cx="40191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Example: </a:t>
            </a:r>
            <a:r>
              <a:rPr lang="en-US" sz="2400" dirty="0" err="1">
                <a:solidFill>
                  <a:srgbClr val="C00000"/>
                </a:solidFill>
              </a:rPr>
              <a:t>lw</a:t>
            </a:r>
            <a:r>
              <a:rPr lang="en-US" sz="2400" dirty="0">
                <a:solidFill>
                  <a:srgbClr val="C00000"/>
                </a:solidFill>
              </a:rPr>
              <a:t> $</a:t>
            </a:r>
            <a:r>
              <a:rPr lang="en-US" sz="2400" dirty="0" err="1">
                <a:solidFill>
                  <a:srgbClr val="C00000"/>
                </a:solidFill>
              </a:rPr>
              <a:t>a0</a:t>
            </a:r>
            <a:r>
              <a:rPr lang="en-US" sz="2400" dirty="0">
                <a:solidFill>
                  <a:srgbClr val="C00000"/>
                </a:solidFill>
              </a:rPr>
              <a:t>, 8192($</a:t>
            </a:r>
            <a:r>
              <a:rPr lang="en-US" sz="2400" dirty="0" err="1">
                <a:solidFill>
                  <a:srgbClr val="C00000"/>
                </a:solidFill>
              </a:rPr>
              <a:t>t0</a:t>
            </a:r>
            <a:r>
              <a:rPr lang="en-US" sz="2400" dirty="0">
                <a:solidFill>
                  <a:srgbClr val="C00000"/>
                </a:solidFill>
              </a:rPr>
              <a:t>)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5770280" y="5271027"/>
            <a:ext cx="58748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Anything other than (</a:t>
            </a:r>
            <a:r>
              <a:rPr lang="en-US" sz="2400" dirty="0" err="1"/>
              <a:t>i</a:t>
            </a:r>
            <a:r>
              <a:rPr lang="en-US" sz="2400" dirty="0"/>
              <a:t>).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136959" y="2327369"/>
            <a:ext cx="20356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>
                <a:solidFill>
                  <a:srgbClr val="C00000"/>
                </a:solidFill>
              </a:rPr>
              <a:t>RegDst</a:t>
            </a:r>
            <a:r>
              <a:rPr lang="en-US" sz="2400" dirty="0">
                <a:solidFill>
                  <a:srgbClr val="C00000"/>
                </a:solidFill>
              </a:rPr>
              <a:t> = 0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9415273"/>
              </p:ext>
            </p:extLst>
          </p:nvPr>
        </p:nvGraphicFramePr>
        <p:xfrm>
          <a:off x="5534548" y="3296909"/>
          <a:ext cx="5376433" cy="44996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35451">
                  <a:extLst>
                    <a:ext uri="{9D8B030D-6E8A-4147-A177-3AD203B41FA5}">
                      <a16:colId xmlns:a16="http://schemas.microsoft.com/office/drawing/2014/main" val="3540358564"/>
                    </a:ext>
                  </a:extLst>
                </a:gridCol>
                <a:gridCol w="336160">
                  <a:extLst>
                    <a:ext uri="{9D8B030D-6E8A-4147-A177-3AD203B41FA5}">
                      <a16:colId xmlns:a16="http://schemas.microsoft.com/office/drawing/2014/main" val="3975019001"/>
                    </a:ext>
                  </a:extLst>
                </a:gridCol>
                <a:gridCol w="336160">
                  <a:extLst>
                    <a:ext uri="{9D8B030D-6E8A-4147-A177-3AD203B41FA5}">
                      <a16:colId xmlns:a16="http://schemas.microsoft.com/office/drawing/2014/main" val="1644057359"/>
                    </a:ext>
                  </a:extLst>
                </a:gridCol>
                <a:gridCol w="336160">
                  <a:extLst>
                    <a:ext uri="{9D8B030D-6E8A-4147-A177-3AD203B41FA5}">
                      <a16:colId xmlns:a16="http://schemas.microsoft.com/office/drawing/2014/main" val="546607195"/>
                    </a:ext>
                  </a:extLst>
                </a:gridCol>
                <a:gridCol w="336160">
                  <a:extLst>
                    <a:ext uri="{9D8B030D-6E8A-4147-A177-3AD203B41FA5}">
                      <a16:colId xmlns:a16="http://schemas.microsoft.com/office/drawing/2014/main" val="883264156"/>
                    </a:ext>
                  </a:extLst>
                </a:gridCol>
                <a:gridCol w="335451">
                  <a:extLst>
                    <a:ext uri="{9D8B030D-6E8A-4147-A177-3AD203B41FA5}">
                      <a16:colId xmlns:a16="http://schemas.microsoft.com/office/drawing/2014/main" val="3618389985"/>
                    </a:ext>
                  </a:extLst>
                </a:gridCol>
                <a:gridCol w="336160">
                  <a:extLst>
                    <a:ext uri="{9D8B030D-6E8A-4147-A177-3AD203B41FA5}">
                      <a16:colId xmlns:a16="http://schemas.microsoft.com/office/drawing/2014/main" val="1200488113"/>
                    </a:ext>
                  </a:extLst>
                </a:gridCol>
                <a:gridCol w="336160">
                  <a:extLst>
                    <a:ext uri="{9D8B030D-6E8A-4147-A177-3AD203B41FA5}">
                      <a16:colId xmlns:a16="http://schemas.microsoft.com/office/drawing/2014/main" val="314390432"/>
                    </a:ext>
                  </a:extLst>
                </a:gridCol>
                <a:gridCol w="336160">
                  <a:extLst>
                    <a:ext uri="{9D8B030D-6E8A-4147-A177-3AD203B41FA5}">
                      <a16:colId xmlns:a16="http://schemas.microsoft.com/office/drawing/2014/main" val="498970609"/>
                    </a:ext>
                  </a:extLst>
                </a:gridCol>
                <a:gridCol w="336160">
                  <a:extLst>
                    <a:ext uri="{9D8B030D-6E8A-4147-A177-3AD203B41FA5}">
                      <a16:colId xmlns:a16="http://schemas.microsoft.com/office/drawing/2014/main" val="1703249610"/>
                    </a:ext>
                  </a:extLst>
                </a:gridCol>
                <a:gridCol w="335451">
                  <a:extLst>
                    <a:ext uri="{9D8B030D-6E8A-4147-A177-3AD203B41FA5}">
                      <a16:colId xmlns:a16="http://schemas.microsoft.com/office/drawing/2014/main" val="771714535"/>
                    </a:ext>
                  </a:extLst>
                </a:gridCol>
                <a:gridCol w="336160">
                  <a:extLst>
                    <a:ext uri="{9D8B030D-6E8A-4147-A177-3AD203B41FA5}">
                      <a16:colId xmlns:a16="http://schemas.microsoft.com/office/drawing/2014/main" val="3509250849"/>
                    </a:ext>
                  </a:extLst>
                </a:gridCol>
                <a:gridCol w="336160">
                  <a:extLst>
                    <a:ext uri="{9D8B030D-6E8A-4147-A177-3AD203B41FA5}">
                      <a16:colId xmlns:a16="http://schemas.microsoft.com/office/drawing/2014/main" val="2710206936"/>
                    </a:ext>
                  </a:extLst>
                </a:gridCol>
                <a:gridCol w="336160">
                  <a:extLst>
                    <a:ext uri="{9D8B030D-6E8A-4147-A177-3AD203B41FA5}">
                      <a16:colId xmlns:a16="http://schemas.microsoft.com/office/drawing/2014/main" val="3019941504"/>
                    </a:ext>
                  </a:extLst>
                </a:gridCol>
                <a:gridCol w="336160">
                  <a:extLst>
                    <a:ext uri="{9D8B030D-6E8A-4147-A177-3AD203B41FA5}">
                      <a16:colId xmlns:a16="http://schemas.microsoft.com/office/drawing/2014/main" val="3392687882"/>
                    </a:ext>
                  </a:extLst>
                </a:gridCol>
                <a:gridCol w="336160">
                  <a:extLst>
                    <a:ext uri="{9D8B030D-6E8A-4147-A177-3AD203B41FA5}">
                      <a16:colId xmlns:a16="http://schemas.microsoft.com/office/drawing/2014/main" val="2850740734"/>
                    </a:ext>
                  </a:extLst>
                </a:gridCol>
              </a:tblGrid>
              <a:tr h="44996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en-US" sz="2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en-US" sz="2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US" sz="2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en-US" sz="2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en-US" sz="2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en-US" sz="2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en-US" sz="2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en-US" sz="2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en-US" sz="2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en-US" sz="2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en-US" sz="2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en-US" sz="2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en-US" sz="2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en-US" sz="2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en-US" sz="2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en-US" sz="2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0174328"/>
                  </a:ext>
                </a:extLst>
              </a:tr>
            </a:tbl>
          </a:graphicData>
        </a:graphic>
      </p:graphicFrame>
      <p:grpSp>
        <p:nvGrpSpPr>
          <p:cNvPr id="12" name="Group 11"/>
          <p:cNvGrpSpPr/>
          <p:nvPr/>
        </p:nvGrpSpPr>
        <p:grpSpPr>
          <a:xfrm>
            <a:off x="5534548" y="3783974"/>
            <a:ext cx="1627915" cy="502368"/>
            <a:chOff x="5534548" y="3783974"/>
            <a:chExt cx="1627915" cy="502368"/>
          </a:xfrm>
        </p:grpSpPr>
        <p:sp>
          <p:nvSpPr>
            <p:cNvPr id="21" name="Right Brace 20"/>
            <p:cNvSpPr/>
            <p:nvPr/>
          </p:nvSpPr>
          <p:spPr>
            <a:xfrm rot="5400000">
              <a:off x="6267954" y="3050568"/>
              <a:ext cx="161103" cy="1627915"/>
            </a:xfrm>
            <a:prstGeom prst="rightBrace">
              <a:avLst>
                <a:gd name="adj1" fmla="val 29545"/>
                <a:gd name="adj2" fmla="val 50000"/>
              </a:avLst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5824070" y="3917010"/>
              <a:ext cx="104887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$</a:t>
              </a:r>
              <a:r>
                <a:rPr lang="en-US" dirty="0" err="1"/>
                <a:t>a0</a:t>
              </a:r>
              <a:r>
                <a:rPr lang="en-US" dirty="0"/>
                <a:t> = $4</a:t>
              </a:r>
            </a:p>
          </p:txBody>
        </p:sp>
      </p:grpSp>
      <p:sp>
        <p:nvSpPr>
          <p:cNvPr id="23" name="TextBox 22"/>
          <p:cNvSpPr txBox="1"/>
          <p:nvPr/>
        </p:nvSpPr>
        <p:spPr>
          <a:xfrm>
            <a:off x="5447088" y="2934379"/>
            <a:ext cx="17153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8192 = </a:t>
            </a:r>
            <a:r>
              <a:rPr lang="en-US" dirty="0" err="1"/>
              <a:t>0x2000</a:t>
            </a:r>
            <a:endParaRPr lang="en-US" dirty="0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F02503A7-DAC2-4D96-BCD3-50BA3ED8E9DA}"/>
              </a:ext>
            </a:extLst>
          </p:cNvPr>
          <p:cNvSpPr txBox="1"/>
          <p:nvPr/>
        </p:nvSpPr>
        <p:spPr>
          <a:xfrm>
            <a:off x="1059777" y="5358979"/>
            <a:ext cx="3112864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R[rt] = M[R[</a:t>
            </a:r>
            <a:r>
              <a:rPr lang="en-US" dirty="0" err="1"/>
              <a:t>rs</a:t>
            </a:r>
            <a:r>
              <a:rPr lang="en-US" dirty="0"/>
              <a:t>] + </a:t>
            </a:r>
            <a:r>
              <a:rPr lang="en-US" dirty="0" err="1"/>
              <a:t>SignExtImm</a:t>
            </a:r>
            <a:r>
              <a:rPr lang="en-US" dirty="0"/>
              <a:t>]</a:t>
            </a:r>
            <a:endParaRPr lang="en-SG" dirty="0"/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3CDAF170-6B67-4D41-9EB9-113600D6F522}"/>
              </a:ext>
            </a:extLst>
          </p:cNvPr>
          <p:cNvGrpSpPr/>
          <p:nvPr/>
        </p:nvGrpSpPr>
        <p:grpSpPr>
          <a:xfrm>
            <a:off x="526506" y="5829571"/>
            <a:ext cx="4920582" cy="369332"/>
            <a:chOff x="526506" y="5829571"/>
            <a:chExt cx="4920582" cy="369332"/>
          </a:xfrm>
        </p:grpSpPr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185F3045-9C49-47E5-BA2A-7C4E48B94A0C}"/>
                </a:ext>
              </a:extLst>
            </p:cNvPr>
            <p:cNvSpPr txBox="1"/>
            <p:nvPr/>
          </p:nvSpPr>
          <p:spPr>
            <a:xfrm>
              <a:off x="526506" y="5829571"/>
              <a:ext cx="928668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opcode</a:t>
              </a:r>
              <a:endParaRPr lang="en-SG" dirty="0"/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5790FAA2-00AA-427B-8AC7-D4B92CCA623C}"/>
                </a:ext>
              </a:extLst>
            </p:cNvPr>
            <p:cNvSpPr txBox="1"/>
            <p:nvPr/>
          </p:nvSpPr>
          <p:spPr>
            <a:xfrm>
              <a:off x="1455174" y="5829571"/>
              <a:ext cx="771499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err="1"/>
                <a:t>rs</a:t>
              </a:r>
              <a:endParaRPr lang="en-SG" dirty="0"/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D2FDC48D-C63E-4F39-A4B8-E23189B77FDD}"/>
                </a:ext>
              </a:extLst>
            </p:cNvPr>
            <p:cNvSpPr txBox="1"/>
            <p:nvPr/>
          </p:nvSpPr>
          <p:spPr>
            <a:xfrm>
              <a:off x="2226673" y="5829571"/>
              <a:ext cx="771499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rt</a:t>
              </a:r>
              <a:endParaRPr lang="en-SG" dirty="0"/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3CDDEE55-90CE-4B82-AC1A-5DD16E7F7CF9}"/>
                </a:ext>
              </a:extLst>
            </p:cNvPr>
            <p:cNvSpPr txBox="1"/>
            <p:nvPr/>
          </p:nvSpPr>
          <p:spPr>
            <a:xfrm>
              <a:off x="2998172" y="5829571"/>
              <a:ext cx="2448916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err="1"/>
                <a:t>immed</a:t>
              </a:r>
              <a:endParaRPr lang="en-SG" dirty="0"/>
            </a:p>
          </p:txBody>
        </p:sp>
      </p:grpSp>
    </p:spTree>
    <p:extLst>
      <p:ext uri="{BB962C8B-B14F-4D97-AF65-F5344CB8AC3E}">
        <p14:creationId xmlns:p14="http://schemas.microsoft.com/office/powerpoint/2010/main" val="3287002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40" grpId="0"/>
      <p:bldP spid="41" grpId="0"/>
      <p:bldP spid="11" grpId="0"/>
      <p:bldP spid="23" grpId="0"/>
      <p:bldP spid="2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5233893" y="165508"/>
            <a:ext cx="10727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sz="2800" dirty="0" err="1">
                <a:solidFill>
                  <a:srgbClr val="C00000"/>
                </a:solidFill>
              </a:rPr>
              <a:t>Q3</a:t>
            </a:r>
            <a:r>
              <a:rPr lang="en-SG" sz="2800" dirty="0">
                <a:solidFill>
                  <a:srgbClr val="C00000"/>
                </a:solidFill>
              </a:rPr>
              <a:t>(c)</a:t>
            </a:r>
          </a:p>
        </p:txBody>
      </p:sp>
      <p:sp>
        <p:nvSpPr>
          <p:cNvPr id="16" name="Slide Number Placeholder 1">
            <a:extLst>
              <a:ext uri="{FF2B5EF4-FFF2-40B4-BE49-F238E27FC236}">
                <a16:creationId xmlns:a16="http://schemas.microsoft.com/office/drawing/2014/main" id="{7C141106-4C97-4986-8A36-DCA03CDCF7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900458" y="6397621"/>
            <a:ext cx="1312025" cy="365125"/>
          </a:xfrm>
        </p:spPr>
        <p:txBody>
          <a:bodyPr/>
          <a:lstStyle/>
          <a:p>
            <a:fld id="{AEBE2BCA-7FFD-4666-9163-5C061F649162}" type="slidenum">
              <a:rPr lang="en-SG" sz="1600" smtClean="0"/>
              <a:t>14</a:t>
            </a:fld>
            <a:endParaRPr lang="en-SG" dirty="0"/>
          </a:p>
        </p:txBody>
      </p:sp>
      <p:grpSp>
        <p:nvGrpSpPr>
          <p:cNvPr id="8" name="Group 7"/>
          <p:cNvGrpSpPr/>
          <p:nvPr/>
        </p:nvGrpSpPr>
        <p:grpSpPr>
          <a:xfrm>
            <a:off x="645095" y="3042770"/>
            <a:ext cx="1933575" cy="2155382"/>
            <a:chOff x="5596778" y="2011550"/>
            <a:chExt cx="1273175" cy="1419225"/>
          </a:xfrm>
        </p:grpSpPr>
        <p:pic>
          <p:nvPicPr>
            <p:cNvPr id="2055" name="Picture 4341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96778" y="2011550"/>
              <a:ext cx="1273175" cy="14192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54" name="Picture 4329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869828" y="2133787"/>
              <a:ext cx="860425" cy="9080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" name="Rectangle 4340"/>
            <p:cNvSpPr>
              <a:spLocks/>
            </p:cNvSpPr>
            <p:nvPr/>
          </p:nvSpPr>
          <p:spPr bwMode="auto">
            <a:xfrm>
              <a:off x="5869828" y="3072000"/>
              <a:ext cx="768350" cy="292100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Correct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2791576" y="3061819"/>
            <a:ext cx="1823290" cy="2136333"/>
            <a:chOff x="7065216" y="2003612"/>
            <a:chExt cx="1211262" cy="1419225"/>
          </a:xfrm>
        </p:grpSpPr>
        <p:pic>
          <p:nvPicPr>
            <p:cNvPr id="2051" name="Picture 434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65216" y="2003612"/>
              <a:ext cx="1211262" cy="14192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50" name="Picture 4339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277941" y="2135375"/>
              <a:ext cx="857250" cy="9017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" name="Rectangle 4343"/>
            <p:cNvSpPr>
              <a:spLocks/>
            </p:cNvSpPr>
            <p:nvPr/>
          </p:nvSpPr>
          <p:spPr bwMode="auto">
            <a:xfrm>
              <a:off x="7306516" y="3083112"/>
              <a:ext cx="768350" cy="292100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Wrong!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pic>
        <p:nvPicPr>
          <p:cNvPr id="2052" name="Picture 308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095" y="364862"/>
            <a:ext cx="4292963" cy="25084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6258301" y="192978"/>
            <a:ext cx="28373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/>
              <a:t>beq</a:t>
            </a:r>
            <a:r>
              <a:rPr lang="en-US" sz="2800" dirty="0"/>
              <a:t> instruction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5233893" y="780962"/>
            <a:ext cx="64112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03225" indent="-403225"/>
            <a:r>
              <a:rPr lang="en-US" sz="2400" dirty="0"/>
              <a:t>(</a:t>
            </a:r>
            <a:r>
              <a:rPr lang="en-US" sz="2400" dirty="0" err="1"/>
              <a:t>i</a:t>
            </a:r>
            <a:r>
              <a:rPr lang="en-US" sz="2400" dirty="0"/>
              <a:t>) 	One example where the incorrect processor still gives the </a:t>
            </a:r>
            <a:r>
              <a:rPr lang="en-US" sz="2400" dirty="0">
                <a:solidFill>
                  <a:srgbClr val="0033CC"/>
                </a:solidFill>
              </a:rPr>
              <a:t>right</a:t>
            </a:r>
            <a:r>
              <a:rPr lang="en-US" sz="2400" dirty="0"/>
              <a:t> execution result.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5233893" y="3061819"/>
            <a:ext cx="64112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03225" indent="-403225"/>
            <a:r>
              <a:rPr lang="en-US" sz="2400" dirty="0"/>
              <a:t>(ii) 	One example where the incorrect processor gives the </a:t>
            </a:r>
            <a:r>
              <a:rPr lang="en-US" sz="2400" dirty="0">
                <a:solidFill>
                  <a:srgbClr val="0033CC"/>
                </a:solidFill>
              </a:rPr>
              <a:t>wrong</a:t>
            </a:r>
            <a:r>
              <a:rPr lang="en-US" sz="2400" dirty="0"/>
              <a:t> execution result.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770281" y="1912013"/>
            <a:ext cx="544220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Anything will work, since error has no impact on branch instructions.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5770280" y="3985050"/>
            <a:ext cx="17869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None.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136959" y="2327369"/>
            <a:ext cx="20356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>
                <a:solidFill>
                  <a:srgbClr val="C00000"/>
                </a:solidFill>
              </a:rPr>
              <a:t>RegDst</a:t>
            </a:r>
            <a:r>
              <a:rPr lang="en-US" sz="2400" dirty="0">
                <a:solidFill>
                  <a:srgbClr val="C00000"/>
                </a:solidFill>
              </a:rPr>
              <a:t> = X</a:t>
            </a:r>
          </a:p>
        </p:txBody>
      </p:sp>
    </p:spTree>
    <p:extLst>
      <p:ext uri="{BB962C8B-B14F-4D97-AF65-F5344CB8AC3E}">
        <p14:creationId xmlns:p14="http://schemas.microsoft.com/office/powerpoint/2010/main" val="15489345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41" grpId="0"/>
      <p:bldP spid="1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1690690" y="538165"/>
            <a:ext cx="8810625" cy="5781675"/>
            <a:chOff x="1690690" y="538165"/>
            <a:chExt cx="8810625" cy="5781675"/>
          </a:xfrm>
        </p:grpSpPr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B592BFF4-767F-411C-9237-4DB0CE3867F9}"/>
                </a:ext>
              </a:extLst>
            </p:cNvPr>
            <p:cNvGrpSpPr/>
            <p:nvPr/>
          </p:nvGrpSpPr>
          <p:grpSpPr>
            <a:xfrm>
              <a:off x="1690690" y="538165"/>
              <a:ext cx="8810625" cy="5781675"/>
              <a:chOff x="1690687" y="538162"/>
              <a:chExt cx="8810625" cy="5781675"/>
            </a:xfrm>
          </p:grpSpPr>
          <p:grpSp>
            <p:nvGrpSpPr>
              <p:cNvPr id="3" name="Group 2"/>
              <p:cNvGrpSpPr/>
              <p:nvPr/>
            </p:nvGrpSpPr>
            <p:grpSpPr>
              <a:xfrm>
                <a:off x="1690687" y="538162"/>
                <a:ext cx="8810625" cy="5781675"/>
                <a:chOff x="1690687" y="538162"/>
                <a:chExt cx="8810625" cy="5781675"/>
              </a:xfrm>
            </p:grpSpPr>
            <p:pic>
              <p:nvPicPr>
                <p:cNvPr id="4" name="Picture 3"/>
                <p:cNvPicPr/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1690687" y="538162"/>
                  <a:ext cx="8810625" cy="5781675"/>
                </a:xfrm>
                <a:prstGeom prst="rect">
                  <a:avLst/>
                </a:prstGeom>
              </p:spPr>
            </p:pic>
            <p:sp>
              <p:nvSpPr>
                <p:cNvPr id="5" name="Rectangle 4"/>
                <p:cNvSpPr/>
                <p:nvPr/>
              </p:nvSpPr>
              <p:spPr>
                <a:xfrm>
                  <a:off x="9910482" y="538162"/>
                  <a:ext cx="590830" cy="2837050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SG"/>
                </a:p>
              </p:txBody>
            </p:sp>
          </p:grpSp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ACE9FD7F-244E-4170-88A0-83768666AD96}"/>
                  </a:ext>
                </a:extLst>
              </p:cNvPr>
              <p:cNvSpPr txBox="1"/>
              <p:nvPr/>
            </p:nvSpPr>
            <p:spPr>
              <a:xfrm>
                <a:off x="6825536" y="3113602"/>
                <a:ext cx="480428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SG" sz="1100" b="1" dirty="0"/>
                  <a:t>Opr1</a:t>
                </a:r>
              </a:p>
            </p:txBody>
          </p:sp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B8A26D28-73D6-4DDA-8C9E-728EF3BEF8F7}"/>
                  </a:ext>
                </a:extLst>
              </p:cNvPr>
              <p:cNvSpPr txBox="1"/>
              <p:nvPr/>
            </p:nvSpPr>
            <p:spPr>
              <a:xfrm>
                <a:off x="6825536" y="4189165"/>
                <a:ext cx="480428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SG" sz="1100" b="1" dirty="0"/>
                  <a:t>Opr2</a:t>
                </a:r>
              </a:p>
            </p:txBody>
          </p:sp>
        </p:grpSp>
        <p:sp>
          <p:nvSpPr>
            <p:cNvPr id="9" name="TextBox 8"/>
            <p:cNvSpPr txBox="1"/>
            <p:nvPr/>
          </p:nvSpPr>
          <p:spPr>
            <a:xfrm>
              <a:off x="3502705" y="3693520"/>
              <a:ext cx="202219" cy="6617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spcAft>
                  <a:spcPts val="200"/>
                </a:spcAft>
              </a:pPr>
              <a:r>
                <a:rPr lang="en-SG" sz="800" dirty="0">
                  <a:solidFill>
                    <a:srgbClr val="0033CC"/>
                  </a:solidFill>
                </a:rPr>
                <a:t>0</a:t>
              </a:r>
            </a:p>
            <a:p>
              <a:pPr algn="ctr">
                <a:spcAft>
                  <a:spcPts val="200"/>
                </a:spcAft>
              </a:pPr>
              <a:endParaRPr lang="en-SG" sz="800" dirty="0">
                <a:solidFill>
                  <a:srgbClr val="0033CC"/>
                </a:solidFill>
              </a:endParaRPr>
            </a:p>
            <a:p>
              <a:pPr algn="ctr">
                <a:spcAft>
                  <a:spcPts val="200"/>
                </a:spcAft>
              </a:pPr>
              <a:endParaRPr lang="en-SG" sz="800" dirty="0">
                <a:solidFill>
                  <a:srgbClr val="0033CC"/>
                </a:solidFill>
              </a:endParaRPr>
            </a:p>
            <a:p>
              <a:pPr algn="ctr">
                <a:spcAft>
                  <a:spcPts val="200"/>
                </a:spcAft>
              </a:pPr>
              <a:r>
                <a:rPr lang="en-SG" sz="800" dirty="0">
                  <a:solidFill>
                    <a:srgbClr val="0033CC"/>
                  </a:solidFill>
                </a:rPr>
                <a:t>1</a:t>
              </a:r>
              <a:endParaRPr lang="en-US" sz="800" dirty="0">
                <a:solidFill>
                  <a:srgbClr val="0033CC"/>
                </a:solidFill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6155407" y="3913472"/>
              <a:ext cx="202219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spcAft>
                  <a:spcPts val="400"/>
                </a:spcAft>
              </a:pPr>
              <a:r>
                <a:rPr lang="en-SG" sz="800" dirty="0">
                  <a:solidFill>
                    <a:srgbClr val="0033CC"/>
                  </a:solidFill>
                </a:rPr>
                <a:t>0</a:t>
              </a:r>
            </a:p>
            <a:p>
              <a:pPr algn="ctr">
                <a:spcAft>
                  <a:spcPts val="400"/>
                </a:spcAft>
              </a:pPr>
              <a:endParaRPr lang="en-SG" sz="800" dirty="0">
                <a:solidFill>
                  <a:srgbClr val="0033CC"/>
                </a:solidFill>
              </a:endParaRPr>
            </a:p>
            <a:p>
              <a:pPr algn="ctr">
                <a:spcAft>
                  <a:spcPts val="400"/>
                </a:spcAft>
              </a:pPr>
              <a:endParaRPr lang="en-SG" sz="800" dirty="0">
                <a:solidFill>
                  <a:srgbClr val="0033CC"/>
                </a:solidFill>
              </a:endParaRPr>
            </a:p>
            <a:p>
              <a:pPr algn="ctr">
                <a:spcAft>
                  <a:spcPts val="400"/>
                </a:spcAft>
              </a:pPr>
              <a:r>
                <a:rPr lang="en-SG" sz="800" dirty="0">
                  <a:solidFill>
                    <a:srgbClr val="0033CC"/>
                  </a:solidFill>
                </a:rPr>
                <a:t>1</a:t>
              </a:r>
              <a:endParaRPr lang="en-US" sz="800" dirty="0">
                <a:solidFill>
                  <a:srgbClr val="0033CC"/>
                </a:solidFill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9470352" y="4554359"/>
              <a:ext cx="202219" cy="6617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spcAft>
                  <a:spcPts val="200"/>
                </a:spcAft>
              </a:pPr>
              <a:r>
                <a:rPr lang="en-SG" sz="800" dirty="0">
                  <a:solidFill>
                    <a:srgbClr val="0033CC"/>
                  </a:solidFill>
                </a:rPr>
                <a:t>1</a:t>
              </a:r>
            </a:p>
            <a:p>
              <a:pPr algn="ctr">
                <a:spcAft>
                  <a:spcPts val="200"/>
                </a:spcAft>
              </a:pPr>
              <a:endParaRPr lang="en-SG" sz="800" dirty="0">
                <a:solidFill>
                  <a:srgbClr val="0033CC"/>
                </a:solidFill>
              </a:endParaRPr>
            </a:p>
            <a:p>
              <a:pPr algn="ctr">
                <a:spcAft>
                  <a:spcPts val="200"/>
                </a:spcAft>
              </a:pPr>
              <a:endParaRPr lang="en-SG" sz="800" dirty="0">
                <a:solidFill>
                  <a:srgbClr val="0033CC"/>
                </a:solidFill>
              </a:endParaRPr>
            </a:p>
            <a:p>
              <a:pPr algn="ctr">
                <a:spcAft>
                  <a:spcPts val="200"/>
                </a:spcAft>
              </a:pPr>
              <a:r>
                <a:rPr lang="en-SG" sz="800" dirty="0">
                  <a:solidFill>
                    <a:srgbClr val="0033CC"/>
                  </a:solidFill>
                </a:rPr>
                <a:t>0</a:t>
              </a:r>
              <a:endParaRPr lang="en-US" sz="800" dirty="0">
                <a:solidFill>
                  <a:srgbClr val="0033CC"/>
                </a:solidFill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8215643" y="1075220"/>
              <a:ext cx="202219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spcAft>
                  <a:spcPts val="400"/>
                </a:spcAft>
              </a:pPr>
              <a:r>
                <a:rPr lang="en-SG" sz="800" dirty="0">
                  <a:solidFill>
                    <a:srgbClr val="0033CC"/>
                  </a:solidFill>
                </a:rPr>
                <a:t>0</a:t>
              </a:r>
            </a:p>
            <a:p>
              <a:pPr algn="ctr">
                <a:spcAft>
                  <a:spcPts val="400"/>
                </a:spcAft>
              </a:pPr>
              <a:endParaRPr lang="en-SG" sz="800" dirty="0">
                <a:solidFill>
                  <a:srgbClr val="0033CC"/>
                </a:solidFill>
              </a:endParaRPr>
            </a:p>
            <a:p>
              <a:pPr algn="ctr">
                <a:spcAft>
                  <a:spcPts val="400"/>
                </a:spcAft>
              </a:pPr>
              <a:endParaRPr lang="en-SG" sz="800" dirty="0">
                <a:solidFill>
                  <a:srgbClr val="0033CC"/>
                </a:solidFill>
              </a:endParaRPr>
            </a:p>
            <a:p>
              <a:pPr algn="ctr">
                <a:spcAft>
                  <a:spcPts val="400"/>
                </a:spcAft>
              </a:pPr>
              <a:r>
                <a:rPr lang="en-SG" sz="800" dirty="0">
                  <a:solidFill>
                    <a:srgbClr val="0033CC"/>
                  </a:solidFill>
                </a:rPr>
                <a:t>1</a:t>
              </a:r>
              <a:endParaRPr lang="en-US" sz="800" dirty="0">
                <a:solidFill>
                  <a:srgbClr val="0033CC"/>
                </a:solidFill>
              </a:endParaRP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9439835" y="363074"/>
            <a:ext cx="18625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2400" dirty="0"/>
              <a:t>For your use.</a:t>
            </a:r>
          </a:p>
        </p:txBody>
      </p:sp>
    </p:spTree>
    <p:extLst>
      <p:ext uri="{BB962C8B-B14F-4D97-AF65-F5344CB8AC3E}">
        <p14:creationId xmlns:p14="http://schemas.microsoft.com/office/powerpoint/2010/main" val="284280266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51949" y="2351528"/>
            <a:ext cx="685970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sz="6600" dirty="0">
                <a:solidFill>
                  <a:schemeClr val="accent5">
                    <a:lumMod val="75000"/>
                  </a:schemeClr>
                </a:solidFill>
              </a:rPr>
              <a:t>END OF FILE</a:t>
            </a:r>
          </a:p>
        </p:txBody>
      </p:sp>
    </p:spTree>
    <p:extLst>
      <p:ext uri="{BB962C8B-B14F-4D97-AF65-F5344CB8AC3E}">
        <p14:creationId xmlns:p14="http://schemas.microsoft.com/office/powerpoint/2010/main" val="13499282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2343151" y="277816"/>
            <a:ext cx="8229600" cy="94138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800" dirty="0"/>
              <a:t>Generating </a:t>
            </a:r>
            <a:r>
              <a:rPr lang="en-US" sz="3800" dirty="0" err="1"/>
              <a:t>ALUControl</a:t>
            </a:r>
            <a:r>
              <a:rPr lang="en-US" sz="3800" dirty="0"/>
              <a:t> Signal</a:t>
            </a:r>
          </a:p>
        </p:txBody>
      </p:sp>
      <p:graphicFrame>
        <p:nvGraphicFramePr>
          <p:cNvPr id="5" name="Group 23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28049078"/>
              </p:ext>
            </p:extLst>
          </p:nvPr>
        </p:nvGraphicFramePr>
        <p:xfrm>
          <a:off x="2266951" y="1143001"/>
          <a:ext cx="6248400" cy="3854457"/>
        </p:xfrm>
        <a:graphic>
          <a:graphicData uri="http://schemas.openxmlformats.org/drawingml/2006/table">
            <a:tbl>
              <a:tblPr/>
              <a:tblGrid>
                <a:gridCol w="914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943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Opcode</a:t>
                      </a:r>
                      <a:endParaRPr kumimoji="0" lang="en-US" sz="15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ALUop</a:t>
                      </a:r>
                      <a:endParaRPr kumimoji="0" lang="en-US" sz="15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Instruction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Operation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Funct</a:t>
                      </a:r>
                      <a:r>
                        <a:rPr kumimoji="0" lang="en-US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field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ALU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action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ALU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control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735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lw</a:t>
                      </a:r>
                      <a:endParaRPr kumimoji="0" lang="en-US" sz="15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load word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add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735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sw</a:t>
                      </a:r>
                      <a:endParaRPr kumimoji="0" lang="en-US" sz="15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store word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add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735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beq</a:t>
                      </a:r>
                      <a:endParaRPr kumimoji="0" lang="en-US" sz="15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branch equal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subtract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735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R-type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add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add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735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R-type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subtract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subtract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735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R-type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AND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AND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735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R-type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R-type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set on less than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set on less than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graphicFrame>
        <p:nvGraphicFramePr>
          <p:cNvPr id="9" name="Group 85"/>
          <p:cNvGraphicFramePr>
            <a:graphicFrameLocks/>
          </p:cNvGraphicFramePr>
          <p:nvPr/>
        </p:nvGraphicFramePr>
        <p:xfrm>
          <a:off x="8591551" y="3733800"/>
          <a:ext cx="2286000" cy="2331720"/>
        </p:xfrm>
        <a:graphic>
          <a:graphicData uri="http://schemas.openxmlformats.org/drawingml/2006/table">
            <a:tbl>
              <a:tblPr/>
              <a:tblGrid>
                <a:gridCol w="12536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323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149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ALUcontrol</a:t>
                      </a:r>
                      <a:endParaRPr kumimoji="0" lang="en-US" sz="15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Function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0000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AND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0001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0010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add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0110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subtract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0111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slt</a:t>
                      </a:r>
                      <a:endParaRPr kumimoji="0" lang="en-US" sz="15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1100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NOR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0" name="Rounded Rectangle 9"/>
          <p:cNvSpPr/>
          <p:nvPr/>
        </p:nvSpPr>
        <p:spPr>
          <a:xfrm>
            <a:off x="2529417" y="5257800"/>
            <a:ext cx="3733800" cy="685800"/>
          </a:xfrm>
          <a:prstGeom prst="roundRect">
            <a:avLst/>
          </a:prstGeom>
          <a:solidFill>
            <a:schemeClr val="bg1"/>
          </a:solidFill>
          <a:ln w="1587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cs typeface="Courier New" pitchFamily="49" charset="0"/>
              </a:rPr>
              <a:t>Generation of 2-bit </a:t>
            </a:r>
            <a:r>
              <a:rPr lang="en-US" b="1" dirty="0" err="1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ALUop</a:t>
            </a:r>
            <a:r>
              <a:rPr lang="en-US" dirty="0">
                <a:solidFill>
                  <a:schemeClr val="tx1"/>
                </a:solidFill>
                <a:cs typeface="Courier New" pitchFamily="49" charset="0"/>
              </a:rPr>
              <a:t> signal will be discussed later</a:t>
            </a:r>
            <a:endParaRPr lang="en-SG" dirty="0">
              <a:solidFill>
                <a:schemeClr val="tx1"/>
              </a:solidFill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3267199" y="1746184"/>
            <a:ext cx="685800" cy="3195149"/>
            <a:chOff x="1381248" y="1746184"/>
            <a:chExt cx="685800" cy="3195147"/>
          </a:xfrm>
        </p:grpSpPr>
        <p:sp>
          <p:nvSpPr>
            <p:cNvPr id="12" name="TextBox 11"/>
            <p:cNvSpPr txBox="1"/>
            <p:nvPr/>
          </p:nvSpPr>
          <p:spPr>
            <a:xfrm>
              <a:off x="1381248" y="1746184"/>
              <a:ext cx="685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>
                  <a:solidFill>
                    <a:srgbClr val="C00000"/>
                  </a:solidFill>
                </a:rPr>
                <a:t>00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1381248" y="2121223"/>
              <a:ext cx="685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>
                  <a:solidFill>
                    <a:srgbClr val="C00000"/>
                  </a:solidFill>
                </a:rPr>
                <a:t>00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381248" y="2526268"/>
              <a:ext cx="685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>
                  <a:solidFill>
                    <a:srgbClr val="C00000"/>
                  </a:solidFill>
                </a:rPr>
                <a:t>01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1381248" y="2895600"/>
              <a:ext cx="685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>
                  <a:solidFill>
                    <a:srgbClr val="C00000"/>
                  </a:solidFill>
                </a:rPr>
                <a:t>10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1381248" y="3330891"/>
              <a:ext cx="685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>
                  <a:solidFill>
                    <a:srgbClr val="C00000"/>
                  </a:solidFill>
                </a:rPr>
                <a:t>10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1381248" y="4086748"/>
              <a:ext cx="685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>
                  <a:solidFill>
                    <a:srgbClr val="C00000"/>
                  </a:solidFill>
                </a:rPr>
                <a:t>10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1381248" y="3711685"/>
              <a:ext cx="685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>
                  <a:solidFill>
                    <a:srgbClr val="C00000"/>
                  </a:solidFill>
                </a:rPr>
                <a:t>10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1381248" y="4571999"/>
              <a:ext cx="685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>
                  <a:solidFill>
                    <a:srgbClr val="C00000"/>
                  </a:solidFill>
                </a:rPr>
                <a:t>10</a:t>
              </a:r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5391151" y="1746185"/>
            <a:ext cx="1143000" cy="3195149"/>
            <a:chOff x="3505200" y="1746184"/>
            <a:chExt cx="1143000" cy="3195147"/>
          </a:xfrm>
        </p:grpSpPr>
        <p:sp>
          <p:nvSpPr>
            <p:cNvPr id="21" name="TextBox 20"/>
            <p:cNvSpPr txBox="1"/>
            <p:nvPr/>
          </p:nvSpPr>
          <p:spPr>
            <a:xfrm>
              <a:off x="3505200" y="1746184"/>
              <a:ext cx="1143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err="1">
                  <a:solidFill>
                    <a:srgbClr val="C00000"/>
                  </a:solidFill>
                </a:rPr>
                <a:t>xxxxxx</a:t>
              </a:r>
              <a:endParaRPr lang="en-US" b="1" dirty="0">
                <a:solidFill>
                  <a:srgbClr val="C00000"/>
                </a:solidFill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3505200" y="2121223"/>
              <a:ext cx="1143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err="1">
                  <a:solidFill>
                    <a:srgbClr val="C00000"/>
                  </a:solidFill>
                </a:rPr>
                <a:t>xxxxxx</a:t>
              </a:r>
              <a:endParaRPr lang="en-US" b="1" dirty="0">
                <a:solidFill>
                  <a:srgbClr val="C00000"/>
                </a:solidFill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3505200" y="2526268"/>
              <a:ext cx="1143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err="1">
                  <a:solidFill>
                    <a:srgbClr val="C00000"/>
                  </a:solidFill>
                </a:rPr>
                <a:t>xxxxxx</a:t>
              </a:r>
              <a:endParaRPr lang="en-US" b="1" dirty="0">
                <a:solidFill>
                  <a:srgbClr val="C00000"/>
                </a:solidFill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3505200" y="2895600"/>
              <a:ext cx="1143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>
                  <a:solidFill>
                    <a:srgbClr val="C00000"/>
                  </a:solidFill>
                </a:rPr>
                <a:t>10 0000</a:t>
              </a: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3505200" y="3330891"/>
              <a:ext cx="1143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>
                  <a:solidFill>
                    <a:srgbClr val="C00000"/>
                  </a:solidFill>
                </a:rPr>
                <a:t>10 0010</a:t>
              </a: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3505200" y="4086748"/>
              <a:ext cx="1143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>
                  <a:solidFill>
                    <a:srgbClr val="C00000"/>
                  </a:solidFill>
                </a:rPr>
                <a:t>10 0101</a:t>
              </a: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3505200" y="3711685"/>
              <a:ext cx="1143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>
                  <a:solidFill>
                    <a:srgbClr val="C00000"/>
                  </a:solidFill>
                </a:rPr>
                <a:t>10 0100</a:t>
              </a: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3505200" y="4571999"/>
              <a:ext cx="1143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>
                  <a:solidFill>
                    <a:srgbClr val="C00000"/>
                  </a:solidFill>
                </a:rPr>
                <a:t>10 1010</a:t>
              </a:r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7677151" y="1751890"/>
            <a:ext cx="762000" cy="3195149"/>
            <a:chOff x="5791200" y="1751890"/>
            <a:chExt cx="762000" cy="3195147"/>
          </a:xfrm>
        </p:grpSpPr>
        <p:sp>
          <p:nvSpPr>
            <p:cNvPr id="30" name="TextBox 29"/>
            <p:cNvSpPr txBox="1"/>
            <p:nvPr/>
          </p:nvSpPr>
          <p:spPr>
            <a:xfrm>
              <a:off x="5791200" y="1751890"/>
              <a:ext cx="762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>
                  <a:solidFill>
                    <a:srgbClr val="C00000"/>
                  </a:solidFill>
                </a:rPr>
                <a:t>0010</a:t>
              </a: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5791200" y="2126929"/>
              <a:ext cx="762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>
                  <a:solidFill>
                    <a:srgbClr val="C00000"/>
                  </a:solidFill>
                </a:rPr>
                <a:t>0010</a:t>
              </a: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5791200" y="2531974"/>
              <a:ext cx="762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>
                  <a:solidFill>
                    <a:srgbClr val="C00000"/>
                  </a:solidFill>
                </a:rPr>
                <a:t>0110</a:t>
              </a: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5791200" y="2901306"/>
              <a:ext cx="762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>
                  <a:solidFill>
                    <a:srgbClr val="C00000"/>
                  </a:solidFill>
                </a:rPr>
                <a:t>0010</a:t>
              </a: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5791200" y="3336597"/>
              <a:ext cx="762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>
                  <a:solidFill>
                    <a:srgbClr val="C00000"/>
                  </a:solidFill>
                </a:rPr>
                <a:t>0110</a:t>
              </a: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5791200" y="4092454"/>
              <a:ext cx="762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>
                  <a:solidFill>
                    <a:srgbClr val="C00000"/>
                  </a:solidFill>
                </a:rPr>
                <a:t>0001</a:t>
              </a: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5791200" y="3717391"/>
              <a:ext cx="762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>
                  <a:solidFill>
                    <a:srgbClr val="C00000"/>
                  </a:solidFill>
                </a:rPr>
                <a:t>0000</a:t>
              </a: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5791200" y="4577705"/>
              <a:ext cx="762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>
                  <a:solidFill>
                    <a:srgbClr val="C00000"/>
                  </a:solidFill>
                </a:rPr>
                <a:t>0111</a:t>
              </a:r>
            </a:p>
          </p:txBody>
        </p:sp>
      </p:grpSp>
      <p:graphicFrame>
        <p:nvGraphicFramePr>
          <p:cNvPr id="38" name="Group 282"/>
          <p:cNvGraphicFramePr>
            <a:graphicFrameLocks/>
          </p:cNvGraphicFramePr>
          <p:nvPr/>
        </p:nvGraphicFramePr>
        <p:xfrm>
          <a:off x="8743951" y="1219200"/>
          <a:ext cx="2057400" cy="1737360"/>
        </p:xfrm>
        <a:graphic>
          <a:graphicData uri="http://schemas.openxmlformats.org/drawingml/2006/table">
            <a:tbl>
              <a:tblPr/>
              <a:tblGrid>
                <a:gridCol w="1219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3848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Instruction Type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ALUop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2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9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lw</a:t>
                      </a:r>
                      <a:r>
                        <a:rPr kumimoji="0" lang="en-US" sz="1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/ </a:t>
                      </a:r>
                      <a:r>
                        <a:rPr kumimoji="0" lang="en-US" sz="19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sw</a:t>
                      </a:r>
                      <a:endParaRPr kumimoji="0" lang="en-US" sz="1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62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9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beq</a:t>
                      </a:r>
                      <a:endParaRPr kumimoji="0" lang="en-US" sz="1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01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62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R-type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10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9" name="Slide Number Placeholder 1">
            <a:extLst>
              <a:ext uri="{FF2B5EF4-FFF2-40B4-BE49-F238E27FC236}">
                <a16:creationId xmlns:a16="http://schemas.microsoft.com/office/drawing/2014/main" id="{F9E2F58C-2EBF-4084-9792-D5C9F23241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900458" y="6397621"/>
            <a:ext cx="1312025" cy="365125"/>
          </a:xfrm>
        </p:spPr>
        <p:txBody>
          <a:bodyPr/>
          <a:lstStyle/>
          <a:p>
            <a:fld id="{AEBE2BCA-7FFD-4666-9163-5C061F649162}" type="slidenum">
              <a:rPr lang="en-SG" sz="1600" smtClean="0"/>
              <a:t>2</a:t>
            </a:fld>
            <a:endParaRPr lang="en-SG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5D34EE0-3A0F-49F8-84BB-3690F9BC0DEB}"/>
              </a:ext>
            </a:extLst>
          </p:cNvPr>
          <p:cNvSpPr txBox="1"/>
          <p:nvPr/>
        </p:nvSpPr>
        <p:spPr>
          <a:xfrm>
            <a:off x="599090" y="504497"/>
            <a:ext cx="1245476" cy="120032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SG" sz="2400" dirty="0"/>
              <a:t>From lecture slide:</a:t>
            </a:r>
          </a:p>
        </p:txBody>
      </p:sp>
      <p:sp>
        <p:nvSpPr>
          <p:cNvPr id="40" name="Date Placeholder 5">
            <a:extLst>
              <a:ext uri="{FF2B5EF4-FFF2-40B4-BE49-F238E27FC236}">
                <a16:creationId xmlns:a16="http://schemas.microsoft.com/office/drawing/2014/main" id="{25A32BCC-91DE-40A2-83B5-B7FBA274E3A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137411" y="6351584"/>
            <a:ext cx="2133600" cy="457200"/>
          </a:xfrm>
        </p:spPr>
        <p:txBody>
          <a:bodyPr/>
          <a:lstStyle/>
          <a:p>
            <a:r>
              <a:rPr lang="en-US" sz="1600" dirty="0"/>
              <a:t>CS2100</a:t>
            </a:r>
            <a:endParaRPr lang="en-US" altLang="en-US" sz="1600" dirty="0"/>
          </a:p>
        </p:txBody>
      </p:sp>
      <p:sp>
        <p:nvSpPr>
          <p:cNvPr id="41" name="Footer Placeholder 11">
            <a:extLst>
              <a:ext uri="{FF2B5EF4-FFF2-40B4-BE49-F238E27FC236}">
                <a16:creationId xmlns:a16="http://schemas.microsoft.com/office/drawing/2014/main" id="{E6AF0F59-E6A4-49A8-8BE8-A32F9E2B4E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804411" y="6356345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US" altLang="en-US" sz="1600" dirty="0"/>
              <a:t>Control</a:t>
            </a:r>
          </a:p>
        </p:txBody>
      </p:sp>
    </p:spTree>
    <p:extLst>
      <p:ext uri="{BB962C8B-B14F-4D97-AF65-F5344CB8AC3E}">
        <p14:creationId xmlns:p14="http://schemas.microsoft.com/office/powerpoint/2010/main" val="22357444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2137411" y="277817"/>
            <a:ext cx="8228160" cy="58419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/>
              <a:t>Design of ALU Control Unit (1/2)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2137411" y="914400"/>
            <a:ext cx="8229600" cy="129540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400" dirty="0">
                <a:solidFill>
                  <a:srgbClr val="006600"/>
                </a:solidFill>
              </a:rPr>
              <a:t>Input: </a:t>
            </a:r>
            <a:r>
              <a:rPr lang="en-US" sz="2400" dirty="0"/>
              <a:t>6-bit </a:t>
            </a:r>
            <a:r>
              <a:rPr lang="en-US" sz="2400" b="1" dirty="0" err="1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Funct</a:t>
            </a:r>
            <a:r>
              <a:rPr lang="en-US" sz="2400" dirty="0"/>
              <a:t> field and 2-bit </a:t>
            </a:r>
            <a:r>
              <a:rPr lang="en-US" sz="2400" b="1" dirty="0" err="1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ALUop</a:t>
            </a:r>
            <a:endParaRPr lang="en-US" sz="2400" b="1" dirty="0">
              <a:solidFill>
                <a:srgbClr val="660066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ct val="10000"/>
              </a:spcBef>
            </a:pPr>
            <a:r>
              <a:rPr lang="en-US" sz="2400" dirty="0">
                <a:solidFill>
                  <a:srgbClr val="C00000"/>
                </a:solidFill>
              </a:rPr>
              <a:t>Output: </a:t>
            </a:r>
            <a:r>
              <a:rPr lang="en-US" sz="2400" dirty="0"/>
              <a:t>4-bit </a:t>
            </a:r>
            <a:r>
              <a:rPr lang="en-US" sz="2400" b="1" dirty="0" err="1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ALUcontrol</a:t>
            </a:r>
            <a:r>
              <a:rPr lang="en-US" sz="2400" dirty="0"/>
              <a:t> </a:t>
            </a:r>
          </a:p>
          <a:p>
            <a:pPr>
              <a:spcBef>
                <a:spcPct val="10000"/>
              </a:spcBef>
            </a:pPr>
            <a:r>
              <a:rPr lang="en-US" sz="2400" dirty="0"/>
              <a:t>Find the simplified expressions</a:t>
            </a:r>
          </a:p>
        </p:txBody>
      </p:sp>
      <p:graphicFrame>
        <p:nvGraphicFramePr>
          <p:cNvPr id="7" name="Group 299"/>
          <p:cNvGraphicFramePr>
            <a:graphicFrameLocks/>
          </p:cNvGraphicFramePr>
          <p:nvPr/>
        </p:nvGraphicFramePr>
        <p:xfrm>
          <a:off x="2137413" y="2196290"/>
          <a:ext cx="8153411" cy="3890721"/>
        </p:xfrm>
        <a:graphic>
          <a:graphicData uri="http://schemas.openxmlformats.org/drawingml/2006/table">
            <a:tbl>
              <a:tblPr/>
              <a:tblGrid>
                <a:gridCol w="7215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297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297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9695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695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9695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9695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9695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9695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717296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9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ALUop</a:t>
                      </a:r>
                      <a:endParaRPr kumimoji="0" lang="en-US" sz="1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9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Funct</a:t>
                      </a:r>
                      <a:r>
                        <a:rPr kumimoji="0" lang="en-US" sz="1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Field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 </a:t>
                      </a:r>
                      <a:r>
                        <a:rPr kumimoji="0" lang="en-US" sz="1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F[5:0] == Inst[5:0] </a:t>
                      </a:r>
                      <a:r>
                        <a:rPr kumimoji="0" lang="en-US" sz="1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ALU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control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4065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MSB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LSB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F5</a:t>
                      </a:r>
                      <a:endParaRPr kumimoji="0" lang="en-US" sz="15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10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lw</a:t>
                      </a:r>
                      <a:endParaRPr kumimoji="0" lang="en-US" sz="15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10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sw</a:t>
                      </a:r>
                      <a:endParaRPr kumimoji="0" lang="en-US" sz="15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10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beq</a:t>
                      </a:r>
                      <a:endParaRPr kumimoji="0" lang="en-US" sz="15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10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add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10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sub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10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and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10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10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slt</a:t>
                      </a:r>
                      <a:endParaRPr kumimoji="0" lang="en-US" sz="15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grpSp>
        <p:nvGrpSpPr>
          <p:cNvPr id="9" name="Group 8"/>
          <p:cNvGrpSpPr/>
          <p:nvPr/>
        </p:nvGrpSpPr>
        <p:grpSpPr>
          <a:xfrm>
            <a:off x="3063686" y="3388495"/>
            <a:ext cx="7191031" cy="375039"/>
            <a:chOff x="1383475" y="3388501"/>
            <a:chExt cx="7191030" cy="375040"/>
          </a:xfrm>
        </p:grpSpPr>
        <p:sp>
          <p:nvSpPr>
            <p:cNvPr id="10" name="TextBox 9"/>
            <p:cNvSpPr txBox="1"/>
            <p:nvPr/>
          </p:nvSpPr>
          <p:spPr>
            <a:xfrm>
              <a:off x="1383475" y="3388501"/>
              <a:ext cx="457200" cy="3693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/>
                <a:t>0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2209800" y="3388501"/>
              <a:ext cx="457200" cy="3693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/>
                <a:t>0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2971800" y="3394208"/>
              <a:ext cx="457200" cy="3693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/>
                <a:t>X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3810000" y="3394208"/>
              <a:ext cx="457200" cy="3693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/>
                <a:t>X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4648200" y="3394208"/>
              <a:ext cx="457200" cy="3693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/>
                <a:t>X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5410200" y="3394208"/>
              <a:ext cx="457200" cy="3693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/>
                <a:t>X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6172200" y="3394208"/>
              <a:ext cx="457200" cy="3693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/>
                <a:t>X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6972300" y="3394208"/>
              <a:ext cx="457200" cy="3693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/>
                <a:t>X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7658100" y="3394208"/>
              <a:ext cx="916405" cy="3693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>
                  <a:solidFill>
                    <a:srgbClr val="0000FF"/>
                  </a:solidFill>
                </a:rPr>
                <a:t>0 </a:t>
              </a:r>
              <a:r>
                <a:rPr lang="en-US" b="1" dirty="0">
                  <a:solidFill>
                    <a:srgbClr val="C00000"/>
                  </a:solidFill>
                </a:rPr>
                <a:t>0 </a:t>
              </a:r>
              <a:r>
                <a:rPr lang="en-US" b="1" dirty="0">
                  <a:solidFill>
                    <a:srgbClr val="006600"/>
                  </a:solidFill>
                </a:rPr>
                <a:t>1 </a:t>
              </a:r>
              <a:r>
                <a:rPr lang="en-US" b="1" dirty="0"/>
                <a:t>0</a:t>
              </a: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3063686" y="3701743"/>
            <a:ext cx="7191031" cy="375039"/>
            <a:chOff x="1383475" y="3701751"/>
            <a:chExt cx="7191030" cy="375040"/>
          </a:xfrm>
        </p:grpSpPr>
        <p:sp>
          <p:nvSpPr>
            <p:cNvPr id="20" name="TextBox 19"/>
            <p:cNvSpPr txBox="1"/>
            <p:nvPr/>
          </p:nvSpPr>
          <p:spPr>
            <a:xfrm>
              <a:off x="1383475" y="3701751"/>
              <a:ext cx="457200" cy="3693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/>
                <a:t>0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2209800" y="3701751"/>
              <a:ext cx="457200" cy="3693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/>
                <a:t>0</a:t>
              </a: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2971800" y="3707458"/>
              <a:ext cx="457200" cy="3693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/>
                <a:t>X</a:t>
              </a: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3810000" y="3707458"/>
              <a:ext cx="457200" cy="3693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/>
                <a:t>X</a:t>
              </a: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4648200" y="3707458"/>
              <a:ext cx="457200" cy="3693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/>
                <a:t>X</a:t>
              </a: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5410200" y="3707458"/>
              <a:ext cx="457200" cy="3693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/>
                <a:t>X</a:t>
              </a: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6172200" y="3707458"/>
              <a:ext cx="457200" cy="3693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/>
                <a:t>X</a:t>
              </a: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6972300" y="3707458"/>
              <a:ext cx="457200" cy="3693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/>
                <a:t>X</a:t>
              </a: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7658100" y="3707458"/>
              <a:ext cx="916405" cy="3693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>
                  <a:solidFill>
                    <a:srgbClr val="0000FF"/>
                  </a:solidFill>
                </a:rPr>
                <a:t>0 </a:t>
              </a:r>
              <a:r>
                <a:rPr lang="en-US" b="1" dirty="0">
                  <a:solidFill>
                    <a:srgbClr val="C00000"/>
                  </a:solidFill>
                </a:rPr>
                <a:t>0 </a:t>
              </a:r>
              <a:r>
                <a:rPr lang="en-US" b="1" dirty="0">
                  <a:solidFill>
                    <a:srgbClr val="006600"/>
                  </a:solidFill>
                </a:rPr>
                <a:t>1 </a:t>
              </a:r>
              <a:r>
                <a:rPr lang="en-US" b="1" dirty="0"/>
                <a:t>0</a:t>
              </a:r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3063686" y="4041663"/>
            <a:ext cx="7191031" cy="375039"/>
            <a:chOff x="1383475" y="4041670"/>
            <a:chExt cx="7191030" cy="375040"/>
          </a:xfrm>
        </p:grpSpPr>
        <p:sp>
          <p:nvSpPr>
            <p:cNvPr id="30" name="TextBox 29"/>
            <p:cNvSpPr txBox="1"/>
            <p:nvPr/>
          </p:nvSpPr>
          <p:spPr>
            <a:xfrm>
              <a:off x="1383475" y="4041670"/>
              <a:ext cx="457200" cy="3693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/>
                <a:t>0</a:t>
              </a: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2209800" y="4041670"/>
              <a:ext cx="457200" cy="3693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/>
                <a:t>1</a:t>
              </a: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2971800" y="4047377"/>
              <a:ext cx="457200" cy="3693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/>
                <a:t>X</a:t>
              </a: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3810000" y="4047377"/>
              <a:ext cx="457200" cy="3693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/>
                <a:t>X</a:t>
              </a: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4648200" y="4047377"/>
              <a:ext cx="457200" cy="3693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/>
                <a:t>X</a:t>
              </a: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5410200" y="4047377"/>
              <a:ext cx="457200" cy="3693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/>
                <a:t>X</a:t>
              </a: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6172200" y="4047377"/>
              <a:ext cx="457200" cy="3693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/>
                <a:t>X</a:t>
              </a: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6972300" y="4047377"/>
              <a:ext cx="457200" cy="3693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/>
                <a:t>X</a:t>
              </a: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7658100" y="4047377"/>
              <a:ext cx="916405" cy="3693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>
                  <a:solidFill>
                    <a:srgbClr val="0000FF"/>
                  </a:solidFill>
                </a:rPr>
                <a:t>0 </a:t>
              </a:r>
              <a:r>
                <a:rPr lang="en-US" b="1" dirty="0">
                  <a:solidFill>
                    <a:srgbClr val="C00000"/>
                  </a:solidFill>
                </a:rPr>
                <a:t>1 </a:t>
              </a:r>
              <a:r>
                <a:rPr lang="en-US" b="1" dirty="0">
                  <a:solidFill>
                    <a:srgbClr val="006600"/>
                  </a:solidFill>
                </a:rPr>
                <a:t>1 </a:t>
              </a:r>
              <a:r>
                <a:rPr lang="en-US" b="1" dirty="0"/>
                <a:t>0</a:t>
              </a:r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3128013" y="4040159"/>
            <a:ext cx="589547" cy="369332"/>
            <a:chOff x="1447800" y="4040157"/>
            <a:chExt cx="589547" cy="369332"/>
          </a:xfrm>
        </p:grpSpPr>
        <p:cxnSp>
          <p:nvCxnSpPr>
            <p:cNvPr id="40" name="Straight Connector 39"/>
            <p:cNvCxnSpPr/>
            <p:nvPr/>
          </p:nvCxnSpPr>
          <p:spPr>
            <a:xfrm flipH="1">
              <a:off x="1447800" y="4040157"/>
              <a:ext cx="304801" cy="339919"/>
            </a:xfrm>
            <a:prstGeom prst="line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TextBox 40"/>
            <p:cNvSpPr txBox="1"/>
            <p:nvPr/>
          </p:nvSpPr>
          <p:spPr>
            <a:xfrm>
              <a:off x="1580147" y="4040157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>
                  <a:solidFill>
                    <a:srgbClr val="C00000"/>
                  </a:solidFill>
                </a:rPr>
                <a:t>X</a:t>
              </a:r>
            </a:p>
          </p:txBody>
        </p:sp>
      </p:grpSp>
      <p:grpSp>
        <p:nvGrpSpPr>
          <p:cNvPr id="42" name="Group 41"/>
          <p:cNvGrpSpPr/>
          <p:nvPr/>
        </p:nvGrpSpPr>
        <p:grpSpPr>
          <a:xfrm>
            <a:off x="3063686" y="4399118"/>
            <a:ext cx="7191031" cy="375039"/>
            <a:chOff x="1383475" y="4411002"/>
            <a:chExt cx="7191030" cy="375040"/>
          </a:xfrm>
        </p:grpSpPr>
        <p:sp>
          <p:nvSpPr>
            <p:cNvPr id="43" name="TextBox 42"/>
            <p:cNvSpPr txBox="1"/>
            <p:nvPr/>
          </p:nvSpPr>
          <p:spPr>
            <a:xfrm>
              <a:off x="1383475" y="4411002"/>
              <a:ext cx="457200" cy="3693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/>
                <a:t>1</a:t>
              </a: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2209800" y="4411002"/>
              <a:ext cx="457200" cy="3693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/>
                <a:t>0</a:t>
              </a: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2971800" y="4416709"/>
              <a:ext cx="457200" cy="3693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/>
                <a:t>1</a:t>
              </a: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3810000" y="4416709"/>
              <a:ext cx="457200" cy="3693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/>
                <a:t>0</a:t>
              </a: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4648200" y="4416709"/>
              <a:ext cx="457200" cy="3693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/>
                <a:t>0</a:t>
              </a: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5410200" y="4416709"/>
              <a:ext cx="457200" cy="3693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/>
                <a:t>0</a:t>
              </a: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6172200" y="4416709"/>
              <a:ext cx="457200" cy="3693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/>
                <a:t>0</a:t>
              </a: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6972300" y="4416709"/>
              <a:ext cx="457200" cy="3693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/>
                <a:t>0</a:t>
              </a: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7658100" y="4416709"/>
              <a:ext cx="916405" cy="3693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>
                  <a:solidFill>
                    <a:srgbClr val="0000FF"/>
                  </a:solidFill>
                </a:rPr>
                <a:t>0 </a:t>
              </a:r>
              <a:r>
                <a:rPr lang="en-US" b="1" dirty="0">
                  <a:solidFill>
                    <a:srgbClr val="C00000"/>
                  </a:solidFill>
                </a:rPr>
                <a:t>0 </a:t>
              </a:r>
              <a:r>
                <a:rPr lang="en-US" b="1" dirty="0">
                  <a:solidFill>
                    <a:srgbClr val="006600"/>
                  </a:solidFill>
                </a:rPr>
                <a:t>1 </a:t>
              </a:r>
              <a:r>
                <a:rPr lang="en-US" b="1" dirty="0"/>
                <a:t>0</a:t>
              </a:r>
            </a:p>
          </p:txBody>
        </p:sp>
      </p:grpSp>
      <p:grpSp>
        <p:nvGrpSpPr>
          <p:cNvPr id="52" name="Group 51"/>
          <p:cNvGrpSpPr/>
          <p:nvPr/>
        </p:nvGrpSpPr>
        <p:grpSpPr>
          <a:xfrm>
            <a:off x="3063686" y="4702498"/>
            <a:ext cx="7191031" cy="375039"/>
            <a:chOff x="1383475" y="4411002"/>
            <a:chExt cx="7191030" cy="375040"/>
          </a:xfrm>
        </p:grpSpPr>
        <p:sp>
          <p:nvSpPr>
            <p:cNvPr id="53" name="TextBox 52"/>
            <p:cNvSpPr txBox="1"/>
            <p:nvPr/>
          </p:nvSpPr>
          <p:spPr>
            <a:xfrm>
              <a:off x="1383475" y="4411002"/>
              <a:ext cx="457200" cy="3693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/>
                <a:t>1</a:t>
              </a:r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2209800" y="4411002"/>
              <a:ext cx="457200" cy="3693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/>
                <a:t>0</a:t>
              </a: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2971800" y="4416709"/>
              <a:ext cx="457200" cy="3693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/>
                <a:t>1</a:t>
              </a:r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3810000" y="4416709"/>
              <a:ext cx="457200" cy="3693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/>
                <a:t>0</a:t>
              </a:r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4648200" y="4416709"/>
              <a:ext cx="457200" cy="3693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/>
                <a:t>0</a:t>
              </a: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5410200" y="4416709"/>
              <a:ext cx="457200" cy="3693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/>
                <a:t>0</a:t>
              </a:r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6172200" y="4416709"/>
              <a:ext cx="457200" cy="3693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/>
                <a:t>1</a:t>
              </a:r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6972300" y="4416709"/>
              <a:ext cx="457200" cy="3693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/>
                <a:t>0</a:t>
              </a:r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7658100" y="4416709"/>
              <a:ext cx="916405" cy="3693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>
                  <a:solidFill>
                    <a:srgbClr val="0000FF"/>
                  </a:solidFill>
                </a:rPr>
                <a:t>0 </a:t>
              </a:r>
              <a:r>
                <a:rPr lang="en-US" b="1" dirty="0">
                  <a:solidFill>
                    <a:srgbClr val="C00000"/>
                  </a:solidFill>
                </a:rPr>
                <a:t>1 </a:t>
              </a:r>
              <a:r>
                <a:rPr lang="en-US" b="1" dirty="0">
                  <a:solidFill>
                    <a:srgbClr val="006600"/>
                  </a:solidFill>
                </a:rPr>
                <a:t>1 </a:t>
              </a:r>
              <a:r>
                <a:rPr lang="en-US" b="1" dirty="0"/>
                <a:t>0</a:t>
              </a:r>
            </a:p>
          </p:txBody>
        </p:sp>
      </p:grpSp>
      <p:grpSp>
        <p:nvGrpSpPr>
          <p:cNvPr id="62" name="Group 61"/>
          <p:cNvGrpSpPr/>
          <p:nvPr/>
        </p:nvGrpSpPr>
        <p:grpSpPr>
          <a:xfrm>
            <a:off x="3063686" y="5045270"/>
            <a:ext cx="7191031" cy="375039"/>
            <a:chOff x="1383475" y="4411002"/>
            <a:chExt cx="7191030" cy="375040"/>
          </a:xfrm>
        </p:grpSpPr>
        <p:sp>
          <p:nvSpPr>
            <p:cNvPr id="63" name="TextBox 62"/>
            <p:cNvSpPr txBox="1"/>
            <p:nvPr/>
          </p:nvSpPr>
          <p:spPr>
            <a:xfrm>
              <a:off x="1383475" y="4411002"/>
              <a:ext cx="457200" cy="3693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/>
                <a:t>1</a:t>
              </a:r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2209800" y="4411002"/>
              <a:ext cx="457200" cy="3693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/>
                <a:t>0</a:t>
              </a:r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2971800" y="4416709"/>
              <a:ext cx="457200" cy="3693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/>
                <a:t>1</a:t>
              </a:r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3810000" y="4416709"/>
              <a:ext cx="457200" cy="3693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/>
                <a:t>0</a:t>
              </a:r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4648200" y="4416709"/>
              <a:ext cx="457200" cy="3693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/>
                <a:t>0</a:t>
              </a:r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5410200" y="4416709"/>
              <a:ext cx="457200" cy="3693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/>
                <a:t>1</a:t>
              </a:r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6172200" y="4416709"/>
              <a:ext cx="457200" cy="3693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/>
                <a:t>0</a:t>
              </a:r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6972300" y="4416709"/>
              <a:ext cx="457200" cy="3693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/>
                <a:t>0</a:t>
              </a:r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7658100" y="4416709"/>
              <a:ext cx="916405" cy="3693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>
                  <a:solidFill>
                    <a:srgbClr val="0000FF"/>
                  </a:solidFill>
                </a:rPr>
                <a:t>0 </a:t>
              </a:r>
              <a:r>
                <a:rPr lang="en-US" b="1" dirty="0">
                  <a:solidFill>
                    <a:srgbClr val="C00000"/>
                  </a:solidFill>
                </a:rPr>
                <a:t>0 </a:t>
              </a:r>
              <a:r>
                <a:rPr lang="en-US" b="1" dirty="0">
                  <a:solidFill>
                    <a:srgbClr val="006600"/>
                  </a:solidFill>
                </a:rPr>
                <a:t>0 </a:t>
              </a:r>
              <a:r>
                <a:rPr lang="en-US" b="1" dirty="0"/>
                <a:t>0</a:t>
              </a:r>
            </a:p>
          </p:txBody>
        </p:sp>
      </p:grpSp>
      <p:grpSp>
        <p:nvGrpSpPr>
          <p:cNvPr id="72" name="Group 71"/>
          <p:cNvGrpSpPr/>
          <p:nvPr/>
        </p:nvGrpSpPr>
        <p:grpSpPr>
          <a:xfrm>
            <a:off x="3063686" y="5359931"/>
            <a:ext cx="7191031" cy="375039"/>
            <a:chOff x="1383475" y="4411002"/>
            <a:chExt cx="7191030" cy="375040"/>
          </a:xfrm>
        </p:grpSpPr>
        <p:sp>
          <p:nvSpPr>
            <p:cNvPr id="73" name="TextBox 72"/>
            <p:cNvSpPr txBox="1"/>
            <p:nvPr/>
          </p:nvSpPr>
          <p:spPr>
            <a:xfrm>
              <a:off x="1383475" y="4411002"/>
              <a:ext cx="457200" cy="3693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/>
                <a:t>1</a:t>
              </a:r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2209800" y="4411002"/>
              <a:ext cx="457200" cy="3693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/>
                <a:t>0</a:t>
              </a:r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2971800" y="4416709"/>
              <a:ext cx="457200" cy="3693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/>
                <a:t>1</a:t>
              </a:r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3810000" y="4416709"/>
              <a:ext cx="457200" cy="3693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/>
                <a:t>0</a:t>
              </a:r>
            </a:p>
          </p:txBody>
        </p:sp>
        <p:sp>
          <p:nvSpPr>
            <p:cNvPr id="77" name="TextBox 76"/>
            <p:cNvSpPr txBox="1"/>
            <p:nvPr/>
          </p:nvSpPr>
          <p:spPr>
            <a:xfrm>
              <a:off x="4648200" y="4416709"/>
              <a:ext cx="457200" cy="3693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/>
                <a:t>0</a:t>
              </a:r>
            </a:p>
          </p:txBody>
        </p:sp>
        <p:sp>
          <p:nvSpPr>
            <p:cNvPr id="78" name="TextBox 77"/>
            <p:cNvSpPr txBox="1"/>
            <p:nvPr/>
          </p:nvSpPr>
          <p:spPr>
            <a:xfrm>
              <a:off x="5410200" y="4416709"/>
              <a:ext cx="457200" cy="3693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/>
                <a:t>1</a:t>
              </a:r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6172200" y="4416709"/>
              <a:ext cx="457200" cy="3693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/>
                <a:t>0</a:t>
              </a:r>
            </a:p>
          </p:txBody>
        </p:sp>
        <p:sp>
          <p:nvSpPr>
            <p:cNvPr id="80" name="TextBox 79"/>
            <p:cNvSpPr txBox="1"/>
            <p:nvPr/>
          </p:nvSpPr>
          <p:spPr>
            <a:xfrm>
              <a:off x="6972300" y="4416709"/>
              <a:ext cx="457200" cy="3693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/>
                <a:t>1</a:t>
              </a:r>
            </a:p>
          </p:txBody>
        </p:sp>
        <p:sp>
          <p:nvSpPr>
            <p:cNvPr id="81" name="TextBox 80"/>
            <p:cNvSpPr txBox="1"/>
            <p:nvPr/>
          </p:nvSpPr>
          <p:spPr>
            <a:xfrm>
              <a:off x="7658100" y="4416709"/>
              <a:ext cx="916405" cy="3693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>
                  <a:solidFill>
                    <a:srgbClr val="0000FF"/>
                  </a:solidFill>
                </a:rPr>
                <a:t>0 </a:t>
              </a:r>
              <a:r>
                <a:rPr lang="en-US" b="1" dirty="0">
                  <a:solidFill>
                    <a:srgbClr val="C00000"/>
                  </a:solidFill>
                </a:rPr>
                <a:t>0 </a:t>
              </a:r>
              <a:r>
                <a:rPr lang="en-US" b="1" dirty="0">
                  <a:solidFill>
                    <a:srgbClr val="006600"/>
                  </a:solidFill>
                </a:rPr>
                <a:t>0 </a:t>
              </a:r>
              <a:r>
                <a:rPr lang="en-US" b="1" dirty="0"/>
                <a:t>1</a:t>
              </a:r>
            </a:p>
          </p:txBody>
        </p:sp>
      </p:grpSp>
      <p:grpSp>
        <p:nvGrpSpPr>
          <p:cNvPr id="82" name="Group 81"/>
          <p:cNvGrpSpPr/>
          <p:nvPr/>
        </p:nvGrpSpPr>
        <p:grpSpPr>
          <a:xfrm>
            <a:off x="3063686" y="5713408"/>
            <a:ext cx="7191031" cy="375039"/>
            <a:chOff x="1383475" y="4411002"/>
            <a:chExt cx="7191030" cy="375040"/>
          </a:xfrm>
        </p:grpSpPr>
        <p:sp>
          <p:nvSpPr>
            <p:cNvPr id="83" name="TextBox 82"/>
            <p:cNvSpPr txBox="1"/>
            <p:nvPr/>
          </p:nvSpPr>
          <p:spPr>
            <a:xfrm>
              <a:off x="1383475" y="4411002"/>
              <a:ext cx="457200" cy="3693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/>
                <a:t>1</a:t>
              </a:r>
            </a:p>
          </p:txBody>
        </p:sp>
        <p:sp>
          <p:nvSpPr>
            <p:cNvPr id="84" name="TextBox 83"/>
            <p:cNvSpPr txBox="1"/>
            <p:nvPr/>
          </p:nvSpPr>
          <p:spPr>
            <a:xfrm>
              <a:off x="2209800" y="4411002"/>
              <a:ext cx="457200" cy="3693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/>
                <a:t>0</a:t>
              </a:r>
            </a:p>
          </p:txBody>
        </p:sp>
        <p:sp>
          <p:nvSpPr>
            <p:cNvPr id="85" name="TextBox 84"/>
            <p:cNvSpPr txBox="1"/>
            <p:nvPr/>
          </p:nvSpPr>
          <p:spPr>
            <a:xfrm>
              <a:off x="2971800" y="4416709"/>
              <a:ext cx="457200" cy="3693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/>
                <a:t>1</a:t>
              </a:r>
            </a:p>
          </p:txBody>
        </p:sp>
        <p:sp>
          <p:nvSpPr>
            <p:cNvPr id="86" name="TextBox 85"/>
            <p:cNvSpPr txBox="1"/>
            <p:nvPr/>
          </p:nvSpPr>
          <p:spPr>
            <a:xfrm>
              <a:off x="3810000" y="4416709"/>
              <a:ext cx="457200" cy="3693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/>
                <a:t>0</a:t>
              </a:r>
            </a:p>
          </p:txBody>
        </p:sp>
        <p:sp>
          <p:nvSpPr>
            <p:cNvPr id="87" name="TextBox 86"/>
            <p:cNvSpPr txBox="1"/>
            <p:nvPr/>
          </p:nvSpPr>
          <p:spPr>
            <a:xfrm>
              <a:off x="4648200" y="4416709"/>
              <a:ext cx="457200" cy="3693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/>
                <a:t>1</a:t>
              </a:r>
            </a:p>
          </p:txBody>
        </p:sp>
        <p:sp>
          <p:nvSpPr>
            <p:cNvPr id="88" name="TextBox 87"/>
            <p:cNvSpPr txBox="1"/>
            <p:nvPr/>
          </p:nvSpPr>
          <p:spPr>
            <a:xfrm>
              <a:off x="5410200" y="4416709"/>
              <a:ext cx="457200" cy="3693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/>
                <a:t>0</a:t>
              </a:r>
            </a:p>
          </p:txBody>
        </p:sp>
        <p:sp>
          <p:nvSpPr>
            <p:cNvPr id="89" name="TextBox 88"/>
            <p:cNvSpPr txBox="1"/>
            <p:nvPr/>
          </p:nvSpPr>
          <p:spPr>
            <a:xfrm>
              <a:off x="6172200" y="4416709"/>
              <a:ext cx="457200" cy="3693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/>
                <a:t>1</a:t>
              </a:r>
            </a:p>
          </p:txBody>
        </p:sp>
        <p:sp>
          <p:nvSpPr>
            <p:cNvPr id="90" name="TextBox 89"/>
            <p:cNvSpPr txBox="1"/>
            <p:nvPr/>
          </p:nvSpPr>
          <p:spPr>
            <a:xfrm>
              <a:off x="6972300" y="4416709"/>
              <a:ext cx="457200" cy="3693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/>
                <a:t>0</a:t>
              </a:r>
            </a:p>
          </p:txBody>
        </p:sp>
        <p:sp>
          <p:nvSpPr>
            <p:cNvPr id="91" name="TextBox 90"/>
            <p:cNvSpPr txBox="1"/>
            <p:nvPr/>
          </p:nvSpPr>
          <p:spPr>
            <a:xfrm>
              <a:off x="7658100" y="4416709"/>
              <a:ext cx="916405" cy="3693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>
                  <a:solidFill>
                    <a:srgbClr val="0000FF"/>
                  </a:solidFill>
                </a:rPr>
                <a:t>0 </a:t>
              </a:r>
              <a:r>
                <a:rPr lang="en-US" b="1" dirty="0">
                  <a:solidFill>
                    <a:srgbClr val="C00000"/>
                  </a:solidFill>
                </a:rPr>
                <a:t>1 </a:t>
              </a:r>
              <a:r>
                <a:rPr lang="en-US" b="1" dirty="0">
                  <a:solidFill>
                    <a:srgbClr val="006600"/>
                  </a:solidFill>
                </a:rPr>
                <a:t>1 </a:t>
              </a:r>
              <a:r>
                <a:rPr lang="en-US" b="1" dirty="0"/>
                <a:t>1</a:t>
              </a:r>
            </a:p>
          </p:txBody>
        </p:sp>
      </p:grpSp>
      <p:grpSp>
        <p:nvGrpSpPr>
          <p:cNvPr id="92" name="Group 91"/>
          <p:cNvGrpSpPr/>
          <p:nvPr/>
        </p:nvGrpSpPr>
        <p:grpSpPr>
          <a:xfrm>
            <a:off x="3974859" y="4404835"/>
            <a:ext cx="589547" cy="1675409"/>
            <a:chOff x="2294646" y="4404832"/>
            <a:chExt cx="589547" cy="1675409"/>
          </a:xfrm>
        </p:grpSpPr>
        <p:grpSp>
          <p:nvGrpSpPr>
            <p:cNvPr id="93" name="Group 92"/>
            <p:cNvGrpSpPr/>
            <p:nvPr/>
          </p:nvGrpSpPr>
          <p:grpSpPr>
            <a:xfrm>
              <a:off x="2294646" y="4404832"/>
              <a:ext cx="589547" cy="369332"/>
              <a:chOff x="1447800" y="4040157"/>
              <a:chExt cx="589547" cy="369332"/>
            </a:xfrm>
          </p:grpSpPr>
          <p:cxnSp>
            <p:nvCxnSpPr>
              <p:cNvPr id="106" name="Straight Connector 105"/>
              <p:cNvCxnSpPr/>
              <p:nvPr/>
            </p:nvCxnSpPr>
            <p:spPr>
              <a:xfrm flipH="1">
                <a:off x="1447800" y="4040157"/>
                <a:ext cx="304801" cy="339919"/>
              </a:xfrm>
              <a:prstGeom prst="line">
                <a:avLst/>
              </a:prstGeom>
              <a:ln w="28575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7" name="TextBox 106"/>
              <p:cNvSpPr txBox="1"/>
              <p:nvPr/>
            </p:nvSpPr>
            <p:spPr>
              <a:xfrm>
                <a:off x="1580147" y="4040157"/>
                <a:ext cx="4572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b="1" dirty="0">
                    <a:solidFill>
                      <a:srgbClr val="C00000"/>
                    </a:solidFill>
                  </a:rPr>
                  <a:t>X</a:t>
                </a:r>
              </a:p>
            </p:txBody>
          </p:sp>
        </p:grpSp>
        <p:grpSp>
          <p:nvGrpSpPr>
            <p:cNvPr id="94" name="Group 93"/>
            <p:cNvGrpSpPr/>
            <p:nvPr/>
          </p:nvGrpSpPr>
          <p:grpSpPr>
            <a:xfrm>
              <a:off x="2294646" y="4710983"/>
              <a:ext cx="589547" cy="369332"/>
              <a:chOff x="1447800" y="4040157"/>
              <a:chExt cx="589547" cy="369332"/>
            </a:xfrm>
          </p:grpSpPr>
          <p:cxnSp>
            <p:nvCxnSpPr>
              <p:cNvPr id="104" name="Straight Connector 103"/>
              <p:cNvCxnSpPr/>
              <p:nvPr/>
            </p:nvCxnSpPr>
            <p:spPr>
              <a:xfrm flipH="1">
                <a:off x="1447800" y="4040157"/>
                <a:ext cx="304801" cy="339919"/>
              </a:xfrm>
              <a:prstGeom prst="line">
                <a:avLst/>
              </a:prstGeom>
              <a:ln w="28575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5" name="TextBox 104"/>
              <p:cNvSpPr txBox="1"/>
              <p:nvPr/>
            </p:nvSpPr>
            <p:spPr>
              <a:xfrm>
                <a:off x="1580147" y="4040157"/>
                <a:ext cx="4572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b="1" dirty="0">
                    <a:solidFill>
                      <a:srgbClr val="C00000"/>
                    </a:solidFill>
                  </a:rPr>
                  <a:t>X</a:t>
                </a:r>
              </a:p>
            </p:txBody>
          </p:sp>
        </p:grpSp>
        <p:grpSp>
          <p:nvGrpSpPr>
            <p:cNvPr id="95" name="Group 94"/>
            <p:cNvGrpSpPr/>
            <p:nvPr/>
          </p:nvGrpSpPr>
          <p:grpSpPr>
            <a:xfrm>
              <a:off x="2294646" y="5050985"/>
              <a:ext cx="589547" cy="369332"/>
              <a:chOff x="1447800" y="4040157"/>
              <a:chExt cx="589547" cy="369332"/>
            </a:xfrm>
          </p:grpSpPr>
          <p:cxnSp>
            <p:nvCxnSpPr>
              <p:cNvPr id="102" name="Straight Connector 101"/>
              <p:cNvCxnSpPr/>
              <p:nvPr/>
            </p:nvCxnSpPr>
            <p:spPr>
              <a:xfrm flipH="1">
                <a:off x="1447800" y="4040157"/>
                <a:ext cx="304801" cy="339919"/>
              </a:xfrm>
              <a:prstGeom prst="line">
                <a:avLst/>
              </a:prstGeom>
              <a:ln w="28575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3" name="TextBox 102"/>
              <p:cNvSpPr txBox="1"/>
              <p:nvPr/>
            </p:nvSpPr>
            <p:spPr>
              <a:xfrm>
                <a:off x="1580147" y="4040157"/>
                <a:ext cx="4572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b="1" dirty="0">
                    <a:solidFill>
                      <a:srgbClr val="C00000"/>
                    </a:solidFill>
                  </a:rPr>
                  <a:t>X</a:t>
                </a:r>
              </a:p>
            </p:txBody>
          </p:sp>
        </p:grpSp>
        <p:grpSp>
          <p:nvGrpSpPr>
            <p:cNvPr id="96" name="Group 95"/>
            <p:cNvGrpSpPr/>
            <p:nvPr/>
          </p:nvGrpSpPr>
          <p:grpSpPr>
            <a:xfrm>
              <a:off x="2294646" y="5373301"/>
              <a:ext cx="589547" cy="369332"/>
              <a:chOff x="1447800" y="4040157"/>
              <a:chExt cx="589547" cy="369332"/>
            </a:xfrm>
          </p:grpSpPr>
          <p:cxnSp>
            <p:nvCxnSpPr>
              <p:cNvPr id="100" name="Straight Connector 99"/>
              <p:cNvCxnSpPr/>
              <p:nvPr/>
            </p:nvCxnSpPr>
            <p:spPr>
              <a:xfrm flipH="1">
                <a:off x="1447800" y="4040157"/>
                <a:ext cx="304801" cy="339919"/>
              </a:xfrm>
              <a:prstGeom prst="line">
                <a:avLst/>
              </a:prstGeom>
              <a:ln w="28575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1" name="TextBox 100"/>
              <p:cNvSpPr txBox="1"/>
              <p:nvPr/>
            </p:nvSpPr>
            <p:spPr>
              <a:xfrm>
                <a:off x="1580147" y="4040157"/>
                <a:ext cx="4572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b="1" dirty="0">
                    <a:solidFill>
                      <a:srgbClr val="C00000"/>
                    </a:solidFill>
                  </a:rPr>
                  <a:t>X</a:t>
                </a:r>
              </a:p>
            </p:txBody>
          </p:sp>
        </p:grpSp>
        <p:grpSp>
          <p:nvGrpSpPr>
            <p:cNvPr id="97" name="Group 96"/>
            <p:cNvGrpSpPr/>
            <p:nvPr/>
          </p:nvGrpSpPr>
          <p:grpSpPr>
            <a:xfrm>
              <a:off x="2294646" y="5710909"/>
              <a:ext cx="589547" cy="369332"/>
              <a:chOff x="1447800" y="4040157"/>
              <a:chExt cx="589547" cy="369332"/>
            </a:xfrm>
          </p:grpSpPr>
          <p:cxnSp>
            <p:nvCxnSpPr>
              <p:cNvPr id="98" name="Straight Connector 97"/>
              <p:cNvCxnSpPr/>
              <p:nvPr/>
            </p:nvCxnSpPr>
            <p:spPr>
              <a:xfrm flipH="1">
                <a:off x="1447800" y="4040157"/>
                <a:ext cx="304801" cy="339919"/>
              </a:xfrm>
              <a:prstGeom prst="line">
                <a:avLst/>
              </a:prstGeom>
              <a:ln w="28575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9" name="TextBox 98"/>
              <p:cNvSpPr txBox="1"/>
              <p:nvPr/>
            </p:nvSpPr>
            <p:spPr>
              <a:xfrm>
                <a:off x="1580147" y="4040157"/>
                <a:ext cx="4572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b="1" dirty="0">
                    <a:solidFill>
                      <a:srgbClr val="C00000"/>
                    </a:solidFill>
                  </a:rPr>
                  <a:t>X</a:t>
                </a:r>
              </a:p>
            </p:txBody>
          </p:sp>
        </p:grpSp>
      </p:grpSp>
      <p:grpSp>
        <p:nvGrpSpPr>
          <p:cNvPr id="108" name="Group 107"/>
          <p:cNvGrpSpPr/>
          <p:nvPr/>
        </p:nvGrpSpPr>
        <p:grpSpPr>
          <a:xfrm>
            <a:off x="4716805" y="4404835"/>
            <a:ext cx="589547" cy="1675409"/>
            <a:chOff x="2294646" y="4404832"/>
            <a:chExt cx="589547" cy="1675409"/>
          </a:xfrm>
        </p:grpSpPr>
        <p:grpSp>
          <p:nvGrpSpPr>
            <p:cNvPr id="109" name="Group 108"/>
            <p:cNvGrpSpPr/>
            <p:nvPr/>
          </p:nvGrpSpPr>
          <p:grpSpPr>
            <a:xfrm>
              <a:off x="2294646" y="4404832"/>
              <a:ext cx="589547" cy="369332"/>
              <a:chOff x="1447800" y="4040157"/>
              <a:chExt cx="589547" cy="369332"/>
            </a:xfrm>
          </p:grpSpPr>
          <p:cxnSp>
            <p:nvCxnSpPr>
              <p:cNvPr id="122" name="Straight Connector 121"/>
              <p:cNvCxnSpPr/>
              <p:nvPr/>
            </p:nvCxnSpPr>
            <p:spPr>
              <a:xfrm flipH="1">
                <a:off x="1447800" y="4040157"/>
                <a:ext cx="304801" cy="339919"/>
              </a:xfrm>
              <a:prstGeom prst="line">
                <a:avLst/>
              </a:prstGeom>
              <a:ln w="28575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3" name="TextBox 122"/>
              <p:cNvSpPr txBox="1"/>
              <p:nvPr/>
            </p:nvSpPr>
            <p:spPr>
              <a:xfrm>
                <a:off x="1580147" y="4040157"/>
                <a:ext cx="4572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b="1" dirty="0">
                    <a:solidFill>
                      <a:srgbClr val="C00000"/>
                    </a:solidFill>
                  </a:rPr>
                  <a:t>X</a:t>
                </a:r>
              </a:p>
            </p:txBody>
          </p:sp>
        </p:grpSp>
        <p:grpSp>
          <p:nvGrpSpPr>
            <p:cNvPr id="110" name="Group 109"/>
            <p:cNvGrpSpPr/>
            <p:nvPr/>
          </p:nvGrpSpPr>
          <p:grpSpPr>
            <a:xfrm>
              <a:off x="2294646" y="4710983"/>
              <a:ext cx="589547" cy="369332"/>
              <a:chOff x="1447800" y="4040157"/>
              <a:chExt cx="589547" cy="369332"/>
            </a:xfrm>
          </p:grpSpPr>
          <p:cxnSp>
            <p:nvCxnSpPr>
              <p:cNvPr id="120" name="Straight Connector 119"/>
              <p:cNvCxnSpPr/>
              <p:nvPr/>
            </p:nvCxnSpPr>
            <p:spPr>
              <a:xfrm flipH="1">
                <a:off x="1447800" y="4040157"/>
                <a:ext cx="304801" cy="339919"/>
              </a:xfrm>
              <a:prstGeom prst="line">
                <a:avLst/>
              </a:prstGeom>
              <a:ln w="28575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1" name="TextBox 120"/>
              <p:cNvSpPr txBox="1"/>
              <p:nvPr/>
            </p:nvSpPr>
            <p:spPr>
              <a:xfrm>
                <a:off x="1580147" y="4040157"/>
                <a:ext cx="4572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b="1" dirty="0">
                    <a:solidFill>
                      <a:srgbClr val="C00000"/>
                    </a:solidFill>
                  </a:rPr>
                  <a:t>X</a:t>
                </a:r>
              </a:p>
            </p:txBody>
          </p:sp>
        </p:grpSp>
        <p:grpSp>
          <p:nvGrpSpPr>
            <p:cNvPr id="111" name="Group 110"/>
            <p:cNvGrpSpPr/>
            <p:nvPr/>
          </p:nvGrpSpPr>
          <p:grpSpPr>
            <a:xfrm>
              <a:off x="2294646" y="5050985"/>
              <a:ext cx="589547" cy="369332"/>
              <a:chOff x="1447800" y="4040157"/>
              <a:chExt cx="589547" cy="369332"/>
            </a:xfrm>
          </p:grpSpPr>
          <p:cxnSp>
            <p:nvCxnSpPr>
              <p:cNvPr id="118" name="Straight Connector 117"/>
              <p:cNvCxnSpPr/>
              <p:nvPr/>
            </p:nvCxnSpPr>
            <p:spPr>
              <a:xfrm flipH="1">
                <a:off x="1447800" y="4040157"/>
                <a:ext cx="304801" cy="339919"/>
              </a:xfrm>
              <a:prstGeom prst="line">
                <a:avLst/>
              </a:prstGeom>
              <a:ln w="28575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9" name="TextBox 118"/>
              <p:cNvSpPr txBox="1"/>
              <p:nvPr/>
            </p:nvSpPr>
            <p:spPr>
              <a:xfrm>
                <a:off x="1580147" y="4040157"/>
                <a:ext cx="4572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b="1" dirty="0">
                    <a:solidFill>
                      <a:srgbClr val="C00000"/>
                    </a:solidFill>
                  </a:rPr>
                  <a:t>X</a:t>
                </a:r>
              </a:p>
            </p:txBody>
          </p:sp>
        </p:grpSp>
        <p:grpSp>
          <p:nvGrpSpPr>
            <p:cNvPr id="112" name="Group 111"/>
            <p:cNvGrpSpPr/>
            <p:nvPr/>
          </p:nvGrpSpPr>
          <p:grpSpPr>
            <a:xfrm>
              <a:off x="2294646" y="5373301"/>
              <a:ext cx="589547" cy="369332"/>
              <a:chOff x="1447800" y="4040157"/>
              <a:chExt cx="589547" cy="369332"/>
            </a:xfrm>
          </p:grpSpPr>
          <p:cxnSp>
            <p:nvCxnSpPr>
              <p:cNvPr id="116" name="Straight Connector 115"/>
              <p:cNvCxnSpPr/>
              <p:nvPr/>
            </p:nvCxnSpPr>
            <p:spPr>
              <a:xfrm flipH="1">
                <a:off x="1447800" y="4040157"/>
                <a:ext cx="304801" cy="339919"/>
              </a:xfrm>
              <a:prstGeom prst="line">
                <a:avLst/>
              </a:prstGeom>
              <a:ln w="28575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7" name="TextBox 116"/>
              <p:cNvSpPr txBox="1"/>
              <p:nvPr/>
            </p:nvSpPr>
            <p:spPr>
              <a:xfrm>
                <a:off x="1580147" y="4040157"/>
                <a:ext cx="4572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b="1" dirty="0">
                    <a:solidFill>
                      <a:srgbClr val="C00000"/>
                    </a:solidFill>
                  </a:rPr>
                  <a:t>X</a:t>
                </a:r>
              </a:p>
            </p:txBody>
          </p:sp>
        </p:grpSp>
        <p:grpSp>
          <p:nvGrpSpPr>
            <p:cNvPr id="113" name="Group 112"/>
            <p:cNvGrpSpPr/>
            <p:nvPr/>
          </p:nvGrpSpPr>
          <p:grpSpPr>
            <a:xfrm>
              <a:off x="2294646" y="5710909"/>
              <a:ext cx="589547" cy="369332"/>
              <a:chOff x="1447800" y="4040157"/>
              <a:chExt cx="589547" cy="369332"/>
            </a:xfrm>
          </p:grpSpPr>
          <p:cxnSp>
            <p:nvCxnSpPr>
              <p:cNvPr id="114" name="Straight Connector 113"/>
              <p:cNvCxnSpPr/>
              <p:nvPr/>
            </p:nvCxnSpPr>
            <p:spPr>
              <a:xfrm flipH="1">
                <a:off x="1447800" y="4040157"/>
                <a:ext cx="304801" cy="339919"/>
              </a:xfrm>
              <a:prstGeom prst="line">
                <a:avLst/>
              </a:prstGeom>
              <a:ln w="28575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5" name="TextBox 114"/>
              <p:cNvSpPr txBox="1"/>
              <p:nvPr/>
            </p:nvSpPr>
            <p:spPr>
              <a:xfrm>
                <a:off x="1580147" y="4040157"/>
                <a:ext cx="4572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b="1" dirty="0">
                    <a:solidFill>
                      <a:srgbClr val="C00000"/>
                    </a:solidFill>
                  </a:rPr>
                  <a:t>X</a:t>
                </a:r>
              </a:p>
            </p:txBody>
          </p:sp>
        </p:grpSp>
      </p:grpSp>
      <p:grpSp>
        <p:nvGrpSpPr>
          <p:cNvPr id="124" name="Group 123"/>
          <p:cNvGrpSpPr/>
          <p:nvPr/>
        </p:nvGrpSpPr>
        <p:grpSpPr>
          <a:xfrm>
            <a:off x="5551700" y="4404835"/>
            <a:ext cx="589547" cy="1675409"/>
            <a:chOff x="2294646" y="4404832"/>
            <a:chExt cx="589547" cy="1675409"/>
          </a:xfrm>
        </p:grpSpPr>
        <p:grpSp>
          <p:nvGrpSpPr>
            <p:cNvPr id="125" name="Group 124"/>
            <p:cNvGrpSpPr/>
            <p:nvPr/>
          </p:nvGrpSpPr>
          <p:grpSpPr>
            <a:xfrm>
              <a:off x="2294646" y="4404832"/>
              <a:ext cx="589547" cy="369332"/>
              <a:chOff x="1447800" y="4040157"/>
              <a:chExt cx="589547" cy="369332"/>
            </a:xfrm>
          </p:grpSpPr>
          <p:cxnSp>
            <p:nvCxnSpPr>
              <p:cNvPr id="138" name="Straight Connector 137"/>
              <p:cNvCxnSpPr/>
              <p:nvPr/>
            </p:nvCxnSpPr>
            <p:spPr>
              <a:xfrm flipH="1">
                <a:off x="1447800" y="4040157"/>
                <a:ext cx="304801" cy="339919"/>
              </a:xfrm>
              <a:prstGeom prst="line">
                <a:avLst/>
              </a:prstGeom>
              <a:ln w="28575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9" name="TextBox 138"/>
              <p:cNvSpPr txBox="1"/>
              <p:nvPr/>
            </p:nvSpPr>
            <p:spPr>
              <a:xfrm>
                <a:off x="1580147" y="4040157"/>
                <a:ext cx="4572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b="1" dirty="0">
                    <a:solidFill>
                      <a:srgbClr val="C00000"/>
                    </a:solidFill>
                  </a:rPr>
                  <a:t>X</a:t>
                </a:r>
              </a:p>
            </p:txBody>
          </p:sp>
        </p:grpSp>
        <p:grpSp>
          <p:nvGrpSpPr>
            <p:cNvPr id="126" name="Group 125"/>
            <p:cNvGrpSpPr/>
            <p:nvPr/>
          </p:nvGrpSpPr>
          <p:grpSpPr>
            <a:xfrm>
              <a:off x="2294646" y="4710983"/>
              <a:ext cx="589547" cy="369332"/>
              <a:chOff x="1447800" y="4040157"/>
              <a:chExt cx="589547" cy="369332"/>
            </a:xfrm>
          </p:grpSpPr>
          <p:cxnSp>
            <p:nvCxnSpPr>
              <p:cNvPr id="136" name="Straight Connector 135"/>
              <p:cNvCxnSpPr/>
              <p:nvPr/>
            </p:nvCxnSpPr>
            <p:spPr>
              <a:xfrm flipH="1">
                <a:off x="1447800" y="4040157"/>
                <a:ext cx="304801" cy="339919"/>
              </a:xfrm>
              <a:prstGeom prst="line">
                <a:avLst/>
              </a:prstGeom>
              <a:ln w="28575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7" name="TextBox 136"/>
              <p:cNvSpPr txBox="1"/>
              <p:nvPr/>
            </p:nvSpPr>
            <p:spPr>
              <a:xfrm>
                <a:off x="1580147" y="4040157"/>
                <a:ext cx="4572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b="1" dirty="0">
                    <a:solidFill>
                      <a:srgbClr val="C00000"/>
                    </a:solidFill>
                  </a:rPr>
                  <a:t>X</a:t>
                </a:r>
              </a:p>
            </p:txBody>
          </p:sp>
        </p:grpSp>
        <p:grpSp>
          <p:nvGrpSpPr>
            <p:cNvPr id="127" name="Group 126"/>
            <p:cNvGrpSpPr/>
            <p:nvPr/>
          </p:nvGrpSpPr>
          <p:grpSpPr>
            <a:xfrm>
              <a:off x="2294646" y="5050985"/>
              <a:ext cx="589547" cy="369332"/>
              <a:chOff x="1447800" y="4040157"/>
              <a:chExt cx="589547" cy="369332"/>
            </a:xfrm>
          </p:grpSpPr>
          <p:cxnSp>
            <p:nvCxnSpPr>
              <p:cNvPr id="134" name="Straight Connector 133"/>
              <p:cNvCxnSpPr/>
              <p:nvPr/>
            </p:nvCxnSpPr>
            <p:spPr>
              <a:xfrm flipH="1">
                <a:off x="1447800" y="4040157"/>
                <a:ext cx="304801" cy="339919"/>
              </a:xfrm>
              <a:prstGeom prst="line">
                <a:avLst/>
              </a:prstGeom>
              <a:ln w="28575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5" name="TextBox 134"/>
              <p:cNvSpPr txBox="1"/>
              <p:nvPr/>
            </p:nvSpPr>
            <p:spPr>
              <a:xfrm>
                <a:off x="1580147" y="4040157"/>
                <a:ext cx="4572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b="1" dirty="0">
                    <a:solidFill>
                      <a:srgbClr val="C00000"/>
                    </a:solidFill>
                  </a:rPr>
                  <a:t>X</a:t>
                </a:r>
              </a:p>
            </p:txBody>
          </p:sp>
        </p:grpSp>
        <p:grpSp>
          <p:nvGrpSpPr>
            <p:cNvPr id="128" name="Group 127"/>
            <p:cNvGrpSpPr/>
            <p:nvPr/>
          </p:nvGrpSpPr>
          <p:grpSpPr>
            <a:xfrm>
              <a:off x="2294646" y="5373301"/>
              <a:ext cx="589547" cy="369332"/>
              <a:chOff x="1447800" y="4040157"/>
              <a:chExt cx="589547" cy="369332"/>
            </a:xfrm>
          </p:grpSpPr>
          <p:cxnSp>
            <p:nvCxnSpPr>
              <p:cNvPr id="132" name="Straight Connector 131"/>
              <p:cNvCxnSpPr/>
              <p:nvPr/>
            </p:nvCxnSpPr>
            <p:spPr>
              <a:xfrm flipH="1">
                <a:off x="1447800" y="4040157"/>
                <a:ext cx="304801" cy="339919"/>
              </a:xfrm>
              <a:prstGeom prst="line">
                <a:avLst/>
              </a:prstGeom>
              <a:ln w="28575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3" name="TextBox 132"/>
              <p:cNvSpPr txBox="1"/>
              <p:nvPr/>
            </p:nvSpPr>
            <p:spPr>
              <a:xfrm>
                <a:off x="1580147" y="4040157"/>
                <a:ext cx="4572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b="1" dirty="0">
                    <a:solidFill>
                      <a:srgbClr val="C00000"/>
                    </a:solidFill>
                  </a:rPr>
                  <a:t>X</a:t>
                </a:r>
              </a:p>
            </p:txBody>
          </p:sp>
        </p:grpSp>
        <p:grpSp>
          <p:nvGrpSpPr>
            <p:cNvPr id="129" name="Group 128"/>
            <p:cNvGrpSpPr/>
            <p:nvPr/>
          </p:nvGrpSpPr>
          <p:grpSpPr>
            <a:xfrm>
              <a:off x="2294646" y="5710909"/>
              <a:ext cx="589547" cy="369332"/>
              <a:chOff x="1447800" y="4040157"/>
              <a:chExt cx="589547" cy="369332"/>
            </a:xfrm>
          </p:grpSpPr>
          <p:cxnSp>
            <p:nvCxnSpPr>
              <p:cNvPr id="130" name="Straight Connector 129"/>
              <p:cNvCxnSpPr/>
              <p:nvPr/>
            </p:nvCxnSpPr>
            <p:spPr>
              <a:xfrm flipH="1">
                <a:off x="1447800" y="4040157"/>
                <a:ext cx="304801" cy="339919"/>
              </a:xfrm>
              <a:prstGeom prst="line">
                <a:avLst/>
              </a:prstGeom>
              <a:ln w="28575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1" name="TextBox 130"/>
              <p:cNvSpPr txBox="1"/>
              <p:nvPr/>
            </p:nvSpPr>
            <p:spPr>
              <a:xfrm>
                <a:off x="1580147" y="4040157"/>
                <a:ext cx="4572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b="1" dirty="0">
                    <a:solidFill>
                      <a:srgbClr val="C00000"/>
                    </a:solidFill>
                  </a:rPr>
                  <a:t>X</a:t>
                </a:r>
              </a:p>
            </p:txBody>
          </p:sp>
        </p:grpSp>
      </p:grpSp>
      <p:sp>
        <p:nvSpPr>
          <p:cNvPr id="140" name="TextBox 139"/>
          <p:cNvSpPr txBox="1"/>
          <p:nvPr/>
        </p:nvSpPr>
        <p:spPr>
          <a:xfrm>
            <a:off x="8537209" y="987587"/>
            <a:ext cx="1829803" cy="33855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600" b="1" dirty="0"/>
              <a:t>ALUcontrol3 = 0</a:t>
            </a:r>
          </a:p>
        </p:txBody>
      </p:sp>
      <p:sp>
        <p:nvSpPr>
          <p:cNvPr id="141" name="TextBox 140"/>
          <p:cNvSpPr txBox="1"/>
          <p:nvPr/>
        </p:nvSpPr>
        <p:spPr>
          <a:xfrm>
            <a:off x="8537207" y="1393606"/>
            <a:ext cx="1828364" cy="338554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>
              <a:tabLst>
                <a:tab pos="1484276" algn="l"/>
              </a:tabLst>
            </a:pPr>
            <a:r>
              <a:rPr lang="en-US" sz="1600" b="1" dirty="0"/>
              <a:t>ALUcontrol2 = ?</a:t>
            </a:r>
          </a:p>
        </p:txBody>
      </p:sp>
      <p:grpSp>
        <p:nvGrpSpPr>
          <p:cNvPr id="142" name="Group 141"/>
          <p:cNvGrpSpPr/>
          <p:nvPr/>
        </p:nvGrpSpPr>
        <p:grpSpPr>
          <a:xfrm>
            <a:off x="9589201" y="4102341"/>
            <a:ext cx="228600" cy="1933735"/>
            <a:chOff x="7908991" y="4102340"/>
            <a:chExt cx="228600" cy="1933734"/>
          </a:xfrm>
        </p:grpSpPr>
        <p:sp>
          <p:nvSpPr>
            <p:cNvPr id="143" name="Oval 142"/>
            <p:cNvSpPr/>
            <p:nvPr/>
          </p:nvSpPr>
          <p:spPr>
            <a:xfrm>
              <a:off x="7908991" y="4102340"/>
              <a:ext cx="228600" cy="270276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Oval 143"/>
            <p:cNvSpPr/>
            <p:nvPr/>
          </p:nvSpPr>
          <p:spPr>
            <a:xfrm>
              <a:off x="7908991" y="4744751"/>
              <a:ext cx="228600" cy="270276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Oval 144"/>
            <p:cNvSpPr/>
            <p:nvPr/>
          </p:nvSpPr>
          <p:spPr>
            <a:xfrm>
              <a:off x="7908991" y="5765798"/>
              <a:ext cx="228600" cy="270276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6" name="TextBox 145"/>
          <p:cNvSpPr txBox="1"/>
          <p:nvPr/>
        </p:nvSpPr>
        <p:spPr>
          <a:xfrm>
            <a:off x="8004813" y="1732159"/>
            <a:ext cx="2360761" cy="338554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>
              <a:tabLst>
                <a:tab pos="1484276" algn="l"/>
              </a:tabLst>
            </a:pPr>
            <a:r>
              <a:rPr lang="en-US" sz="1600" b="1" dirty="0"/>
              <a:t>ALUop0 + ALUop1</a:t>
            </a:r>
            <a:r>
              <a:rPr lang="en-US" sz="1600" b="1" dirty="0">
                <a:sym typeface="Symbol"/>
              </a:rPr>
              <a:t> F1 </a:t>
            </a:r>
            <a:endParaRPr lang="en-US" sz="1600" b="1" dirty="0"/>
          </a:p>
        </p:txBody>
      </p:sp>
      <p:sp>
        <p:nvSpPr>
          <p:cNvPr id="147" name="TextBox 146">
            <a:extLst>
              <a:ext uri="{FF2B5EF4-FFF2-40B4-BE49-F238E27FC236}">
                <a16:creationId xmlns:a16="http://schemas.microsoft.com/office/drawing/2014/main" id="{7051D6DA-8420-4919-A800-AEB15305BBBB}"/>
              </a:ext>
            </a:extLst>
          </p:cNvPr>
          <p:cNvSpPr txBox="1"/>
          <p:nvPr/>
        </p:nvSpPr>
        <p:spPr>
          <a:xfrm>
            <a:off x="599090" y="504497"/>
            <a:ext cx="1245476" cy="120032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SG" sz="2400" dirty="0"/>
              <a:t>From lecture slide:</a:t>
            </a:r>
          </a:p>
        </p:txBody>
      </p:sp>
      <p:sp>
        <p:nvSpPr>
          <p:cNvPr id="148" name="Slide Number Placeholder 1">
            <a:extLst>
              <a:ext uri="{FF2B5EF4-FFF2-40B4-BE49-F238E27FC236}">
                <a16:creationId xmlns:a16="http://schemas.microsoft.com/office/drawing/2014/main" id="{8B67BC49-2203-4A01-A046-ECA3843885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900458" y="6397621"/>
            <a:ext cx="1312025" cy="365125"/>
          </a:xfrm>
        </p:spPr>
        <p:txBody>
          <a:bodyPr/>
          <a:lstStyle/>
          <a:p>
            <a:fld id="{AEBE2BCA-7FFD-4666-9163-5C061F649162}" type="slidenum">
              <a:rPr lang="en-SG" sz="1600" smtClean="0"/>
              <a:t>3</a:t>
            </a:fld>
            <a:endParaRPr lang="en-SG" dirty="0"/>
          </a:p>
        </p:txBody>
      </p:sp>
      <p:sp>
        <p:nvSpPr>
          <p:cNvPr id="149" name="Date Placeholder 5">
            <a:extLst>
              <a:ext uri="{FF2B5EF4-FFF2-40B4-BE49-F238E27FC236}">
                <a16:creationId xmlns:a16="http://schemas.microsoft.com/office/drawing/2014/main" id="{60BB479B-3EE7-4CD9-96F6-8CBA5ACB20F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137411" y="6351584"/>
            <a:ext cx="2133600" cy="457200"/>
          </a:xfrm>
        </p:spPr>
        <p:txBody>
          <a:bodyPr/>
          <a:lstStyle/>
          <a:p>
            <a:r>
              <a:rPr lang="en-US" sz="1600" dirty="0"/>
              <a:t>CS2100</a:t>
            </a:r>
            <a:endParaRPr lang="en-US" altLang="en-US" sz="1600" dirty="0"/>
          </a:p>
        </p:txBody>
      </p:sp>
      <p:sp>
        <p:nvSpPr>
          <p:cNvPr id="150" name="Footer Placeholder 11">
            <a:extLst>
              <a:ext uri="{FF2B5EF4-FFF2-40B4-BE49-F238E27FC236}">
                <a16:creationId xmlns:a16="http://schemas.microsoft.com/office/drawing/2014/main" id="{45D827DE-2912-4C4A-942B-FA6EC31B19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804411" y="6356345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US" altLang="en-US" sz="1600" dirty="0"/>
              <a:t>Control</a:t>
            </a:r>
          </a:p>
        </p:txBody>
      </p:sp>
    </p:spTree>
    <p:extLst>
      <p:ext uri="{BB962C8B-B14F-4D97-AF65-F5344CB8AC3E}">
        <p14:creationId xmlns:p14="http://schemas.microsoft.com/office/powerpoint/2010/main" val="30648270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Footer Placeholder 11">
            <a:extLst>
              <a:ext uri="{FF2B5EF4-FFF2-40B4-BE49-F238E27FC236}">
                <a16:creationId xmlns:a16="http://schemas.microsoft.com/office/drawing/2014/main" id="{E2CBC606-0047-43C8-A2F8-AC531861E3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804411" y="6356345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US" altLang="en-US" sz="1600" dirty="0"/>
              <a:t>Control</a:t>
            </a: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2137411" y="304805"/>
            <a:ext cx="8001000" cy="57121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/>
              <a:t>Control Design: </a:t>
            </a:r>
            <a:r>
              <a:rPr lang="en-US" sz="3600" b="1" dirty="0"/>
              <a:t>Outputs</a:t>
            </a:r>
            <a:endParaRPr lang="en-US" b="1" dirty="0"/>
          </a:p>
        </p:txBody>
      </p:sp>
      <p:graphicFrame>
        <p:nvGraphicFramePr>
          <p:cNvPr id="4" name="Group 12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03697521"/>
              </p:ext>
            </p:extLst>
          </p:nvPr>
        </p:nvGraphicFramePr>
        <p:xfrm>
          <a:off x="2054942" y="867647"/>
          <a:ext cx="8503800" cy="1920240"/>
        </p:xfrm>
        <a:graphic>
          <a:graphicData uri="http://schemas.openxmlformats.org/drawingml/2006/table">
            <a:tbl>
              <a:tblPr firstRow="1" bandCol="1">
                <a:tableStyleId>{616DA210-FB5B-4158-B5E0-FEB733F419BA}</a:tableStyleId>
              </a:tblPr>
              <a:tblGrid>
                <a:gridCol w="8351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11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1112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5926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3466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5048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5048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8106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1990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850486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302986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1" u="none" strike="noStrike" cap="none" normalizeH="0" baseline="0" dirty="0" err="1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RegDst</a:t>
                      </a:r>
                      <a:endParaRPr kumimoji="0" lang="en-US" sz="1500" b="1" i="0" u="none" strike="noStrike" cap="none" normalizeH="0" baseline="0" dirty="0">
                        <a:ln>
                          <a:noFill/>
                        </a:ln>
                        <a:solidFill>
                          <a:srgbClr val="660066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1" u="none" strike="noStrike" cap="none" normalizeH="0" baseline="0" dirty="0" err="1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ALUSrc</a:t>
                      </a:r>
                      <a:endParaRPr kumimoji="0" lang="en-US" sz="1500" b="1" i="0" u="none" strike="noStrike" cap="none" normalizeH="0" baseline="0" dirty="0">
                        <a:ln>
                          <a:noFill/>
                        </a:ln>
                        <a:solidFill>
                          <a:srgbClr val="660066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 horzOverflow="overflow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1" u="none" strike="noStrike" cap="none" normalizeH="0" baseline="0" dirty="0" err="1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MemToReg</a:t>
                      </a:r>
                      <a:endParaRPr kumimoji="0" lang="en-US" sz="1500" b="1" i="0" u="none" strike="noStrike" cap="none" normalizeH="0" baseline="0" dirty="0">
                        <a:ln>
                          <a:noFill/>
                        </a:ln>
                        <a:solidFill>
                          <a:srgbClr val="660066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1" u="none" strike="noStrike" cap="none" normalizeH="0" baseline="0" dirty="0" err="1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Reg</a:t>
                      </a:r>
                      <a:endParaRPr kumimoji="0" lang="en-US" sz="1500" b="1" u="none" strike="noStrike" cap="none" normalizeH="0" baseline="0" dirty="0">
                        <a:ln>
                          <a:noFill/>
                        </a:ln>
                        <a:solidFill>
                          <a:srgbClr val="660066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1" u="none" strike="noStrike" cap="none" normalizeH="0" baseline="0" dirty="0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Write</a:t>
                      </a:r>
                      <a:endParaRPr kumimoji="0" lang="en-US" sz="1500" b="1" i="0" u="none" strike="noStrike" cap="none" normalizeH="0" baseline="0" dirty="0">
                        <a:ln>
                          <a:noFill/>
                        </a:ln>
                        <a:solidFill>
                          <a:srgbClr val="660066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 horzOverflow="overflow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1" u="none" strike="noStrike" cap="none" normalizeH="0" baseline="0" dirty="0" err="1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Mem</a:t>
                      </a:r>
                      <a:endParaRPr kumimoji="0" lang="en-US" sz="1500" b="1" u="none" strike="noStrike" cap="none" normalizeH="0" baseline="0" dirty="0">
                        <a:ln>
                          <a:noFill/>
                        </a:ln>
                        <a:solidFill>
                          <a:srgbClr val="660066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1" u="none" strike="noStrike" cap="none" normalizeH="0" baseline="0" dirty="0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Read</a:t>
                      </a:r>
                      <a:endParaRPr kumimoji="0" lang="en-US" sz="1500" b="1" i="0" u="none" strike="noStrike" cap="none" normalizeH="0" baseline="0" dirty="0">
                        <a:ln>
                          <a:noFill/>
                        </a:ln>
                        <a:solidFill>
                          <a:srgbClr val="660066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1" u="none" strike="noStrike" cap="none" normalizeH="0" baseline="0" dirty="0" err="1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Mem</a:t>
                      </a:r>
                      <a:endParaRPr kumimoji="0" lang="en-US" sz="1500" b="1" u="none" strike="noStrike" cap="none" normalizeH="0" baseline="0" dirty="0">
                        <a:ln>
                          <a:noFill/>
                        </a:ln>
                        <a:solidFill>
                          <a:srgbClr val="660066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1" u="none" strike="noStrike" cap="none" normalizeH="0" baseline="0" dirty="0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Write</a:t>
                      </a:r>
                      <a:endParaRPr kumimoji="0" lang="en-US" sz="1500" b="1" i="0" u="none" strike="noStrike" cap="none" normalizeH="0" baseline="0" dirty="0">
                        <a:ln>
                          <a:noFill/>
                        </a:ln>
                        <a:solidFill>
                          <a:srgbClr val="660066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 horzOverflow="overflow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1" u="none" strike="noStrike" cap="none" normalizeH="0" baseline="0" dirty="0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Branch</a:t>
                      </a:r>
                      <a:endParaRPr kumimoji="0" lang="en-US" sz="1500" b="1" i="0" u="none" strike="noStrike" cap="none" normalizeH="0" baseline="0" dirty="0">
                        <a:ln>
                          <a:noFill/>
                        </a:ln>
                        <a:solidFill>
                          <a:srgbClr val="660066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1" u="none" strike="noStrike" cap="none" normalizeH="0" baseline="0" dirty="0" err="1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ALUop</a:t>
                      </a:r>
                      <a:endParaRPr kumimoji="0" lang="en-US" sz="1500" b="1" i="0" u="none" strike="noStrike" cap="none" normalizeH="0" baseline="0" dirty="0">
                        <a:ln>
                          <a:noFill/>
                        </a:ln>
                        <a:solidFill>
                          <a:srgbClr val="660066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 horzOverflow="overflow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1" u="none" strike="noStrike" cap="none" normalizeH="0" baseline="0" dirty="0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op1</a:t>
                      </a:r>
                      <a:endParaRPr kumimoji="0" lang="en-US" sz="1500" b="1" i="0" u="none" strike="noStrike" cap="none" normalizeH="0" baseline="0" dirty="0">
                        <a:ln>
                          <a:noFill/>
                        </a:ln>
                        <a:solidFill>
                          <a:srgbClr val="660066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1" u="none" strike="noStrike" cap="none" normalizeH="0" baseline="0" dirty="0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op0</a:t>
                      </a:r>
                      <a:endParaRPr kumimoji="0" lang="en-US" sz="1500" b="1" i="0" u="none" strike="noStrike" cap="none" normalizeH="0" baseline="0" dirty="0">
                        <a:ln>
                          <a:noFill/>
                        </a:ln>
                        <a:solidFill>
                          <a:srgbClr val="660066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 horzOverflow="overflow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222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R-type</a:t>
                      </a:r>
                      <a:endParaRPr kumimoji="0" lang="en-US" sz="15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222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lw</a:t>
                      </a:r>
                      <a:endParaRPr kumimoji="0" lang="en-US" sz="15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222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sw</a:t>
                      </a:r>
                      <a:endParaRPr kumimoji="0" lang="en-US" sz="15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222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beq</a:t>
                      </a:r>
                      <a:endParaRPr kumimoji="0" lang="en-US" sz="15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pSp>
        <p:nvGrpSpPr>
          <p:cNvPr id="9" name="Group 8"/>
          <p:cNvGrpSpPr/>
          <p:nvPr/>
        </p:nvGrpSpPr>
        <p:grpSpPr>
          <a:xfrm>
            <a:off x="3128011" y="1506849"/>
            <a:ext cx="7239000" cy="338554"/>
            <a:chOff x="1371600" y="1743747"/>
            <a:chExt cx="7239000" cy="338554"/>
          </a:xfrm>
        </p:grpSpPr>
        <p:sp>
          <p:nvSpPr>
            <p:cNvPr id="10" name="TextBox 9"/>
            <p:cNvSpPr txBox="1"/>
            <p:nvPr/>
          </p:nvSpPr>
          <p:spPr>
            <a:xfrm>
              <a:off x="2286000" y="1743747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/>
                <a:t>0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3124200" y="1743747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/>
                <a:t>0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1371600" y="1743747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/>
                <a:t>1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3962400" y="1743747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/>
                <a:t>1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5638800" y="1743747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/>
                <a:t>0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4752109" y="1743747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/>
                <a:t>0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6477000" y="1743747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/>
                <a:t>0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7380515" y="1743747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/>
                <a:t>1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8153400" y="1743747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/>
                <a:t>0</a:t>
              </a: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3128011" y="1845403"/>
            <a:ext cx="7239000" cy="338554"/>
            <a:chOff x="1371600" y="1743747"/>
            <a:chExt cx="7239000" cy="338554"/>
          </a:xfrm>
        </p:grpSpPr>
        <p:sp>
          <p:nvSpPr>
            <p:cNvPr id="20" name="TextBox 19"/>
            <p:cNvSpPr txBox="1"/>
            <p:nvPr/>
          </p:nvSpPr>
          <p:spPr>
            <a:xfrm>
              <a:off x="2286000" y="1743747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/>
                <a:t>1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3124200" y="1743747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/>
                <a:t>1</a:t>
              </a: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1371600" y="1743747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/>
                <a:t>0</a:t>
              </a: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3962400" y="1743747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/>
                <a:t>1</a:t>
              </a: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5638800" y="1743747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/>
                <a:t>0</a:t>
              </a: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4752109" y="1743747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/>
                <a:t>1</a:t>
              </a: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6477000" y="1743747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/>
                <a:t>0</a:t>
              </a: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7380515" y="1743747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/>
                <a:t>0</a:t>
              </a: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8153400" y="1743747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/>
                <a:t>0</a:t>
              </a:r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3128011" y="2155473"/>
            <a:ext cx="7239000" cy="338554"/>
            <a:chOff x="1371600" y="1743747"/>
            <a:chExt cx="7239000" cy="338554"/>
          </a:xfrm>
        </p:grpSpPr>
        <p:sp>
          <p:nvSpPr>
            <p:cNvPr id="30" name="TextBox 29"/>
            <p:cNvSpPr txBox="1"/>
            <p:nvPr/>
          </p:nvSpPr>
          <p:spPr>
            <a:xfrm>
              <a:off x="2286000" y="1743747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/>
                <a:t>1</a:t>
              </a: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3124200" y="1743747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/>
                <a:t>X</a:t>
              </a: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1371600" y="1743747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/>
                <a:t>X</a:t>
              </a: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3962400" y="1743747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/>
                <a:t>0</a:t>
              </a: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5638800" y="1743747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/>
                <a:t>1</a:t>
              </a: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4752109" y="1743747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/>
                <a:t>0</a:t>
              </a: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6477000" y="1743747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/>
                <a:t>0</a:t>
              </a: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7380515" y="1743747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/>
                <a:t>0</a:t>
              </a: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8153400" y="1743747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/>
                <a:t>0</a:t>
              </a:r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3128011" y="2449333"/>
            <a:ext cx="7239000" cy="338554"/>
            <a:chOff x="1371600" y="1743747"/>
            <a:chExt cx="7239000" cy="338554"/>
          </a:xfrm>
        </p:grpSpPr>
        <p:sp>
          <p:nvSpPr>
            <p:cNvPr id="40" name="TextBox 39"/>
            <p:cNvSpPr txBox="1"/>
            <p:nvPr/>
          </p:nvSpPr>
          <p:spPr>
            <a:xfrm>
              <a:off x="2286000" y="1743747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/>
                <a:t>0</a:t>
              </a: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3124200" y="1743747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/>
                <a:t>X</a:t>
              </a: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1371600" y="1743747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/>
                <a:t>X</a:t>
              </a: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3962400" y="1743747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/>
                <a:t>0</a:t>
              </a: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5638800" y="1743747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/>
                <a:t>0</a:t>
              </a: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4752109" y="1743747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/>
                <a:t>0</a:t>
              </a: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6477000" y="1743747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/>
                <a:t>1</a:t>
              </a: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7380515" y="1743747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/>
                <a:t>0</a:t>
              </a: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8153400" y="1743747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/>
                <a:t>1</a:t>
              </a:r>
            </a:p>
          </p:txBody>
        </p:sp>
      </p:grpSp>
      <p:grpSp>
        <p:nvGrpSpPr>
          <p:cNvPr id="54" name="Group 53"/>
          <p:cNvGrpSpPr/>
          <p:nvPr/>
        </p:nvGrpSpPr>
        <p:grpSpPr>
          <a:xfrm>
            <a:off x="3392129" y="2851260"/>
            <a:ext cx="6017588" cy="3846650"/>
            <a:chOff x="3280410" y="3079865"/>
            <a:chExt cx="5791200" cy="3701935"/>
          </a:xfrm>
        </p:grpSpPr>
        <p:pic>
          <p:nvPicPr>
            <p:cNvPr id="8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280410" y="3079865"/>
              <a:ext cx="5791200" cy="37019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9" name="TextBox 48"/>
            <p:cNvSpPr txBox="1"/>
            <p:nvPr/>
          </p:nvSpPr>
          <p:spPr>
            <a:xfrm>
              <a:off x="4453059" y="5035176"/>
              <a:ext cx="202219" cy="51296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spcAft>
                  <a:spcPts val="200"/>
                </a:spcAft>
              </a:pPr>
              <a:r>
                <a:rPr lang="en-SG" sz="800" dirty="0">
                  <a:solidFill>
                    <a:srgbClr val="0033CC"/>
                  </a:solidFill>
                </a:rPr>
                <a:t>0</a:t>
              </a:r>
            </a:p>
            <a:p>
              <a:pPr algn="ctr">
                <a:spcAft>
                  <a:spcPts val="200"/>
                </a:spcAft>
              </a:pPr>
              <a:endParaRPr lang="en-SG" sz="800" dirty="0"/>
            </a:p>
            <a:p>
              <a:pPr algn="ctr">
                <a:spcAft>
                  <a:spcPts val="200"/>
                </a:spcAft>
              </a:pPr>
              <a:r>
                <a:rPr lang="en-SG" sz="800" dirty="0">
                  <a:solidFill>
                    <a:srgbClr val="0033CC"/>
                  </a:solidFill>
                </a:rPr>
                <a:t>1</a:t>
              </a:r>
              <a:endParaRPr lang="en-US" sz="800" dirty="0">
                <a:solidFill>
                  <a:srgbClr val="0033CC"/>
                </a:solidFill>
              </a:endParaRP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6224893" y="5191307"/>
              <a:ext cx="202219" cy="5642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spcAft>
                  <a:spcPts val="400"/>
                </a:spcAft>
              </a:pPr>
              <a:r>
                <a:rPr lang="en-SG" sz="800" dirty="0">
                  <a:solidFill>
                    <a:srgbClr val="0033CC"/>
                  </a:solidFill>
                </a:rPr>
                <a:t>0</a:t>
              </a:r>
            </a:p>
            <a:p>
              <a:pPr algn="ctr">
                <a:spcAft>
                  <a:spcPts val="400"/>
                </a:spcAft>
              </a:pPr>
              <a:endParaRPr lang="en-SG" sz="800" dirty="0">
                <a:solidFill>
                  <a:srgbClr val="0033CC"/>
                </a:solidFill>
              </a:endParaRPr>
            </a:p>
            <a:p>
              <a:pPr algn="ctr">
                <a:spcAft>
                  <a:spcPts val="400"/>
                </a:spcAft>
              </a:pPr>
              <a:r>
                <a:rPr lang="en-SG" sz="800" dirty="0">
                  <a:solidFill>
                    <a:srgbClr val="0033CC"/>
                  </a:solidFill>
                </a:rPr>
                <a:t>1</a:t>
              </a:r>
              <a:endParaRPr lang="en-US" sz="800" dirty="0">
                <a:solidFill>
                  <a:srgbClr val="0033CC"/>
                </a:solidFill>
              </a:endParaRP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7593617" y="3273368"/>
              <a:ext cx="202219" cy="5642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spcAft>
                  <a:spcPts val="400"/>
                </a:spcAft>
              </a:pPr>
              <a:r>
                <a:rPr lang="en-SG" sz="800" dirty="0">
                  <a:solidFill>
                    <a:srgbClr val="0033CC"/>
                  </a:solidFill>
                </a:rPr>
                <a:t>0</a:t>
              </a:r>
            </a:p>
            <a:p>
              <a:pPr algn="ctr">
                <a:spcAft>
                  <a:spcPts val="400"/>
                </a:spcAft>
              </a:pPr>
              <a:endParaRPr lang="en-SG" sz="800" dirty="0">
                <a:solidFill>
                  <a:srgbClr val="0033CC"/>
                </a:solidFill>
              </a:endParaRPr>
            </a:p>
            <a:p>
              <a:pPr algn="ctr">
                <a:spcAft>
                  <a:spcPts val="400"/>
                </a:spcAft>
              </a:pPr>
              <a:r>
                <a:rPr lang="en-SG" sz="800" dirty="0">
                  <a:solidFill>
                    <a:srgbClr val="0033CC"/>
                  </a:solidFill>
                </a:rPr>
                <a:t>1</a:t>
              </a:r>
              <a:endParaRPr lang="en-US" sz="800" dirty="0">
                <a:solidFill>
                  <a:srgbClr val="0033CC"/>
                </a:solidFill>
              </a:endParaRP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8456259" y="5593875"/>
              <a:ext cx="202219" cy="53860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spcAft>
                  <a:spcPts val="300"/>
                </a:spcAft>
              </a:pPr>
              <a:r>
                <a:rPr lang="en-SG" sz="800" dirty="0">
                  <a:solidFill>
                    <a:srgbClr val="0033CC"/>
                  </a:solidFill>
                </a:rPr>
                <a:t>1</a:t>
              </a:r>
            </a:p>
            <a:p>
              <a:pPr algn="ctr">
                <a:spcAft>
                  <a:spcPts val="300"/>
                </a:spcAft>
              </a:pPr>
              <a:endParaRPr lang="en-SG" sz="800" dirty="0">
                <a:solidFill>
                  <a:srgbClr val="0033CC"/>
                </a:solidFill>
              </a:endParaRPr>
            </a:p>
            <a:p>
              <a:pPr algn="ctr">
                <a:spcAft>
                  <a:spcPts val="300"/>
                </a:spcAft>
              </a:pPr>
              <a:r>
                <a:rPr lang="en-SG" sz="800" dirty="0">
                  <a:solidFill>
                    <a:srgbClr val="0033CC"/>
                  </a:solidFill>
                </a:rPr>
                <a:t>0</a:t>
              </a:r>
              <a:endParaRPr lang="en-US" sz="800" dirty="0">
                <a:solidFill>
                  <a:srgbClr val="0033CC"/>
                </a:solidFill>
              </a:endParaRPr>
            </a:p>
          </p:txBody>
        </p:sp>
      </p:grpSp>
      <p:sp>
        <p:nvSpPr>
          <p:cNvPr id="55" name="TextBox 54">
            <a:extLst>
              <a:ext uri="{FF2B5EF4-FFF2-40B4-BE49-F238E27FC236}">
                <a16:creationId xmlns:a16="http://schemas.microsoft.com/office/drawing/2014/main" id="{AB57F586-07E8-4E1D-86A6-4E559AC2A96E}"/>
              </a:ext>
            </a:extLst>
          </p:cNvPr>
          <p:cNvSpPr txBox="1"/>
          <p:nvPr/>
        </p:nvSpPr>
        <p:spPr>
          <a:xfrm>
            <a:off x="599090" y="504497"/>
            <a:ext cx="1245476" cy="120032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SG" sz="2400" dirty="0"/>
              <a:t>From lecture slide:</a:t>
            </a:r>
          </a:p>
        </p:txBody>
      </p:sp>
      <p:sp>
        <p:nvSpPr>
          <p:cNvPr id="56" name="Slide Number Placeholder 1">
            <a:extLst>
              <a:ext uri="{FF2B5EF4-FFF2-40B4-BE49-F238E27FC236}">
                <a16:creationId xmlns:a16="http://schemas.microsoft.com/office/drawing/2014/main" id="{69325ACF-32FF-4354-8B41-8B21E79888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900458" y="6397621"/>
            <a:ext cx="1312025" cy="365125"/>
          </a:xfrm>
        </p:spPr>
        <p:txBody>
          <a:bodyPr/>
          <a:lstStyle/>
          <a:p>
            <a:fld id="{AEBE2BCA-7FFD-4666-9163-5C061F649162}" type="slidenum">
              <a:rPr lang="en-SG" sz="1600" smtClean="0"/>
              <a:t>4</a:t>
            </a:fld>
            <a:endParaRPr lang="en-SG" dirty="0"/>
          </a:p>
        </p:txBody>
      </p:sp>
      <p:sp>
        <p:nvSpPr>
          <p:cNvPr id="57" name="Date Placeholder 5">
            <a:extLst>
              <a:ext uri="{FF2B5EF4-FFF2-40B4-BE49-F238E27FC236}">
                <a16:creationId xmlns:a16="http://schemas.microsoft.com/office/drawing/2014/main" id="{16537A63-3D8B-4193-8985-F3C8D00349D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137411" y="6351584"/>
            <a:ext cx="2133600" cy="457200"/>
          </a:xfrm>
        </p:spPr>
        <p:txBody>
          <a:bodyPr/>
          <a:lstStyle/>
          <a:p>
            <a:r>
              <a:rPr lang="en-US" sz="1600" dirty="0"/>
              <a:t>CS2100</a:t>
            </a:r>
            <a:endParaRPr lang="en-US" altLang="en-US" sz="1600" dirty="0"/>
          </a:p>
        </p:txBody>
      </p:sp>
    </p:spTree>
    <p:extLst>
      <p:ext uri="{BB962C8B-B14F-4D97-AF65-F5344CB8AC3E}">
        <p14:creationId xmlns:p14="http://schemas.microsoft.com/office/powerpoint/2010/main" val="16288651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" name="Group 40"/>
          <p:cNvGrpSpPr/>
          <p:nvPr/>
        </p:nvGrpSpPr>
        <p:grpSpPr>
          <a:xfrm>
            <a:off x="517713" y="1484829"/>
            <a:ext cx="8034616" cy="5217179"/>
            <a:chOff x="517713" y="1484829"/>
            <a:chExt cx="8034616" cy="5217179"/>
          </a:xfrm>
        </p:grpSpPr>
        <p:grpSp>
          <p:nvGrpSpPr>
            <p:cNvPr id="4" name="Group 3"/>
            <p:cNvGrpSpPr/>
            <p:nvPr/>
          </p:nvGrpSpPr>
          <p:grpSpPr>
            <a:xfrm>
              <a:off x="517713" y="1484829"/>
              <a:ext cx="8034616" cy="5217179"/>
              <a:chOff x="1690687" y="538162"/>
              <a:chExt cx="8810625" cy="5721071"/>
            </a:xfrm>
          </p:grpSpPr>
          <p:pic>
            <p:nvPicPr>
              <p:cNvPr id="2" name="Picture 1"/>
              <p:cNvPicPr/>
              <p:nvPr/>
            </p:nvPicPr>
            <p:blipFill rotWithShape="1"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b="1048"/>
              <a:stretch/>
            </p:blipFill>
            <p:spPr>
              <a:xfrm>
                <a:off x="1690687" y="538163"/>
                <a:ext cx="8810625" cy="5721070"/>
              </a:xfrm>
              <a:prstGeom prst="rect">
                <a:avLst/>
              </a:prstGeom>
            </p:spPr>
          </p:pic>
          <p:sp>
            <p:nvSpPr>
              <p:cNvPr id="3" name="Rectangle 2"/>
              <p:cNvSpPr/>
              <p:nvPr/>
            </p:nvSpPr>
            <p:spPr>
              <a:xfrm>
                <a:off x="9910482" y="538162"/>
                <a:ext cx="590830" cy="2837051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SG"/>
              </a:p>
            </p:txBody>
          </p:sp>
        </p:grpSp>
        <p:sp>
          <p:nvSpPr>
            <p:cNvPr id="37" name="TextBox 36"/>
            <p:cNvSpPr txBox="1"/>
            <p:nvPr/>
          </p:nvSpPr>
          <p:spPr>
            <a:xfrm>
              <a:off x="2177704" y="4349467"/>
              <a:ext cx="202219" cy="6232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spcAft>
                  <a:spcPts val="100"/>
                </a:spcAft>
              </a:pPr>
              <a:r>
                <a:rPr lang="en-SG" sz="800" dirty="0">
                  <a:solidFill>
                    <a:srgbClr val="0033CC"/>
                  </a:solidFill>
                </a:rPr>
                <a:t>0</a:t>
              </a:r>
            </a:p>
            <a:p>
              <a:pPr algn="ctr">
                <a:spcAft>
                  <a:spcPts val="100"/>
                </a:spcAft>
              </a:pPr>
              <a:endParaRPr lang="en-SG" sz="800" dirty="0">
                <a:solidFill>
                  <a:srgbClr val="0033CC"/>
                </a:solidFill>
              </a:endParaRPr>
            </a:p>
            <a:p>
              <a:pPr algn="ctr">
                <a:spcAft>
                  <a:spcPts val="100"/>
                </a:spcAft>
              </a:pPr>
              <a:endParaRPr lang="en-SG" sz="800" dirty="0">
                <a:solidFill>
                  <a:srgbClr val="0033CC"/>
                </a:solidFill>
              </a:endParaRPr>
            </a:p>
            <a:p>
              <a:pPr algn="ctr">
                <a:spcAft>
                  <a:spcPts val="100"/>
                </a:spcAft>
              </a:pPr>
              <a:r>
                <a:rPr lang="en-SG" sz="800" dirty="0">
                  <a:solidFill>
                    <a:srgbClr val="0033CC"/>
                  </a:solidFill>
                </a:rPr>
                <a:t>1</a:t>
              </a:r>
              <a:endParaRPr lang="en-US" sz="800" dirty="0">
                <a:solidFill>
                  <a:srgbClr val="0033CC"/>
                </a:solidFill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4569677" y="4559719"/>
              <a:ext cx="202219" cy="7001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spcAft>
                  <a:spcPts val="300"/>
                </a:spcAft>
              </a:pPr>
              <a:r>
                <a:rPr lang="en-SG" sz="800" dirty="0">
                  <a:solidFill>
                    <a:srgbClr val="0033CC"/>
                  </a:solidFill>
                </a:rPr>
                <a:t>0</a:t>
              </a:r>
            </a:p>
            <a:p>
              <a:pPr algn="ctr">
                <a:spcAft>
                  <a:spcPts val="300"/>
                </a:spcAft>
              </a:pPr>
              <a:endParaRPr lang="en-SG" sz="800" dirty="0">
                <a:solidFill>
                  <a:srgbClr val="0033CC"/>
                </a:solidFill>
              </a:endParaRPr>
            </a:p>
            <a:p>
              <a:pPr algn="ctr">
                <a:spcAft>
                  <a:spcPts val="300"/>
                </a:spcAft>
              </a:pPr>
              <a:endParaRPr lang="en-SG" sz="800" dirty="0">
                <a:solidFill>
                  <a:srgbClr val="0033CC"/>
                </a:solidFill>
              </a:endParaRPr>
            </a:p>
            <a:p>
              <a:pPr algn="ctr">
                <a:spcAft>
                  <a:spcPts val="300"/>
                </a:spcAft>
              </a:pPr>
              <a:r>
                <a:rPr lang="en-SG" sz="800" dirty="0">
                  <a:solidFill>
                    <a:srgbClr val="0033CC"/>
                  </a:solidFill>
                </a:rPr>
                <a:t>1</a:t>
              </a:r>
              <a:endParaRPr lang="en-US" sz="800" dirty="0">
                <a:solidFill>
                  <a:srgbClr val="0033CC"/>
                </a:solidFill>
              </a:endParaRP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6447360" y="1960292"/>
              <a:ext cx="202219" cy="7001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spcAft>
                  <a:spcPts val="300"/>
                </a:spcAft>
              </a:pPr>
              <a:r>
                <a:rPr lang="en-SG" sz="800" dirty="0">
                  <a:solidFill>
                    <a:srgbClr val="0033CC"/>
                  </a:solidFill>
                </a:rPr>
                <a:t>0</a:t>
              </a:r>
            </a:p>
            <a:p>
              <a:pPr algn="ctr">
                <a:spcAft>
                  <a:spcPts val="300"/>
                </a:spcAft>
              </a:pPr>
              <a:endParaRPr lang="en-SG" sz="800" dirty="0">
                <a:solidFill>
                  <a:srgbClr val="0033CC"/>
                </a:solidFill>
              </a:endParaRPr>
            </a:p>
            <a:p>
              <a:pPr algn="ctr">
                <a:spcAft>
                  <a:spcPts val="300"/>
                </a:spcAft>
              </a:pPr>
              <a:endParaRPr lang="en-SG" sz="800" dirty="0">
                <a:solidFill>
                  <a:srgbClr val="0033CC"/>
                </a:solidFill>
              </a:endParaRPr>
            </a:p>
            <a:p>
              <a:pPr algn="ctr">
                <a:spcAft>
                  <a:spcPts val="300"/>
                </a:spcAft>
              </a:pPr>
              <a:r>
                <a:rPr lang="en-SG" sz="800" dirty="0">
                  <a:solidFill>
                    <a:srgbClr val="0033CC"/>
                  </a:solidFill>
                </a:rPr>
                <a:t>1</a:t>
              </a:r>
              <a:endParaRPr lang="en-US" sz="800" dirty="0">
                <a:solidFill>
                  <a:srgbClr val="0033CC"/>
                </a:solidFill>
              </a:endParaRP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7611926" y="5150148"/>
              <a:ext cx="202219" cy="6232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spcAft>
                  <a:spcPts val="100"/>
                </a:spcAft>
              </a:pPr>
              <a:r>
                <a:rPr lang="en-SG" sz="800" dirty="0">
                  <a:solidFill>
                    <a:srgbClr val="0033CC"/>
                  </a:solidFill>
                </a:rPr>
                <a:t>1</a:t>
              </a:r>
            </a:p>
            <a:p>
              <a:pPr algn="ctr">
                <a:spcAft>
                  <a:spcPts val="100"/>
                </a:spcAft>
              </a:pPr>
              <a:endParaRPr lang="en-SG" sz="800" dirty="0">
                <a:solidFill>
                  <a:srgbClr val="0033CC"/>
                </a:solidFill>
              </a:endParaRPr>
            </a:p>
            <a:p>
              <a:pPr algn="ctr">
                <a:spcAft>
                  <a:spcPts val="100"/>
                </a:spcAft>
              </a:pPr>
              <a:endParaRPr lang="en-SG" sz="800" dirty="0">
                <a:solidFill>
                  <a:srgbClr val="0033CC"/>
                </a:solidFill>
              </a:endParaRPr>
            </a:p>
            <a:p>
              <a:pPr algn="ctr">
                <a:spcAft>
                  <a:spcPts val="100"/>
                </a:spcAft>
              </a:pPr>
              <a:r>
                <a:rPr lang="en-SG" sz="800" dirty="0">
                  <a:solidFill>
                    <a:srgbClr val="0033CC"/>
                  </a:solidFill>
                </a:rPr>
                <a:t>0</a:t>
              </a:r>
              <a:endParaRPr lang="en-US" sz="800" dirty="0">
                <a:solidFill>
                  <a:srgbClr val="0033CC"/>
                </a:solidFill>
              </a:endParaRPr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268942" y="115042"/>
            <a:ext cx="2191871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660066"/>
            </a:solidFill>
          </a:ln>
        </p:spPr>
        <p:txBody>
          <a:bodyPr wrap="square" rtlCol="0">
            <a:spAutoFit/>
          </a:bodyPr>
          <a:lstStyle/>
          <a:p>
            <a:r>
              <a:rPr lang="en-SG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lw</a:t>
            </a:r>
            <a:r>
              <a:rPr lang="en-SG" b="1" dirty="0">
                <a:latin typeface="Courier New" panose="02070309020205020404" pitchFamily="49" charset="0"/>
                <a:cs typeface="Courier New" panose="02070309020205020404" pitchFamily="49" charset="0"/>
              </a:rPr>
              <a:t> $24, 0($15)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68942" y="737637"/>
            <a:ext cx="10265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sz="2800" dirty="0">
                <a:solidFill>
                  <a:srgbClr val="C00000"/>
                </a:solidFill>
              </a:rPr>
              <a:t>Q1(</a:t>
            </a:r>
            <a:r>
              <a:rPr lang="en-SG" sz="2800" dirty="0" err="1">
                <a:solidFill>
                  <a:srgbClr val="C00000"/>
                </a:solidFill>
              </a:rPr>
              <a:t>i</a:t>
            </a:r>
            <a:r>
              <a:rPr lang="en-SG" sz="2800" dirty="0">
                <a:solidFill>
                  <a:srgbClr val="C00000"/>
                </a:solidFill>
              </a:rPr>
              <a:t>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157495" y="115042"/>
            <a:ext cx="5351088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660066"/>
            </a:solidFill>
          </a:ln>
        </p:spPr>
        <p:txBody>
          <a:bodyPr wrap="square" rtlCol="0">
            <a:spAutoFit/>
          </a:bodyPr>
          <a:lstStyle/>
          <a:p>
            <a:r>
              <a:rPr lang="en-SG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100011 01111 11000 0000000000000000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697957" y="115042"/>
            <a:ext cx="3057384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660066"/>
            </a:solidFill>
          </a:ln>
        </p:spPr>
        <p:txBody>
          <a:bodyPr wrap="square" rtlCol="0">
            <a:spAutoFit/>
          </a:bodyPr>
          <a:lstStyle/>
          <a:p>
            <a:r>
              <a:rPr lang="en-SG" dirty="0">
                <a:cs typeface="Courier New" panose="02070309020205020404" pitchFamily="49" charset="0"/>
              </a:rPr>
              <a:t>R[</a:t>
            </a:r>
            <a:r>
              <a:rPr lang="en-SG" dirty="0" err="1">
                <a:cs typeface="Courier New" panose="02070309020205020404" pitchFamily="49" charset="0"/>
              </a:rPr>
              <a:t>rt</a:t>
            </a:r>
            <a:r>
              <a:rPr lang="en-SG" dirty="0">
                <a:cs typeface="Courier New" panose="02070309020205020404" pitchFamily="49" charset="0"/>
              </a:rPr>
              <a:t>] = M[R[</a:t>
            </a:r>
            <a:r>
              <a:rPr lang="en-SG" dirty="0" err="1">
                <a:cs typeface="Courier New" panose="02070309020205020404" pitchFamily="49" charset="0"/>
              </a:rPr>
              <a:t>rs</a:t>
            </a:r>
            <a:r>
              <a:rPr lang="en-SG" dirty="0">
                <a:cs typeface="Courier New" panose="02070309020205020404" pitchFamily="49" charset="0"/>
              </a:rPr>
              <a:t>]+</a:t>
            </a:r>
            <a:r>
              <a:rPr lang="en-SG" dirty="0" err="1">
                <a:cs typeface="Courier New" panose="02070309020205020404" pitchFamily="49" charset="0"/>
              </a:rPr>
              <a:t>SignExtImm</a:t>
            </a:r>
            <a:r>
              <a:rPr lang="en-SG" dirty="0">
                <a:cs typeface="Courier New" panose="02070309020205020404" pitchFamily="49" charset="0"/>
              </a:rPr>
              <a:t>]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3563471" y="551081"/>
          <a:ext cx="8417861" cy="1143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713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713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713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6031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2241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2241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4205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27805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75920">
                <a:tc gridSpan="4">
                  <a:txBody>
                    <a:bodyPr/>
                    <a:lstStyle/>
                    <a:p>
                      <a:pPr algn="ctr"/>
                      <a:r>
                        <a:rPr lang="en-SG" sz="1900" dirty="0"/>
                        <a:t>Registers</a:t>
                      </a:r>
                      <a:r>
                        <a:rPr lang="en-SG" sz="1900" baseline="0" dirty="0"/>
                        <a:t> File</a:t>
                      </a:r>
                      <a:endParaRPr lang="en-SG" sz="19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SG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SG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SG" sz="1900" dirty="0"/>
                        <a:t>ALU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SG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SG" sz="1900" dirty="0"/>
                        <a:t>Data Memory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S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5920">
                <a:tc>
                  <a:txBody>
                    <a:bodyPr/>
                    <a:lstStyle/>
                    <a:p>
                      <a:pPr algn="ctr"/>
                      <a:r>
                        <a:rPr lang="en-SG" sz="1900" dirty="0"/>
                        <a:t>RR1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900" dirty="0"/>
                        <a:t>RR2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900" dirty="0"/>
                        <a:t>WR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900" dirty="0"/>
                        <a:t>WD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900" dirty="0"/>
                        <a:t>Opr1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900" dirty="0"/>
                        <a:t>Opr2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900" dirty="0"/>
                        <a:t>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900" dirty="0"/>
                        <a:t>Write Data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5920">
                <a:tc>
                  <a:txBody>
                    <a:bodyPr/>
                    <a:lstStyle/>
                    <a:p>
                      <a:endParaRPr lang="en-SG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G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G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G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G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G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G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G" sz="1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90287"/>
              </p:ext>
            </p:extLst>
          </p:nvPr>
        </p:nvGraphicFramePr>
        <p:xfrm>
          <a:off x="9480177" y="1943348"/>
          <a:ext cx="2178426" cy="3429000"/>
        </p:xfrm>
        <a:graphic>
          <a:graphicData uri="http://schemas.openxmlformats.org/drawingml/2006/table">
            <a:tbl>
              <a:tblPr firstCol="1" bandRow="1">
                <a:tableStyleId>{21E4AEA4-8DFA-4A89-87EB-49C32662AFE0}</a:tableStyleId>
              </a:tblPr>
              <a:tblGrid>
                <a:gridCol w="13716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068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5920">
                <a:tc>
                  <a:txBody>
                    <a:bodyPr/>
                    <a:lstStyle/>
                    <a:p>
                      <a:r>
                        <a:rPr lang="en-SG" sz="1900" b="0" dirty="0" err="1">
                          <a:solidFill>
                            <a:schemeClr val="tx1"/>
                          </a:solidFill>
                        </a:rPr>
                        <a:t>RegDest</a:t>
                      </a:r>
                      <a:endParaRPr lang="en-SG" sz="19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SG" sz="1900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5920">
                <a:tc>
                  <a:txBody>
                    <a:bodyPr/>
                    <a:lstStyle/>
                    <a:p>
                      <a:r>
                        <a:rPr lang="en-SG" sz="1900" b="0" dirty="0" err="1">
                          <a:solidFill>
                            <a:schemeClr val="tx1"/>
                          </a:solidFill>
                        </a:rPr>
                        <a:t>RegWrite</a:t>
                      </a:r>
                      <a:endParaRPr lang="en-SG" sz="19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SG" sz="19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5920">
                <a:tc>
                  <a:txBody>
                    <a:bodyPr/>
                    <a:lstStyle/>
                    <a:p>
                      <a:r>
                        <a:rPr lang="en-SG" sz="1900" b="0" dirty="0" err="1">
                          <a:solidFill>
                            <a:schemeClr val="tx1"/>
                          </a:solidFill>
                        </a:rPr>
                        <a:t>ALUSrc</a:t>
                      </a:r>
                      <a:endParaRPr lang="en-SG" sz="19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SG" sz="1900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5920">
                <a:tc>
                  <a:txBody>
                    <a:bodyPr/>
                    <a:lstStyle/>
                    <a:p>
                      <a:r>
                        <a:rPr lang="en-SG" sz="1900" b="0" dirty="0" err="1">
                          <a:solidFill>
                            <a:schemeClr val="tx1"/>
                          </a:solidFill>
                        </a:rPr>
                        <a:t>MemRead</a:t>
                      </a:r>
                      <a:endParaRPr lang="en-SG" sz="19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SG" sz="19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5920">
                <a:tc>
                  <a:txBody>
                    <a:bodyPr/>
                    <a:lstStyle/>
                    <a:p>
                      <a:r>
                        <a:rPr lang="en-SG" sz="1900" b="0" dirty="0" err="1">
                          <a:solidFill>
                            <a:schemeClr val="tx1"/>
                          </a:solidFill>
                        </a:rPr>
                        <a:t>MemWrite</a:t>
                      </a:r>
                      <a:endParaRPr lang="en-SG" sz="19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SG" sz="1900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5920">
                <a:tc>
                  <a:txBody>
                    <a:bodyPr/>
                    <a:lstStyle/>
                    <a:p>
                      <a:r>
                        <a:rPr lang="en-SG" sz="1900" b="0" dirty="0" err="1">
                          <a:solidFill>
                            <a:schemeClr val="tx1"/>
                          </a:solidFill>
                        </a:rPr>
                        <a:t>MemToReg</a:t>
                      </a:r>
                      <a:endParaRPr lang="en-SG" sz="19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SG" sz="19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5920">
                <a:tc>
                  <a:txBody>
                    <a:bodyPr/>
                    <a:lstStyle/>
                    <a:p>
                      <a:r>
                        <a:rPr lang="en-SG" sz="1900" b="0" dirty="0">
                          <a:solidFill>
                            <a:schemeClr val="tx1"/>
                          </a:solidFill>
                        </a:rPr>
                        <a:t>Branch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SG" sz="1900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5920">
                <a:tc>
                  <a:txBody>
                    <a:bodyPr/>
                    <a:lstStyle/>
                    <a:p>
                      <a:r>
                        <a:rPr lang="en-SG" sz="1900" b="0" dirty="0" err="1">
                          <a:solidFill>
                            <a:schemeClr val="tx1"/>
                          </a:solidFill>
                        </a:rPr>
                        <a:t>ALUop</a:t>
                      </a:r>
                      <a:endParaRPr lang="en-SG" sz="19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SG" sz="19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5920">
                <a:tc>
                  <a:txBody>
                    <a:bodyPr/>
                    <a:lstStyle/>
                    <a:p>
                      <a:r>
                        <a:rPr lang="en-SG" sz="1900" b="0" dirty="0" err="1">
                          <a:solidFill>
                            <a:schemeClr val="tx1"/>
                          </a:solidFill>
                        </a:rPr>
                        <a:t>ALUcontrol</a:t>
                      </a:r>
                      <a:endParaRPr lang="en-SG" sz="19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SG" sz="1900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3586235" y="1267898"/>
            <a:ext cx="6992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b="1" dirty="0">
                <a:solidFill>
                  <a:srgbClr val="C00000"/>
                </a:solidFill>
              </a:rPr>
              <a:t>$15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285482" y="1267897"/>
            <a:ext cx="7706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dirty="0">
                <a:solidFill>
                  <a:srgbClr val="0033CC"/>
                </a:solidFill>
              </a:rPr>
              <a:t>$24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056095" y="1267897"/>
            <a:ext cx="8606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b="1" dirty="0">
                <a:solidFill>
                  <a:srgbClr val="C00000"/>
                </a:solidFill>
              </a:rPr>
              <a:t>$24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945521" y="1960981"/>
            <a:ext cx="5655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b="1" dirty="0">
                <a:solidFill>
                  <a:srgbClr val="C00000"/>
                </a:solidFill>
              </a:rPr>
              <a:t>0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916708" y="1267898"/>
            <a:ext cx="17095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b="1" dirty="0">
                <a:solidFill>
                  <a:srgbClr val="C00000"/>
                </a:solidFill>
              </a:rPr>
              <a:t>MEM([$15]+0)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626303" y="1267898"/>
            <a:ext cx="8606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b="1" dirty="0">
                <a:solidFill>
                  <a:srgbClr val="C00000"/>
                </a:solidFill>
              </a:rPr>
              <a:t>[$15]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8443843" y="1267897"/>
            <a:ext cx="8606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b="1" dirty="0">
                <a:solidFill>
                  <a:srgbClr val="C00000"/>
                </a:solidFill>
              </a:rPr>
              <a:t>0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9412944" y="1267898"/>
            <a:ext cx="11708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b="1" dirty="0">
                <a:solidFill>
                  <a:srgbClr val="C00000"/>
                </a:solidFill>
              </a:rPr>
              <a:t>[$15]+0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0920691" y="1262571"/>
            <a:ext cx="8606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dirty="0">
                <a:solidFill>
                  <a:srgbClr val="0033CC"/>
                </a:solidFill>
              </a:rPr>
              <a:t>[$24]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0945521" y="2345385"/>
            <a:ext cx="5655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b="1" dirty="0">
                <a:solidFill>
                  <a:srgbClr val="C00000"/>
                </a:solidFill>
              </a:rPr>
              <a:t>1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0945521" y="2692243"/>
            <a:ext cx="5655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b="1" dirty="0">
                <a:solidFill>
                  <a:srgbClr val="C00000"/>
                </a:solidFill>
              </a:rPr>
              <a:t>1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10945521" y="3061575"/>
            <a:ext cx="5655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b="1" dirty="0">
                <a:solidFill>
                  <a:srgbClr val="C00000"/>
                </a:solidFill>
              </a:rPr>
              <a:t>1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10945521" y="3459604"/>
            <a:ext cx="5655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b="1" dirty="0">
                <a:solidFill>
                  <a:srgbClr val="C00000"/>
                </a:solidFill>
              </a:rPr>
              <a:t>0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0953613" y="3828936"/>
            <a:ext cx="5655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b="1" dirty="0">
                <a:solidFill>
                  <a:srgbClr val="C00000"/>
                </a:solidFill>
              </a:rPr>
              <a:t>1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0948918" y="4226112"/>
            <a:ext cx="5655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b="1" dirty="0">
                <a:solidFill>
                  <a:srgbClr val="C00000"/>
                </a:solidFill>
              </a:rPr>
              <a:t>0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10943036" y="4610516"/>
            <a:ext cx="5655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b="1" dirty="0">
                <a:solidFill>
                  <a:srgbClr val="C00000"/>
                </a:solidFill>
              </a:rPr>
              <a:t>00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10832975" y="4979848"/>
            <a:ext cx="8068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b="1" dirty="0">
                <a:solidFill>
                  <a:srgbClr val="C00000"/>
                </a:solidFill>
              </a:rPr>
              <a:t>0010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7123054" y="1707070"/>
            <a:ext cx="22970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b="1" dirty="0">
                <a:solidFill>
                  <a:srgbClr val="C00000"/>
                </a:solidFill>
              </a:rPr>
              <a:t>Next PC value = PC + 4</a:t>
            </a:r>
          </a:p>
        </p:txBody>
      </p:sp>
      <p:sp>
        <p:nvSpPr>
          <p:cNvPr id="11" name="Line Callout 2 10"/>
          <p:cNvSpPr/>
          <p:nvPr/>
        </p:nvSpPr>
        <p:spPr>
          <a:xfrm flipH="1">
            <a:off x="1495513" y="692439"/>
            <a:ext cx="1452787" cy="418744"/>
          </a:xfrm>
          <a:prstGeom prst="borderCallout2">
            <a:avLst>
              <a:gd name="adj1" fmla="val 18751"/>
              <a:gd name="adj2" fmla="val -641"/>
              <a:gd name="adj3" fmla="val 18750"/>
              <a:gd name="adj4" fmla="val -16667"/>
              <a:gd name="adj5" fmla="val 155357"/>
              <a:gd name="adj6" fmla="val -53265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rgbClr val="C00000"/>
                </a:solidFill>
              </a:rPr>
              <a:t>Red</a:t>
            </a:r>
            <a:r>
              <a:rPr lang="en-US" sz="1200" dirty="0">
                <a:solidFill>
                  <a:schemeClr val="tx1"/>
                </a:solidFill>
              </a:rPr>
              <a:t> means the data is actually used.</a:t>
            </a:r>
          </a:p>
        </p:txBody>
      </p:sp>
      <p:sp>
        <p:nvSpPr>
          <p:cNvPr id="30" name="Line Callout 2 29"/>
          <p:cNvSpPr/>
          <p:nvPr/>
        </p:nvSpPr>
        <p:spPr>
          <a:xfrm flipH="1">
            <a:off x="1924761" y="1254911"/>
            <a:ext cx="1452787" cy="418744"/>
          </a:xfrm>
          <a:prstGeom prst="borderCallout2">
            <a:avLst>
              <a:gd name="adj1" fmla="val 86098"/>
              <a:gd name="adj2" fmla="val -53"/>
              <a:gd name="adj3" fmla="val 86097"/>
              <a:gd name="adj4" fmla="val -17844"/>
              <a:gd name="adj5" fmla="val 49235"/>
              <a:gd name="adj6" fmla="val -76206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rgbClr val="0033CC"/>
                </a:solidFill>
              </a:rPr>
              <a:t>Blue</a:t>
            </a:r>
            <a:r>
              <a:rPr lang="en-US" sz="1200" dirty="0">
                <a:solidFill>
                  <a:schemeClr val="tx1"/>
                </a:solidFill>
              </a:rPr>
              <a:t> means the data is not used.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1163043" y="2951411"/>
            <a:ext cx="369332" cy="589660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7030A0"/>
                </a:solidFill>
              </a:rPr>
              <a:t>100011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1163043" y="3541073"/>
            <a:ext cx="369332" cy="608207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7030A0"/>
                </a:solidFill>
              </a:rPr>
              <a:t>01111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1163043" y="4078171"/>
            <a:ext cx="369332" cy="528013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7030A0"/>
                </a:solidFill>
              </a:rPr>
              <a:t>11000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1163043" y="4606184"/>
            <a:ext cx="369332" cy="1640793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7030A0"/>
                </a:solidFill>
              </a:rPr>
              <a:t>00000   00000   000000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5181600" y="3828936"/>
            <a:ext cx="44577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sz="900" b="1" dirty="0"/>
              <a:t>Opr1</a:t>
            </a:r>
            <a:endParaRPr lang="en-US" sz="900" b="1" dirty="0"/>
          </a:p>
        </p:txBody>
      </p:sp>
      <p:sp>
        <p:nvSpPr>
          <p:cNvPr id="36" name="TextBox 35"/>
          <p:cNvSpPr txBox="1"/>
          <p:nvPr/>
        </p:nvSpPr>
        <p:spPr>
          <a:xfrm>
            <a:off x="5181600" y="4798308"/>
            <a:ext cx="44577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sz="900" b="1" dirty="0"/>
              <a:t>Opr2</a:t>
            </a:r>
            <a:endParaRPr lang="en-US" sz="900" b="1" dirty="0"/>
          </a:p>
        </p:txBody>
      </p:sp>
      <p:sp>
        <p:nvSpPr>
          <p:cNvPr id="42" name="Slide Number Placeholder 1">
            <a:extLst>
              <a:ext uri="{FF2B5EF4-FFF2-40B4-BE49-F238E27FC236}">
                <a16:creationId xmlns:a16="http://schemas.microsoft.com/office/drawing/2014/main" id="{3DE31EF2-558A-4B6B-B921-74751C3F03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900458" y="6397621"/>
            <a:ext cx="1312025" cy="365125"/>
          </a:xfrm>
        </p:spPr>
        <p:txBody>
          <a:bodyPr/>
          <a:lstStyle/>
          <a:p>
            <a:fld id="{AEBE2BCA-7FFD-4666-9163-5C061F649162}" type="slidenum">
              <a:rPr lang="en-SG" sz="1600" smtClean="0"/>
              <a:t>5</a:t>
            </a:fld>
            <a:endParaRPr lang="en-SG" dirty="0"/>
          </a:p>
        </p:txBody>
      </p:sp>
      <p:grpSp>
        <p:nvGrpSpPr>
          <p:cNvPr id="75" name="Group 74"/>
          <p:cNvGrpSpPr/>
          <p:nvPr/>
        </p:nvGrpSpPr>
        <p:grpSpPr>
          <a:xfrm>
            <a:off x="7611926" y="2103120"/>
            <a:ext cx="3464992" cy="2967047"/>
            <a:chOff x="7611926" y="2103120"/>
            <a:chExt cx="3464992" cy="2967047"/>
          </a:xfrm>
        </p:grpSpPr>
        <p:sp>
          <p:nvSpPr>
            <p:cNvPr id="43" name="TextBox 42"/>
            <p:cNvSpPr txBox="1"/>
            <p:nvPr/>
          </p:nvSpPr>
          <p:spPr>
            <a:xfrm>
              <a:off x="7611926" y="2103120"/>
              <a:ext cx="1801018" cy="92333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/>
                <a:t>Easy, just copy from tables in previous slides.</a:t>
              </a:r>
            </a:p>
          </p:txBody>
        </p:sp>
        <p:cxnSp>
          <p:nvCxnSpPr>
            <p:cNvPr id="45" name="Straight Arrow Connector 44"/>
            <p:cNvCxnSpPr>
              <a:endCxn id="15" idx="1"/>
            </p:cNvCxnSpPr>
            <p:nvPr/>
          </p:nvCxnSpPr>
          <p:spPr>
            <a:xfrm flipV="1">
              <a:off x="9412944" y="2145647"/>
              <a:ext cx="1532577" cy="184666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Arrow Connector 46"/>
            <p:cNvCxnSpPr/>
            <p:nvPr/>
          </p:nvCxnSpPr>
          <p:spPr>
            <a:xfrm>
              <a:off x="9412944" y="2410862"/>
              <a:ext cx="1651296" cy="112882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Arrow Connector 49"/>
            <p:cNvCxnSpPr>
              <a:stCxn id="43" idx="3"/>
            </p:cNvCxnSpPr>
            <p:nvPr/>
          </p:nvCxnSpPr>
          <p:spPr>
            <a:xfrm>
              <a:off x="9412944" y="2564785"/>
              <a:ext cx="1658357" cy="295892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Arrow Connector 52"/>
            <p:cNvCxnSpPr/>
            <p:nvPr/>
          </p:nvCxnSpPr>
          <p:spPr>
            <a:xfrm>
              <a:off x="9411915" y="2677171"/>
              <a:ext cx="1602897" cy="581765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Arrow Connector 56"/>
            <p:cNvCxnSpPr/>
            <p:nvPr/>
          </p:nvCxnSpPr>
          <p:spPr>
            <a:xfrm>
              <a:off x="9412944" y="2766844"/>
              <a:ext cx="1658357" cy="877426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Arrow Connector 59"/>
            <p:cNvCxnSpPr/>
            <p:nvPr/>
          </p:nvCxnSpPr>
          <p:spPr>
            <a:xfrm>
              <a:off x="9421036" y="2904753"/>
              <a:ext cx="1612083" cy="110242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Arrow Connector 61"/>
            <p:cNvCxnSpPr/>
            <p:nvPr/>
          </p:nvCxnSpPr>
          <p:spPr>
            <a:xfrm>
              <a:off x="9355426" y="3033824"/>
              <a:ext cx="1721492" cy="131564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Arrow Connector 66"/>
            <p:cNvCxnSpPr/>
            <p:nvPr/>
          </p:nvCxnSpPr>
          <p:spPr>
            <a:xfrm>
              <a:off x="9281593" y="3033824"/>
              <a:ext cx="1701598" cy="168604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Arrow Connector 69"/>
            <p:cNvCxnSpPr/>
            <p:nvPr/>
          </p:nvCxnSpPr>
          <p:spPr>
            <a:xfrm>
              <a:off x="9195394" y="3033824"/>
              <a:ext cx="1734720" cy="203634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9" name="Group 88"/>
          <p:cNvGrpSpPr/>
          <p:nvPr/>
        </p:nvGrpSpPr>
        <p:grpSpPr>
          <a:xfrm>
            <a:off x="2144115" y="2624526"/>
            <a:ext cx="5703618" cy="3274069"/>
            <a:chOff x="2144115" y="2624526"/>
            <a:chExt cx="5703618" cy="3274069"/>
          </a:xfrm>
        </p:grpSpPr>
        <p:sp>
          <p:nvSpPr>
            <p:cNvPr id="81" name="Oval 80"/>
            <p:cNvSpPr/>
            <p:nvPr/>
          </p:nvSpPr>
          <p:spPr>
            <a:xfrm>
              <a:off x="2144115" y="4388631"/>
              <a:ext cx="269396" cy="171088"/>
            </a:xfrm>
            <a:prstGeom prst="ellipse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Oval 81"/>
            <p:cNvSpPr/>
            <p:nvPr/>
          </p:nvSpPr>
          <p:spPr>
            <a:xfrm>
              <a:off x="4554735" y="5088823"/>
              <a:ext cx="269396" cy="171088"/>
            </a:xfrm>
            <a:prstGeom prst="ellipse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TextBox 82"/>
            <p:cNvSpPr txBox="1"/>
            <p:nvPr/>
          </p:nvSpPr>
          <p:spPr>
            <a:xfrm>
              <a:off x="3513583" y="4952134"/>
              <a:ext cx="24800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>
                  <a:solidFill>
                    <a:srgbClr val="C00000"/>
                  </a:solidFill>
                </a:rPr>
                <a:t>1</a:t>
              </a:r>
            </a:p>
          </p:txBody>
        </p:sp>
        <p:sp>
          <p:nvSpPr>
            <p:cNvPr id="84" name="TextBox 83"/>
            <p:cNvSpPr txBox="1"/>
            <p:nvPr/>
          </p:nvSpPr>
          <p:spPr>
            <a:xfrm>
              <a:off x="6816011" y="5590818"/>
              <a:ext cx="24800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>
                  <a:solidFill>
                    <a:srgbClr val="C00000"/>
                  </a:solidFill>
                </a:rPr>
                <a:t>1</a:t>
              </a:r>
            </a:p>
          </p:txBody>
        </p:sp>
        <p:sp>
          <p:nvSpPr>
            <p:cNvPr id="85" name="TextBox 84"/>
            <p:cNvSpPr txBox="1"/>
            <p:nvPr/>
          </p:nvSpPr>
          <p:spPr>
            <a:xfrm>
              <a:off x="6775444" y="4187987"/>
              <a:ext cx="24800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>
                  <a:solidFill>
                    <a:srgbClr val="C00000"/>
                  </a:solidFill>
                </a:rPr>
                <a:t>0</a:t>
              </a:r>
            </a:p>
          </p:txBody>
        </p:sp>
        <p:sp>
          <p:nvSpPr>
            <p:cNvPr id="86" name="Oval 85"/>
            <p:cNvSpPr/>
            <p:nvPr/>
          </p:nvSpPr>
          <p:spPr>
            <a:xfrm>
              <a:off x="7578337" y="5206219"/>
              <a:ext cx="269396" cy="171088"/>
            </a:xfrm>
            <a:prstGeom prst="ellipse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TextBox 86"/>
            <p:cNvSpPr txBox="1"/>
            <p:nvPr/>
          </p:nvSpPr>
          <p:spPr>
            <a:xfrm>
              <a:off x="3556716" y="2624526"/>
              <a:ext cx="24800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>
                  <a:solidFill>
                    <a:srgbClr val="C00000"/>
                  </a:solidFill>
                </a:rPr>
                <a:t>0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934704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500"/>
                            </p:stCondLst>
                            <p:childTnLst>
                              <p:par>
                                <p:cTn id="7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2" dur="5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11" grpId="0" animBg="1"/>
      <p:bldP spid="30" grpId="0" animBg="1"/>
      <p:bldP spid="31" grpId="0"/>
      <p:bldP spid="32" grpId="0"/>
      <p:bldP spid="33" grpId="0"/>
      <p:bldP spid="3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517713" y="1484829"/>
            <a:ext cx="8034616" cy="5217179"/>
            <a:chOff x="517713" y="1484829"/>
            <a:chExt cx="8034616" cy="5217179"/>
          </a:xfrm>
        </p:grpSpPr>
        <p:grpSp>
          <p:nvGrpSpPr>
            <p:cNvPr id="4" name="Group 3"/>
            <p:cNvGrpSpPr/>
            <p:nvPr/>
          </p:nvGrpSpPr>
          <p:grpSpPr>
            <a:xfrm>
              <a:off x="517713" y="1484829"/>
              <a:ext cx="8034616" cy="5217179"/>
              <a:chOff x="1690687" y="538162"/>
              <a:chExt cx="8810625" cy="5721071"/>
            </a:xfrm>
          </p:grpSpPr>
          <p:pic>
            <p:nvPicPr>
              <p:cNvPr id="2" name="Picture 1"/>
              <p:cNvPicPr/>
              <p:nvPr/>
            </p:nvPicPr>
            <p:blipFill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b="1048"/>
              <a:stretch/>
            </p:blipFill>
            <p:spPr>
              <a:xfrm>
                <a:off x="1690687" y="538163"/>
                <a:ext cx="8810625" cy="5721070"/>
              </a:xfrm>
              <a:prstGeom prst="rect">
                <a:avLst/>
              </a:prstGeom>
            </p:spPr>
          </p:pic>
          <p:sp>
            <p:nvSpPr>
              <p:cNvPr id="3" name="Rectangle 2"/>
              <p:cNvSpPr/>
              <p:nvPr/>
            </p:nvSpPr>
            <p:spPr>
              <a:xfrm>
                <a:off x="9910482" y="538162"/>
                <a:ext cx="590830" cy="283705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SG"/>
              </a:p>
            </p:txBody>
          </p:sp>
        </p:grpSp>
        <p:sp>
          <p:nvSpPr>
            <p:cNvPr id="41" name="TextBox 40"/>
            <p:cNvSpPr txBox="1"/>
            <p:nvPr/>
          </p:nvSpPr>
          <p:spPr>
            <a:xfrm>
              <a:off x="2177704" y="4349467"/>
              <a:ext cx="202219" cy="6232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spcAft>
                  <a:spcPts val="100"/>
                </a:spcAft>
              </a:pPr>
              <a:r>
                <a:rPr lang="en-SG" sz="800" dirty="0">
                  <a:solidFill>
                    <a:srgbClr val="0033CC"/>
                  </a:solidFill>
                </a:rPr>
                <a:t>0</a:t>
              </a:r>
            </a:p>
            <a:p>
              <a:pPr algn="ctr">
                <a:spcAft>
                  <a:spcPts val="100"/>
                </a:spcAft>
              </a:pPr>
              <a:endParaRPr lang="en-SG" sz="800" dirty="0">
                <a:solidFill>
                  <a:srgbClr val="0033CC"/>
                </a:solidFill>
              </a:endParaRPr>
            </a:p>
            <a:p>
              <a:pPr algn="ctr">
                <a:spcAft>
                  <a:spcPts val="100"/>
                </a:spcAft>
              </a:pPr>
              <a:endParaRPr lang="en-SG" sz="800" dirty="0">
                <a:solidFill>
                  <a:srgbClr val="0033CC"/>
                </a:solidFill>
              </a:endParaRPr>
            </a:p>
            <a:p>
              <a:pPr algn="ctr">
                <a:spcAft>
                  <a:spcPts val="100"/>
                </a:spcAft>
              </a:pPr>
              <a:r>
                <a:rPr lang="en-SG" sz="800" dirty="0">
                  <a:solidFill>
                    <a:srgbClr val="0033CC"/>
                  </a:solidFill>
                </a:rPr>
                <a:t>1</a:t>
              </a:r>
              <a:endParaRPr lang="en-US" sz="800" dirty="0">
                <a:solidFill>
                  <a:srgbClr val="0033CC"/>
                </a:solidFill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4569677" y="4559719"/>
              <a:ext cx="202219" cy="7001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spcAft>
                  <a:spcPts val="300"/>
                </a:spcAft>
              </a:pPr>
              <a:r>
                <a:rPr lang="en-SG" sz="800" dirty="0">
                  <a:solidFill>
                    <a:srgbClr val="0033CC"/>
                  </a:solidFill>
                </a:rPr>
                <a:t>0</a:t>
              </a:r>
            </a:p>
            <a:p>
              <a:pPr algn="ctr">
                <a:spcAft>
                  <a:spcPts val="300"/>
                </a:spcAft>
              </a:pPr>
              <a:endParaRPr lang="en-SG" sz="800" dirty="0">
                <a:solidFill>
                  <a:srgbClr val="0033CC"/>
                </a:solidFill>
              </a:endParaRPr>
            </a:p>
            <a:p>
              <a:pPr algn="ctr">
                <a:spcAft>
                  <a:spcPts val="300"/>
                </a:spcAft>
              </a:pPr>
              <a:endParaRPr lang="en-SG" sz="800" dirty="0">
                <a:solidFill>
                  <a:srgbClr val="0033CC"/>
                </a:solidFill>
              </a:endParaRPr>
            </a:p>
            <a:p>
              <a:pPr algn="ctr">
                <a:spcAft>
                  <a:spcPts val="300"/>
                </a:spcAft>
              </a:pPr>
              <a:r>
                <a:rPr lang="en-SG" sz="800" dirty="0">
                  <a:solidFill>
                    <a:srgbClr val="0033CC"/>
                  </a:solidFill>
                </a:rPr>
                <a:t>1</a:t>
              </a:r>
              <a:endParaRPr lang="en-US" sz="800" dirty="0">
                <a:solidFill>
                  <a:srgbClr val="0033CC"/>
                </a:solidFill>
              </a:endParaRP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6447360" y="1960292"/>
              <a:ext cx="202219" cy="7001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spcAft>
                  <a:spcPts val="300"/>
                </a:spcAft>
              </a:pPr>
              <a:r>
                <a:rPr lang="en-SG" sz="800" dirty="0">
                  <a:solidFill>
                    <a:srgbClr val="0033CC"/>
                  </a:solidFill>
                </a:rPr>
                <a:t>0</a:t>
              </a:r>
            </a:p>
            <a:p>
              <a:pPr algn="ctr">
                <a:spcAft>
                  <a:spcPts val="300"/>
                </a:spcAft>
              </a:pPr>
              <a:endParaRPr lang="en-SG" sz="800" dirty="0">
                <a:solidFill>
                  <a:srgbClr val="0033CC"/>
                </a:solidFill>
              </a:endParaRPr>
            </a:p>
            <a:p>
              <a:pPr algn="ctr">
                <a:spcAft>
                  <a:spcPts val="300"/>
                </a:spcAft>
              </a:pPr>
              <a:endParaRPr lang="en-SG" sz="800" dirty="0">
                <a:solidFill>
                  <a:srgbClr val="0033CC"/>
                </a:solidFill>
              </a:endParaRPr>
            </a:p>
            <a:p>
              <a:pPr algn="ctr">
                <a:spcAft>
                  <a:spcPts val="300"/>
                </a:spcAft>
              </a:pPr>
              <a:r>
                <a:rPr lang="en-SG" sz="800" dirty="0">
                  <a:solidFill>
                    <a:srgbClr val="0033CC"/>
                  </a:solidFill>
                </a:rPr>
                <a:t>1</a:t>
              </a:r>
              <a:endParaRPr lang="en-US" sz="800" dirty="0">
                <a:solidFill>
                  <a:srgbClr val="0033CC"/>
                </a:solidFill>
              </a:endParaRP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7611926" y="5150148"/>
              <a:ext cx="202219" cy="6232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spcAft>
                  <a:spcPts val="100"/>
                </a:spcAft>
              </a:pPr>
              <a:r>
                <a:rPr lang="en-SG" sz="800" dirty="0">
                  <a:solidFill>
                    <a:srgbClr val="0033CC"/>
                  </a:solidFill>
                </a:rPr>
                <a:t>1</a:t>
              </a:r>
            </a:p>
            <a:p>
              <a:pPr algn="ctr">
                <a:spcAft>
                  <a:spcPts val="100"/>
                </a:spcAft>
              </a:pPr>
              <a:endParaRPr lang="en-SG" sz="800" dirty="0">
                <a:solidFill>
                  <a:srgbClr val="0033CC"/>
                </a:solidFill>
              </a:endParaRPr>
            </a:p>
            <a:p>
              <a:pPr algn="ctr">
                <a:spcAft>
                  <a:spcPts val="100"/>
                </a:spcAft>
              </a:pPr>
              <a:endParaRPr lang="en-SG" sz="800" dirty="0">
                <a:solidFill>
                  <a:srgbClr val="0033CC"/>
                </a:solidFill>
              </a:endParaRPr>
            </a:p>
            <a:p>
              <a:pPr algn="ctr">
                <a:spcAft>
                  <a:spcPts val="100"/>
                </a:spcAft>
              </a:pPr>
              <a:r>
                <a:rPr lang="en-SG" sz="800" dirty="0">
                  <a:solidFill>
                    <a:srgbClr val="0033CC"/>
                  </a:solidFill>
                </a:rPr>
                <a:t>0</a:t>
              </a:r>
              <a:endParaRPr lang="en-US" sz="800" dirty="0">
                <a:solidFill>
                  <a:srgbClr val="0033CC"/>
                </a:solidFill>
              </a:endParaRPr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268942" y="115042"/>
            <a:ext cx="2191871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660066"/>
            </a:solidFill>
          </a:ln>
        </p:spPr>
        <p:txBody>
          <a:bodyPr wrap="square" rtlCol="0">
            <a:spAutoFit/>
          </a:bodyPr>
          <a:lstStyle/>
          <a:p>
            <a:r>
              <a:rPr lang="en-SG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beq</a:t>
            </a:r>
            <a:r>
              <a:rPr lang="en-SG" b="1" dirty="0">
                <a:latin typeface="Courier New" panose="02070309020205020404" pitchFamily="49" charset="0"/>
                <a:cs typeface="Courier New" panose="02070309020205020404" pitchFamily="49" charset="0"/>
              </a:rPr>
              <a:t> $1, $3, 12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68942" y="737637"/>
            <a:ext cx="112955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sz="2800" dirty="0">
                <a:solidFill>
                  <a:srgbClr val="C00000"/>
                </a:solidFill>
              </a:rPr>
              <a:t>Q1(ii)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157495" y="115042"/>
            <a:ext cx="5351088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660066"/>
            </a:solidFill>
          </a:ln>
        </p:spPr>
        <p:txBody>
          <a:bodyPr wrap="square" rtlCol="0">
            <a:spAutoFit/>
          </a:bodyPr>
          <a:lstStyle/>
          <a:p>
            <a:r>
              <a:rPr lang="en-SG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000100 00001 00011 0000000000001100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697957" y="115042"/>
            <a:ext cx="3331368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660066"/>
            </a:solidFill>
          </a:ln>
        </p:spPr>
        <p:txBody>
          <a:bodyPr wrap="square" rtlCol="0">
            <a:spAutoFit/>
          </a:bodyPr>
          <a:lstStyle/>
          <a:p>
            <a:r>
              <a:rPr lang="en-SG" dirty="0">
                <a:cs typeface="Courier New" panose="02070309020205020404" pitchFamily="49" charset="0"/>
              </a:rPr>
              <a:t>If (R[</a:t>
            </a:r>
            <a:r>
              <a:rPr lang="en-SG" dirty="0" err="1">
                <a:cs typeface="Courier New" panose="02070309020205020404" pitchFamily="49" charset="0"/>
              </a:rPr>
              <a:t>rs</a:t>
            </a:r>
            <a:r>
              <a:rPr lang="en-SG" dirty="0">
                <a:cs typeface="Courier New" panose="02070309020205020404" pitchFamily="49" charset="0"/>
              </a:rPr>
              <a:t>]==R[</a:t>
            </a:r>
            <a:r>
              <a:rPr lang="en-SG" dirty="0" err="1">
                <a:cs typeface="Courier New" panose="02070309020205020404" pitchFamily="49" charset="0"/>
              </a:rPr>
              <a:t>rt</a:t>
            </a:r>
            <a:r>
              <a:rPr lang="en-SG" dirty="0">
                <a:cs typeface="Courier New" panose="02070309020205020404" pitchFamily="49" charset="0"/>
              </a:rPr>
              <a:t>]) PC=PC+4+BrAddr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3563471" y="551081"/>
          <a:ext cx="8417861" cy="1143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713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713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713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6031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2241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2241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4205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27805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75920">
                <a:tc gridSpan="4">
                  <a:txBody>
                    <a:bodyPr/>
                    <a:lstStyle/>
                    <a:p>
                      <a:pPr algn="ctr"/>
                      <a:r>
                        <a:rPr lang="en-SG" sz="1900" dirty="0"/>
                        <a:t>Registers</a:t>
                      </a:r>
                      <a:r>
                        <a:rPr lang="en-SG" sz="1900" baseline="0" dirty="0"/>
                        <a:t> File</a:t>
                      </a:r>
                      <a:endParaRPr lang="en-SG" sz="19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SG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SG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SG" sz="1900" dirty="0"/>
                        <a:t>ALU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SG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SG" sz="1900" dirty="0"/>
                        <a:t>Data Memory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S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5920">
                <a:tc>
                  <a:txBody>
                    <a:bodyPr/>
                    <a:lstStyle/>
                    <a:p>
                      <a:pPr algn="ctr"/>
                      <a:r>
                        <a:rPr lang="en-SG" sz="1900" dirty="0"/>
                        <a:t>RR1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900" dirty="0"/>
                        <a:t>RR2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900" dirty="0"/>
                        <a:t>WR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900" dirty="0"/>
                        <a:t>WD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900" dirty="0"/>
                        <a:t>Opr1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900" dirty="0"/>
                        <a:t>Opr2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900" dirty="0"/>
                        <a:t>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900" dirty="0"/>
                        <a:t>Write Data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5920">
                <a:tc>
                  <a:txBody>
                    <a:bodyPr/>
                    <a:lstStyle/>
                    <a:p>
                      <a:endParaRPr lang="en-SG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G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G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G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G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G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G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G" sz="1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3586235" y="1267897"/>
            <a:ext cx="6992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b="1" dirty="0">
                <a:solidFill>
                  <a:srgbClr val="C00000"/>
                </a:solidFill>
              </a:rPr>
              <a:t>$1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285482" y="1267897"/>
            <a:ext cx="7706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b="1" dirty="0">
                <a:solidFill>
                  <a:srgbClr val="C00000"/>
                </a:solidFill>
              </a:rPr>
              <a:t>$3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984726" y="1267898"/>
            <a:ext cx="101035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sz="1600" dirty="0">
                <a:solidFill>
                  <a:srgbClr val="0033CC"/>
                </a:solidFill>
              </a:rPr>
              <a:t>$3 </a:t>
            </a:r>
            <a:r>
              <a:rPr lang="en-SG" sz="1600" dirty="0"/>
              <a:t>or</a:t>
            </a:r>
            <a:r>
              <a:rPr lang="en-SG" sz="1600" dirty="0">
                <a:solidFill>
                  <a:srgbClr val="0033CC"/>
                </a:solidFill>
              </a:rPr>
              <a:t> $0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783920" y="1282186"/>
            <a:ext cx="193637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sz="1200" dirty="0">
                <a:solidFill>
                  <a:srgbClr val="0033CC"/>
                </a:solidFill>
              </a:rPr>
              <a:t>[$1]-[$3] </a:t>
            </a:r>
            <a:r>
              <a:rPr lang="en-SG" sz="1200" dirty="0"/>
              <a:t>or </a:t>
            </a:r>
            <a:r>
              <a:rPr lang="en-SG" sz="1200" dirty="0">
                <a:solidFill>
                  <a:srgbClr val="0033CC"/>
                </a:solidFill>
              </a:rPr>
              <a:t>random value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626303" y="1267897"/>
            <a:ext cx="8606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b="1" dirty="0">
                <a:solidFill>
                  <a:srgbClr val="C00000"/>
                </a:solidFill>
              </a:rPr>
              <a:t>[$1]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8443843" y="1267897"/>
            <a:ext cx="8606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b="1" dirty="0">
                <a:solidFill>
                  <a:srgbClr val="C00000"/>
                </a:solidFill>
              </a:rPr>
              <a:t>[$3]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9412944" y="1267898"/>
            <a:ext cx="11708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dirty="0">
                <a:solidFill>
                  <a:srgbClr val="0033CC"/>
                </a:solidFill>
              </a:rPr>
              <a:t>[$1] – [$3]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0920691" y="1262571"/>
            <a:ext cx="8606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dirty="0">
                <a:solidFill>
                  <a:srgbClr val="0033CC"/>
                </a:solidFill>
              </a:rPr>
              <a:t>[$3]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7187184" y="1835221"/>
            <a:ext cx="24688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b="1" dirty="0">
                <a:solidFill>
                  <a:srgbClr val="C00000"/>
                </a:solidFill>
              </a:rPr>
              <a:t>Next PC value = PC + 4 </a:t>
            </a:r>
          </a:p>
          <a:p>
            <a:r>
              <a:rPr lang="en-SG" b="1" i="1" dirty="0"/>
              <a:t>or </a:t>
            </a:r>
            <a:r>
              <a:rPr lang="en-SG" b="1" dirty="0">
                <a:solidFill>
                  <a:srgbClr val="C00000"/>
                </a:solidFill>
              </a:rPr>
              <a:t>(PC+4) + (12×4)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1163043" y="2951411"/>
            <a:ext cx="369332" cy="589660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7030A0"/>
                </a:solidFill>
              </a:rPr>
              <a:t>000100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1163043" y="3541073"/>
            <a:ext cx="369332" cy="608207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7030A0"/>
                </a:solidFill>
              </a:rPr>
              <a:t>00001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1163043" y="4078171"/>
            <a:ext cx="369332" cy="528013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7030A0"/>
                </a:solidFill>
              </a:rPr>
              <a:t>00011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1163043" y="4606184"/>
            <a:ext cx="369332" cy="1640793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7030A0"/>
                </a:solidFill>
              </a:rPr>
              <a:t>00000   00000   001100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5181600" y="3828936"/>
            <a:ext cx="44577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sz="900" b="1" dirty="0"/>
              <a:t>Opr1</a:t>
            </a:r>
            <a:endParaRPr lang="en-US" sz="900" b="1" dirty="0"/>
          </a:p>
        </p:txBody>
      </p:sp>
      <p:sp>
        <p:nvSpPr>
          <p:cNvPr id="35" name="TextBox 34"/>
          <p:cNvSpPr txBox="1"/>
          <p:nvPr/>
        </p:nvSpPr>
        <p:spPr>
          <a:xfrm>
            <a:off x="5181600" y="4798308"/>
            <a:ext cx="44577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sz="900" b="1" dirty="0"/>
              <a:t>Opr2</a:t>
            </a:r>
            <a:endParaRPr lang="en-US" sz="900" b="1" dirty="0"/>
          </a:p>
        </p:txBody>
      </p:sp>
      <p:graphicFrame>
        <p:nvGraphicFramePr>
          <p:cNvPr id="53" name="Table 52">
            <a:extLst>
              <a:ext uri="{FF2B5EF4-FFF2-40B4-BE49-F238E27FC236}">
                <a16:creationId xmlns:a16="http://schemas.microsoft.com/office/drawing/2014/main" id="{BB8C0BA1-904F-4B5D-AD62-38040E078C1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4896592"/>
              </p:ext>
            </p:extLst>
          </p:nvPr>
        </p:nvGraphicFramePr>
        <p:xfrm>
          <a:off x="9480177" y="1943348"/>
          <a:ext cx="2178426" cy="3429000"/>
        </p:xfrm>
        <a:graphic>
          <a:graphicData uri="http://schemas.openxmlformats.org/drawingml/2006/table">
            <a:tbl>
              <a:tblPr firstCol="1" bandRow="1">
                <a:tableStyleId>{21E4AEA4-8DFA-4A89-87EB-49C32662AFE0}</a:tableStyleId>
              </a:tblPr>
              <a:tblGrid>
                <a:gridCol w="13716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068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5920">
                <a:tc>
                  <a:txBody>
                    <a:bodyPr/>
                    <a:lstStyle/>
                    <a:p>
                      <a:r>
                        <a:rPr lang="en-SG" sz="1900" b="0" dirty="0" err="1">
                          <a:solidFill>
                            <a:schemeClr val="tx1"/>
                          </a:solidFill>
                        </a:rPr>
                        <a:t>RegDest</a:t>
                      </a:r>
                      <a:endParaRPr lang="en-SG" sz="19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SG" sz="1900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5920">
                <a:tc>
                  <a:txBody>
                    <a:bodyPr/>
                    <a:lstStyle/>
                    <a:p>
                      <a:r>
                        <a:rPr lang="en-SG" sz="1900" b="0" dirty="0" err="1">
                          <a:solidFill>
                            <a:schemeClr val="tx1"/>
                          </a:solidFill>
                        </a:rPr>
                        <a:t>RegWrite</a:t>
                      </a:r>
                      <a:endParaRPr lang="en-SG" sz="19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SG" sz="19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5920">
                <a:tc>
                  <a:txBody>
                    <a:bodyPr/>
                    <a:lstStyle/>
                    <a:p>
                      <a:r>
                        <a:rPr lang="en-SG" sz="1900" b="0" dirty="0" err="1">
                          <a:solidFill>
                            <a:schemeClr val="tx1"/>
                          </a:solidFill>
                        </a:rPr>
                        <a:t>ALUSrc</a:t>
                      </a:r>
                      <a:endParaRPr lang="en-SG" sz="19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SG" sz="1900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5920">
                <a:tc>
                  <a:txBody>
                    <a:bodyPr/>
                    <a:lstStyle/>
                    <a:p>
                      <a:r>
                        <a:rPr lang="en-SG" sz="1900" b="0" dirty="0" err="1">
                          <a:solidFill>
                            <a:schemeClr val="tx1"/>
                          </a:solidFill>
                        </a:rPr>
                        <a:t>MemRead</a:t>
                      </a:r>
                      <a:endParaRPr lang="en-SG" sz="19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SG" sz="19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5920">
                <a:tc>
                  <a:txBody>
                    <a:bodyPr/>
                    <a:lstStyle/>
                    <a:p>
                      <a:r>
                        <a:rPr lang="en-SG" sz="1900" b="0" dirty="0" err="1">
                          <a:solidFill>
                            <a:schemeClr val="tx1"/>
                          </a:solidFill>
                        </a:rPr>
                        <a:t>MemWrite</a:t>
                      </a:r>
                      <a:endParaRPr lang="en-SG" sz="19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SG" sz="1900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5920">
                <a:tc>
                  <a:txBody>
                    <a:bodyPr/>
                    <a:lstStyle/>
                    <a:p>
                      <a:r>
                        <a:rPr lang="en-SG" sz="1900" b="0" dirty="0" err="1">
                          <a:solidFill>
                            <a:schemeClr val="tx1"/>
                          </a:solidFill>
                        </a:rPr>
                        <a:t>MemToReg</a:t>
                      </a:r>
                      <a:endParaRPr lang="en-SG" sz="19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SG" sz="19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5920">
                <a:tc>
                  <a:txBody>
                    <a:bodyPr/>
                    <a:lstStyle/>
                    <a:p>
                      <a:r>
                        <a:rPr lang="en-SG" sz="1900" b="0" dirty="0">
                          <a:solidFill>
                            <a:schemeClr val="tx1"/>
                          </a:solidFill>
                        </a:rPr>
                        <a:t>Branch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SG" sz="1900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5920">
                <a:tc>
                  <a:txBody>
                    <a:bodyPr/>
                    <a:lstStyle/>
                    <a:p>
                      <a:r>
                        <a:rPr lang="en-SG" sz="1900" b="0" dirty="0" err="1">
                          <a:solidFill>
                            <a:schemeClr val="tx1"/>
                          </a:solidFill>
                        </a:rPr>
                        <a:t>ALUop</a:t>
                      </a:r>
                      <a:endParaRPr lang="en-SG" sz="19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SG" sz="19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5920">
                <a:tc>
                  <a:txBody>
                    <a:bodyPr/>
                    <a:lstStyle/>
                    <a:p>
                      <a:r>
                        <a:rPr lang="en-SG" sz="1900" b="0" dirty="0" err="1">
                          <a:solidFill>
                            <a:schemeClr val="tx1"/>
                          </a:solidFill>
                        </a:rPr>
                        <a:t>ALUcontrol</a:t>
                      </a:r>
                      <a:endParaRPr lang="en-SG" sz="19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SG" sz="1900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40" name="TextBox 39">
            <a:extLst>
              <a:ext uri="{FF2B5EF4-FFF2-40B4-BE49-F238E27FC236}">
                <a16:creationId xmlns:a16="http://schemas.microsoft.com/office/drawing/2014/main" id="{EC76D8F2-5805-47FA-A867-46BF07E330E4}"/>
              </a:ext>
            </a:extLst>
          </p:cNvPr>
          <p:cNvSpPr txBox="1"/>
          <p:nvPr/>
        </p:nvSpPr>
        <p:spPr>
          <a:xfrm>
            <a:off x="11020736" y="1974061"/>
            <a:ext cx="5655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b="1" dirty="0">
                <a:solidFill>
                  <a:srgbClr val="C00000"/>
                </a:solidFill>
              </a:rPr>
              <a:t>X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CB4EB6F2-7FDC-4CB1-BD43-4CBC1F3E9CFF}"/>
              </a:ext>
            </a:extLst>
          </p:cNvPr>
          <p:cNvSpPr txBox="1"/>
          <p:nvPr/>
        </p:nvSpPr>
        <p:spPr>
          <a:xfrm>
            <a:off x="11020736" y="2329545"/>
            <a:ext cx="5655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b="1" dirty="0">
                <a:solidFill>
                  <a:srgbClr val="C00000"/>
                </a:solidFill>
              </a:rPr>
              <a:t>0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CCE4B034-2483-4C33-B844-1105F14FD673}"/>
              </a:ext>
            </a:extLst>
          </p:cNvPr>
          <p:cNvSpPr txBox="1"/>
          <p:nvPr/>
        </p:nvSpPr>
        <p:spPr>
          <a:xfrm>
            <a:off x="11020736" y="2705323"/>
            <a:ext cx="5655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b="1" dirty="0">
                <a:solidFill>
                  <a:srgbClr val="C00000"/>
                </a:solidFill>
              </a:rPr>
              <a:t>0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12C18D12-4BE1-4B9F-BC1E-039B1991E011}"/>
              </a:ext>
            </a:extLst>
          </p:cNvPr>
          <p:cNvSpPr txBox="1"/>
          <p:nvPr/>
        </p:nvSpPr>
        <p:spPr>
          <a:xfrm>
            <a:off x="11020736" y="3074655"/>
            <a:ext cx="5655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b="1" dirty="0">
                <a:solidFill>
                  <a:srgbClr val="C00000"/>
                </a:solidFill>
              </a:rPr>
              <a:t>0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8233C7C5-A21D-451B-BAE2-8712BA793D3C}"/>
              </a:ext>
            </a:extLst>
          </p:cNvPr>
          <p:cNvSpPr txBox="1"/>
          <p:nvPr/>
        </p:nvSpPr>
        <p:spPr>
          <a:xfrm>
            <a:off x="11020736" y="3443987"/>
            <a:ext cx="5655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b="1" dirty="0">
                <a:solidFill>
                  <a:srgbClr val="C00000"/>
                </a:solidFill>
              </a:rPr>
              <a:t>0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A7C93F1D-D76C-4B87-9484-0E9D98BF1588}"/>
              </a:ext>
            </a:extLst>
          </p:cNvPr>
          <p:cNvSpPr txBox="1"/>
          <p:nvPr/>
        </p:nvSpPr>
        <p:spPr>
          <a:xfrm>
            <a:off x="11020736" y="3832873"/>
            <a:ext cx="5655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b="1" dirty="0">
                <a:solidFill>
                  <a:srgbClr val="C00000"/>
                </a:solidFill>
              </a:rPr>
              <a:t>X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E9057638-58E3-4C1D-99FC-1586EB08C340}"/>
              </a:ext>
            </a:extLst>
          </p:cNvPr>
          <p:cNvSpPr txBox="1"/>
          <p:nvPr/>
        </p:nvSpPr>
        <p:spPr>
          <a:xfrm>
            <a:off x="11020736" y="4222607"/>
            <a:ext cx="5655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b="1" dirty="0">
                <a:solidFill>
                  <a:srgbClr val="C00000"/>
                </a:solidFill>
              </a:rPr>
              <a:t>1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D90CB98A-D3A0-44E8-9073-335CD812A170}"/>
              </a:ext>
            </a:extLst>
          </p:cNvPr>
          <p:cNvSpPr txBox="1"/>
          <p:nvPr/>
        </p:nvSpPr>
        <p:spPr>
          <a:xfrm>
            <a:off x="11020736" y="4590491"/>
            <a:ext cx="5655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b="1" dirty="0">
                <a:solidFill>
                  <a:srgbClr val="C00000"/>
                </a:solidFill>
              </a:rPr>
              <a:t>01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C9EFD721-6FF7-4CC9-BADD-384DB279F608}"/>
              </a:ext>
            </a:extLst>
          </p:cNvPr>
          <p:cNvSpPr txBox="1"/>
          <p:nvPr/>
        </p:nvSpPr>
        <p:spPr>
          <a:xfrm>
            <a:off x="10900098" y="4972715"/>
            <a:ext cx="8068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b="1" dirty="0">
                <a:solidFill>
                  <a:srgbClr val="C00000"/>
                </a:solidFill>
              </a:rPr>
              <a:t>0110</a:t>
            </a:r>
          </a:p>
        </p:txBody>
      </p:sp>
      <p:sp>
        <p:nvSpPr>
          <p:cNvPr id="54" name="Slide Number Placeholder 1">
            <a:extLst>
              <a:ext uri="{FF2B5EF4-FFF2-40B4-BE49-F238E27FC236}">
                <a16:creationId xmlns:a16="http://schemas.microsoft.com/office/drawing/2014/main" id="{9092B960-8289-45E6-A3E9-75BDC684E2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900458" y="6397621"/>
            <a:ext cx="1312025" cy="365125"/>
          </a:xfrm>
        </p:spPr>
        <p:txBody>
          <a:bodyPr/>
          <a:lstStyle/>
          <a:p>
            <a:fld id="{AEBE2BCA-7FFD-4666-9163-5C061F649162}" type="slidenum">
              <a:rPr lang="en-SG" sz="1600" smtClean="0"/>
              <a:t>6</a:t>
            </a:fld>
            <a:endParaRPr lang="en-SG" dirty="0"/>
          </a:p>
        </p:txBody>
      </p:sp>
      <p:grpSp>
        <p:nvGrpSpPr>
          <p:cNvPr id="10" name="Group 9"/>
          <p:cNvGrpSpPr/>
          <p:nvPr/>
        </p:nvGrpSpPr>
        <p:grpSpPr>
          <a:xfrm>
            <a:off x="2255922" y="2624526"/>
            <a:ext cx="5800687" cy="3274069"/>
            <a:chOff x="2255922" y="2624526"/>
            <a:chExt cx="5800687" cy="3274069"/>
          </a:xfrm>
        </p:grpSpPr>
        <p:grpSp>
          <p:nvGrpSpPr>
            <p:cNvPr id="56" name="Group 55"/>
            <p:cNvGrpSpPr/>
            <p:nvPr/>
          </p:nvGrpSpPr>
          <p:grpSpPr>
            <a:xfrm>
              <a:off x="3513583" y="2624526"/>
              <a:ext cx="3550430" cy="3274069"/>
              <a:chOff x="3513583" y="2624526"/>
              <a:chExt cx="3550430" cy="3274069"/>
            </a:xfrm>
          </p:grpSpPr>
          <p:sp>
            <p:nvSpPr>
              <p:cNvPr id="58" name="Oval 57"/>
              <p:cNvSpPr/>
              <p:nvPr/>
            </p:nvSpPr>
            <p:spPr>
              <a:xfrm>
                <a:off x="4528660" y="4590491"/>
                <a:ext cx="269396" cy="171088"/>
              </a:xfrm>
              <a:prstGeom prst="ellipse">
                <a:avLst/>
              </a:prstGeom>
              <a:noFill/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9" name="TextBox 58"/>
              <p:cNvSpPr txBox="1"/>
              <p:nvPr/>
            </p:nvSpPr>
            <p:spPr>
              <a:xfrm>
                <a:off x="3513583" y="4952134"/>
                <a:ext cx="24800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>
                    <a:solidFill>
                      <a:srgbClr val="C00000"/>
                    </a:solidFill>
                  </a:rPr>
                  <a:t>0</a:t>
                </a:r>
              </a:p>
            </p:txBody>
          </p:sp>
          <p:sp>
            <p:nvSpPr>
              <p:cNvPr id="60" name="TextBox 59"/>
              <p:cNvSpPr txBox="1"/>
              <p:nvPr/>
            </p:nvSpPr>
            <p:spPr>
              <a:xfrm>
                <a:off x="6816011" y="5590818"/>
                <a:ext cx="24800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>
                    <a:solidFill>
                      <a:srgbClr val="C00000"/>
                    </a:solidFill>
                  </a:rPr>
                  <a:t>0</a:t>
                </a:r>
              </a:p>
            </p:txBody>
          </p:sp>
          <p:sp>
            <p:nvSpPr>
              <p:cNvPr id="61" name="TextBox 60"/>
              <p:cNvSpPr txBox="1"/>
              <p:nvPr/>
            </p:nvSpPr>
            <p:spPr>
              <a:xfrm>
                <a:off x="6775444" y="4187987"/>
                <a:ext cx="24800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>
                    <a:solidFill>
                      <a:srgbClr val="C00000"/>
                    </a:solidFill>
                  </a:rPr>
                  <a:t>0</a:t>
                </a:r>
              </a:p>
            </p:txBody>
          </p:sp>
          <p:sp>
            <p:nvSpPr>
              <p:cNvPr id="63" name="TextBox 62"/>
              <p:cNvSpPr txBox="1"/>
              <p:nvPr/>
            </p:nvSpPr>
            <p:spPr>
              <a:xfrm>
                <a:off x="3556716" y="2624526"/>
                <a:ext cx="24800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>
                    <a:solidFill>
                      <a:srgbClr val="C00000"/>
                    </a:solidFill>
                  </a:rPr>
                  <a:t>1</a:t>
                </a:r>
              </a:p>
            </p:txBody>
          </p:sp>
        </p:grpSp>
        <p:sp>
          <p:nvSpPr>
            <p:cNvPr id="64" name="TextBox 63"/>
            <p:cNvSpPr txBox="1"/>
            <p:nvPr/>
          </p:nvSpPr>
          <p:spPr>
            <a:xfrm>
              <a:off x="2255922" y="5342047"/>
              <a:ext cx="24800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>
                  <a:solidFill>
                    <a:srgbClr val="C00000"/>
                  </a:solidFill>
                </a:rPr>
                <a:t>X</a:t>
              </a:r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7808607" y="4895052"/>
              <a:ext cx="24800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>
                  <a:solidFill>
                    <a:srgbClr val="C00000"/>
                  </a:solidFill>
                </a:rPr>
                <a:t>X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9520093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8" dur="5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500"/>
                            </p:stCondLst>
                            <p:childTnLst>
                              <p:par>
                                <p:cTn id="10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2" dur="500"/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6" grpId="0"/>
      <p:bldP spid="17" grpId="0"/>
      <p:bldP spid="18" grpId="0"/>
      <p:bldP spid="19" grpId="0"/>
      <p:bldP spid="20" grpId="0"/>
      <p:bldP spid="30" grpId="0"/>
      <p:bldP spid="31" grpId="0"/>
      <p:bldP spid="32" grpId="0"/>
      <p:bldP spid="33" grpId="0"/>
      <p:bldP spid="40" grpId="0"/>
      <p:bldP spid="45" grpId="0"/>
      <p:bldP spid="46" grpId="0"/>
      <p:bldP spid="47" grpId="0"/>
      <p:bldP spid="48" grpId="0"/>
      <p:bldP spid="49" grpId="0"/>
      <p:bldP spid="50" grpId="0"/>
      <p:bldP spid="51" grpId="0"/>
      <p:bldP spid="5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" name="Group 32"/>
          <p:cNvGrpSpPr/>
          <p:nvPr/>
        </p:nvGrpSpPr>
        <p:grpSpPr>
          <a:xfrm>
            <a:off x="517713" y="1484829"/>
            <a:ext cx="8034616" cy="5217179"/>
            <a:chOff x="517713" y="1484829"/>
            <a:chExt cx="8034616" cy="5217179"/>
          </a:xfrm>
        </p:grpSpPr>
        <p:grpSp>
          <p:nvGrpSpPr>
            <p:cNvPr id="4" name="Group 3"/>
            <p:cNvGrpSpPr/>
            <p:nvPr/>
          </p:nvGrpSpPr>
          <p:grpSpPr>
            <a:xfrm>
              <a:off x="517713" y="1484829"/>
              <a:ext cx="8034616" cy="5217179"/>
              <a:chOff x="1690687" y="538162"/>
              <a:chExt cx="8810625" cy="5721071"/>
            </a:xfrm>
          </p:grpSpPr>
          <p:pic>
            <p:nvPicPr>
              <p:cNvPr id="2" name="Picture 1"/>
              <p:cNvPicPr/>
              <p:nvPr/>
            </p:nvPicPr>
            <p:blipFill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b="1048"/>
              <a:stretch/>
            </p:blipFill>
            <p:spPr>
              <a:xfrm>
                <a:off x="1690687" y="538163"/>
                <a:ext cx="8810625" cy="5721070"/>
              </a:xfrm>
              <a:prstGeom prst="rect">
                <a:avLst/>
              </a:prstGeom>
            </p:spPr>
          </p:pic>
          <p:sp>
            <p:nvSpPr>
              <p:cNvPr id="3" name="Rectangle 2"/>
              <p:cNvSpPr/>
              <p:nvPr/>
            </p:nvSpPr>
            <p:spPr>
              <a:xfrm>
                <a:off x="9910482" y="538162"/>
                <a:ext cx="590830" cy="283705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SG"/>
              </a:p>
            </p:txBody>
          </p:sp>
        </p:grpSp>
        <p:sp>
          <p:nvSpPr>
            <p:cNvPr id="41" name="TextBox 40"/>
            <p:cNvSpPr txBox="1"/>
            <p:nvPr/>
          </p:nvSpPr>
          <p:spPr>
            <a:xfrm>
              <a:off x="2177704" y="4349467"/>
              <a:ext cx="202219" cy="6232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spcAft>
                  <a:spcPts val="100"/>
                </a:spcAft>
              </a:pPr>
              <a:r>
                <a:rPr lang="en-SG" sz="800" dirty="0">
                  <a:solidFill>
                    <a:srgbClr val="0033CC"/>
                  </a:solidFill>
                </a:rPr>
                <a:t>0</a:t>
              </a:r>
            </a:p>
            <a:p>
              <a:pPr algn="ctr">
                <a:spcAft>
                  <a:spcPts val="100"/>
                </a:spcAft>
              </a:pPr>
              <a:endParaRPr lang="en-SG" sz="800" dirty="0">
                <a:solidFill>
                  <a:srgbClr val="0033CC"/>
                </a:solidFill>
              </a:endParaRPr>
            </a:p>
            <a:p>
              <a:pPr algn="ctr">
                <a:spcAft>
                  <a:spcPts val="100"/>
                </a:spcAft>
              </a:pPr>
              <a:endParaRPr lang="en-SG" sz="800" dirty="0">
                <a:solidFill>
                  <a:srgbClr val="0033CC"/>
                </a:solidFill>
              </a:endParaRPr>
            </a:p>
            <a:p>
              <a:pPr algn="ctr">
                <a:spcAft>
                  <a:spcPts val="100"/>
                </a:spcAft>
              </a:pPr>
              <a:r>
                <a:rPr lang="en-SG" sz="800" dirty="0">
                  <a:solidFill>
                    <a:srgbClr val="0033CC"/>
                  </a:solidFill>
                </a:rPr>
                <a:t>1</a:t>
              </a:r>
              <a:endParaRPr lang="en-US" sz="800" dirty="0">
                <a:solidFill>
                  <a:srgbClr val="0033CC"/>
                </a:solidFill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4569677" y="4559719"/>
              <a:ext cx="202219" cy="7001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spcAft>
                  <a:spcPts val="300"/>
                </a:spcAft>
              </a:pPr>
              <a:r>
                <a:rPr lang="en-SG" sz="800" dirty="0">
                  <a:solidFill>
                    <a:srgbClr val="0033CC"/>
                  </a:solidFill>
                </a:rPr>
                <a:t>0</a:t>
              </a:r>
            </a:p>
            <a:p>
              <a:pPr algn="ctr">
                <a:spcAft>
                  <a:spcPts val="300"/>
                </a:spcAft>
              </a:pPr>
              <a:endParaRPr lang="en-SG" sz="800" dirty="0">
                <a:solidFill>
                  <a:srgbClr val="0033CC"/>
                </a:solidFill>
              </a:endParaRPr>
            </a:p>
            <a:p>
              <a:pPr algn="ctr">
                <a:spcAft>
                  <a:spcPts val="300"/>
                </a:spcAft>
              </a:pPr>
              <a:endParaRPr lang="en-SG" sz="800" dirty="0">
                <a:solidFill>
                  <a:srgbClr val="0033CC"/>
                </a:solidFill>
              </a:endParaRPr>
            </a:p>
            <a:p>
              <a:pPr algn="ctr">
                <a:spcAft>
                  <a:spcPts val="300"/>
                </a:spcAft>
              </a:pPr>
              <a:r>
                <a:rPr lang="en-SG" sz="800" dirty="0">
                  <a:solidFill>
                    <a:srgbClr val="0033CC"/>
                  </a:solidFill>
                </a:rPr>
                <a:t>1</a:t>
              </a:r>
              <a:endParaRPr lang="en-US" sz="800" dirty="0">
                <a:solidFill>
                  <a:srgbClr val="0033CC"/>
                </a:solidFill>
              </a:endParaRP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6447360" y="1960292"/>
              <a:ext cx="202219" cy="7001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spcAft>
                  <a:spcPts val="300"/>
                </a:spcAft>
              </a:pPr>
              <a:r>
                <a:rPr lang="en-SG" sz="800" dirty="0">
                  <a:solidFill>
                    <a:srgbClr val="0033CC"/>
                  </a:solidFill>
                </a:rPr>
                <a:t>0</a:t>
              </a:r>
            </a:p>
            <a:p>
              <a:pPr algn="ctr">
                <a:spcAft>
                  <a:spcPts val="300"/>
                </a:spcAft>
              </a:pPr>
              <a:endParaRPr lang="en-SG" sz="800" dirty="0">
                <a:solidFill>
                  <a:srgbClr val="0033CC"/>
                </a:solidFill>
              </a:endParaRPr>
            </a:p>
            <a:p>
              <a:pPr algn="ctr">
                <a:spcAft>
                  <a:spcPts val="300"/>
                </a:spcAft>
              </a:pPr>
              <a:endParaRPr lang="en-SG" sz="800" dirty="0">
                <a:solidFill>
                  <a:srgbClr val="0033CC"/>
                </a:solidFill>
              </a:endParaRPr>
            </a:p>
            <a:p>
              <a:pPr algn="ctr">
                <a:spcAft>
                  <a:spcPts val="300"/>
                </a:spcAft>
              </a:pPr>
              <a:r>
                <a:rPr lang="en-SG" sz="800" dirty="0">
                  <a:solidFill>
                    <a:srgbClr val="0033CC"/>
                  </a:solidFill>
                </a:rPr>
                <a:t>1</a:t>
              </a:r>
              <a:endParaRPr lang="en-US" sz="800" dirty="0">
                <a:solidFill>
                  <a:srgbClr val="0033CC"/>
                </a:solidFill>
              </a:endParaRP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7611926" y="5150148"/>
              <a:ext cx="202219" cy="6232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spcAft>
                  <a:spcPts val="100"/>
                </a:spcAft>
              </a:pPr>
              <a:r>
                <a:rPr lang="en-SG" sz="800" dirty="0">
                  <a:solidFill>
                    <a:srgbClr val="0033CC"/>
                  </a:solidFill>
                </a:rPr>
                <a:t>1</a:t>
              </a:r>
            </a:p>
            <a:p>
              <a:pPr algn="ctr">
                <a:spcAft>
                  <a:spcPts val="100"/>
                </a:spcAft>
              </a:pPr>
              <a:endParaRPr lang="en-SG" sz="800" dirty="0">
                <a:solidFill>
                  <a:srgbClr val="0033CC"/>
                </a:solidFill>
              </a:endParaRPr>
            </a:p>
            <a:p>
              <a:pPr algn="ctr">
                <a:spcAft>
                  <a:spcPts val="100"/>
                </a:spcAft>
              </a:pPr>
              <a:endParaRPr lang="en-SG" sz="800" dirty="0">
                <a:solidFill>
                  <a:srgbClr val="0033CC"/>
                </a:solidFill>
              </a:endParaRPr>
            </a:p>
            <a:p>
              <a:pPr algn="ctr">
                <a:spcAft>
                  <a:spcPts val="100"/>
                </a:spcAft>
              </a:pPr>
              <a:r>
                <a:rPr lang="en-SG" sz="800" dirty="0">
                  <a:solidFill>
                    <a:srgbClr val="0033CC"/>
                  </a:solidFill>
                </a:rPr>
                <a:t>0</a:t>
              </a:r>
              <a:endParaRPr lang="en-US" sz="800" dirty="0">
                <a:solidFill>
                  <a:srgbClr val="0033CC"/>
                </a:solidFill>
              </a:endParaRPr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268941" y="115042"/>
            <a:ext cx="2429016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660066"/>
            </a:solidFill>
          </a:ln>
        </p:spPr>
        <p:txBody>
          <a:bodyPr wrap="square" rtlCol="0">
            <a:spAutoFit/>
          </a:bodyPr>
          <a:lstStyle/>
          <a:p>
            <a:r>
              <a:rPr lang="en-SG" b="1" dirty="0">
                <a:latin typeface="Courier New" panose="02070309020205020404" pitchFamily="49" charset="0"/>
                <a:cs typeface="Courier New" panose="02070309020205020404" pitchFamily="49" charset="0"/>
              </a:rPr>
              <a:t>sub $25, $20, $5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68942" y="737637"/>
            <a:ext cx="12612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sz="2800" dirty="0">
                <a:solidFill>
                  <a:srgbClr val="C00000"/>
                </a:solidFill>
              </a:rPr>
              <a:t>Q1(iii)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157495" y="115042"/>
            <a:ext cx="5351088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660066"/>
            </a:solidFill>
          </a:ln>
        </p:spPr>
        <p:txBody>
          <a:bodyPr wrap="square" rtlCol="0">
            <a:spAutoFit/>
          </a:bodyPr>
          <a:lstStyle/>
          <a:p>
            <a:r>
              <a:rPr lang="en-SG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000000 10100 00101 11001 00000 100010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920624" y="115042"/>
            <a:ext cx="2006221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660066"/>
            </a:solidFill>
          </a:ln>
        </p:spPr>
        <p:txBody>
          <a:bodyPr wrap="square" rtlCol="0">
            <a:spAutoFit/>
          </a:bodyPr>
          <a:lstStyle/>
          <a:p>
            <a:r>
              <a:rPr lang="en-SG" dirty="0">
                <a:cs typeface="Courier New" panose="02070309020205020404" pitchFamily="49" charset="0"/>
              </a:rPr>
              <a:t>R[</a:t>
            </a:r>
            <a:r>
              <a:rPr lang="en-SG" dirty="0" err="1">
                <a:cs typeface="Courier New" panose="02070309020205020404" pitchFamily="49" charset="0"/>
              </a:rPr>
              <a:t>rd</a:t>
            </a:r>
            <a:r>
              <a:rPr lang="en-SG" dirty="0">
                <a:cs typeface="Courier New" panose="02070309020205020404" pitchFamily="49" charset="0"/>
              </a:rPr>
              <a:t>] = R[</a:t>
            </a:r>
            <a:r>
              <a:rPr lang="en-SG" dirty="0" err="1">
                <a:cs typeface="Courier New" panose="02070309020205020404" pitchFamily="49" charset="0"/>
              </a:rPr>
              <a:t>rs</a:t>
            </a:r>
            <a:r>
              <a:rPr lang="en-SG" dirty="0">
                <a:cs typeface="Courier New" panose="02070309020205020404" pitchFamily="49" charset="0"/>
              </a:rPr>
              <a:t>] – R[</a:t>
            </a:r>
            <a:r>
              <a:rPr lang="en-SG" dirty="0" err="1">
                <a:cs typeface="Courier New" panose="02070309020205020404" pitchFamily="49" charset="0"/>
              </a:rPr>
              <a:t>rt</a:t>
            </a:r>
            <a:r>
              <a:rPr lang="en-SG" dirty="0">
                <a:cs typeface="Courier New" panose="02070309020205020404" pitchFamily="49" charset="0"/>
              </a:rPr>
              <a:t>]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3563471" y="551081"/>
          <a:ext cx="8417861" cy="1143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713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713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713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6031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2241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2241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4205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27805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75920">
                <a:tc gridSpan="4">
                  <a:txBody>
                    <a:bodyPr/>
                    <a:lstStyle/>
                    <a:p>
                      <a:pPr algn="ctr"/>
                      <a:r>
                        <a:rPr lang="en-SG" sz="1900" dirty="0"/>
                        <a:t>Registers</a:t>
                      </a:r>
                      <a:r>
                        <a:rPr lang="en-SG" sz="1900" baseline="0" dirty="0"/>
                        <a:t> File</a:t>
                      </a:r>
                      <a:endParaRPr lang="en-SG" sz="19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SG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SG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SG" sz="1900" dirty="0"/>
                        <a:t>ALU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SG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SG" sz="1900" dirty="0"/>
                        <a:t>Data Memory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S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5920">
                <a:tc>
                  <a:txBody>
                    <a:bodyPr/>
                    <a:lstStyle/>
                    <a:p>
                      <a:pPr algn="ctr"/>
                      <a:r>
                        <a:rPr lang="en-SG" sz="1900" dirty="0"/>
                        <a:t>RR1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900" dirty="0"/>
                        <a:t>RR2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900" dirty="0"/>
                        <a:t>WR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900" dirty="0"/>
                        <a:t>WD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900" dirty="0"/>
                        <a:t>Opr1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900" dirty="0"/>
                        <a:t>Opr2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900" dirty="0"/>
                        <a:t>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900" dirty="0"/>
                        <a:t>Write Data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5920">
                <a:tc>
                  <a:txBody>
                    <a:bodyPr/>
                    <a:lstStyle/>
                    <a:p>
                      <a:endParaRPr lang="en-SG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G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G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G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G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G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G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G" sz="1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3586235" y="1267898"/>
            <a:ext cx="6992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b="1" dirty="0">
                <a:solidFill>
                  <a:srgbClr val="C00000"/>
                </a:solidFill>
              </a:rPr>
              <a:t>$20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285482" y="1267897"/>
            <a:ext cx="7706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b="1" dirty="0">
                <a:solidFill>
                  <a:srgbClr val="C00000"/>
                </a:solidFill>
              </a:rPr>
              <a:t>$5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056095" y="1267897"/>
            <a:ext cx="8606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b="1" dirty="0">
                <a:solidFill>
                  <a:srgbClr val="C00000"/>
                </a:solidFill>
              </a:rPr>
              <a:t>$25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916708" y="1267897"/>
            <a:ext cx="17095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b="1" dirty="0">
                <a:solidFill>
                  <a:srgbClr val="C00000"/>
                </a:solidFill>
              </a:rPr>
              <a:t>[$20] – [$5]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626303" y="1267898"/>
            <a:ext cx="8606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b="1" dirty="0">
                <a:solidFill>
                  <a:srgbClr val="C00000"/>
                </a:solidFill>
              </a:rPr>
              <a:t>[$20]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8443843" y="1267897"/>
            <a:ext cx="8606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b="1" dirty="0">
                <a:solidFill>
                  <a:srgbClr val="C00000"/>
                </a:solidFill>
              </a:rPr>
              <a:t>[$5]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9289468" y="1267898"/>
            <a:ext cx="15354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dirty="0">
                <a:solidFill>
                  <a:srgbClr val="0033CC"/>
                </a:solidFill>
              </a:rPr>
              <a:t>[$20] – [$5]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0920691" y="1262571"/>
            <a:ext cx="8606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dirty="0">
                <a:solidFill>
                  <a:srgbClr val="0033CC"/>
                </a:solidFill>
              </a:rPr>
              <a:t>[$5]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7149024" y="1948304"/>
            <a:ext cx="22970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b="1" dirty="0">
                <a:solidFill>
                  <a:srgbClr val="C00000"/>
                </a:solidFill>
              </a:rPr>
              <a:t>Next PC value = PC + 4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1163043" y="2951411"/>
            <a:ext cx="369332" cy="589660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7030A0"/>
                </a:solidFill>
              </a:rPr>
              <a:t>000000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1163043" y="3541073"/>
            <a:ext cx="369332" cy="608207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7030A0"/>
                </a:solidFill>
              </a:rPr>
              <a:t>10100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1163043" y="4078171"/>
            <a:ext cx="369332" cy="528013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7030A0"/>
                </a:solidFill>
              </a:rPr>
              <a:t>00101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1163043" y="4606184"/>
            <a:ext cx="369332" cy="528013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7030A0"/>
                </a:solidFill>
              </a:rPr>
              <a:t>11001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1163963" y="5105180"/>
            <a:ext cx="369332" cy="528013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7030A0"/>
                </a:solidFill>
              </a:rPr>
              <a:t>00000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1160833" y="5623891"/>
            <a:ext cx="369332" cy="589660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7030A0"/>
                </a:solidFill>
              </a:rPr>
              <a:t>100010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181600" y="3828936"/>
            <a:ext cx="44577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sz="900" b="1" dirty="0"/>
              <a:t>Opr1</a:t>
            </a:r>
            <a:endParaRPr lang="en-US" sz="900" b="1" dirty="0"/>
          </a:p>
        </p:txBody>
      </p:sp>
      <p:sp>
        <p:nvSpPr>
          <p:cNvPr id="39" name="TextBox 38"/>
          <p:cNvSpPr txBox="1"/>
          <p:nvPr/>
        </p:nvSpPr>
        <p:spPr>
          <a:xfrm>
            <a:off x="5181600" y="4798308"/>
            <a:ext cx="44577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sz="900" b="1" dirty="0"/>
              <a:t>Opr2</a:t>
            </a:r>
            <a:endParaRPr lang="en-US" sz="900" b="1" dirty="0"/>
          </a:p>
        </p:txBody>
      </p:sp>
      <p:graphicFrame>
        <p:nvGraphicFramePr>
          <p:cNvPr id="45" name="Table 44">
            <a:extLst>
              <a:ext uri="{FF2B5EF4-FFF2-40B4-BE49-F238E27FC236}">
                <a16:creationId xmlns:a16="http://schemas.microsoft.com/office/drawing/2014/main" id="{0C4F5E34-A4A1-4D33-91FF-89B93A75913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3652966"/>
              </p:ext>
            </p:extLst>
          </p:nvPr>
        </p:nvGraphicFramePr>
        <p:xfrm>
          <a:off x="9480177" y="1943348"/>
          <a:ext cx="2178426" cy="3429000"/>
        </p:xfrm>
        <a:graphic>
          <a:graphicData uri="http://schemas.openxmlformats.org/drawingml/2006/table">
            <a:tbl>
              <a:tblPr firstCol="1" bandRow="1">
                <a:tableStyleId>{21E4AEA4-8DFA-4A89-87EB-49C32662AFE0}</a:tableStyleId>
              </a:tblPr>
              <a:tblGrid>
                <a:gridCol w="13716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068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5920">
                <a:tc>
                  <a:txBody>
                    <a:bodyPr/>
                    <a:lstStyle/>
                    <a:p>
                      <a:r>
                        <a:rPr lang="en-SG" sz="1900" b="0" dirty="0" err="1">
                          <a:solidFill>
                            <a:schemeClr val="tx1"/>
                          </a:solidFill>
                        </a:rPr>
                        <a:t>RegDest</a:t>
                      </a:r>
                      <a:endParaRPr lang="en-SG" sz="19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SG" sz="1900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5920">
                <a:tc>
                  <a:txBody>
                    <a:bodyPr/>
                    <a:lstStyle/>
                    <a:p>
                      <a:r>
                        <a:rPr lang="en-SG" sz="1900" b="0" dirty="0" err="1">
                          <a:solidFill>
                            <a:schemeClr val="tx1"/>
                          </a:solidFill>
                        </a:rPr>
                        <a:t>RegWrite</a:t>
                      </a:r>
                      <a:endParaRPr lang="en-SG" sz="19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SG" sz="19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5920">
                <a:tc>
                  <a:txBody>
                    <a:bodyPr/>
                    <a:lstStyle/>
                    <a:p>
                      <a:r>
                        <a:rPr lang="en-SG" sz="1900" b="0" dirty="0" err="1">
                          <a:solidFill>
                            <a:schemeClr val="tx1"/>
                          </a:solidFill>
                        </a:rPr>
                        <a:t>ALUSrc</a:t>
                      </a:r>
                      <a:endParaRPr lang="en-SG" sz="19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SG" sz="1900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5920">
                <a:tc>
                  <a:txBody>
                    <a:bodyPr/>
                    <a:lstStyle/>
                    <a:p>
                      <a:r>
                        <a:rPr lang="en-SG" sz="1900" b="0" dirty="0" err="1">
                          <a:solidFill>
                            <a:schemeClr val="tx1"/>
                          </a:solidFill>
                        </a:rPr>
                        <a:t>MemRead</a:t>
                      </a:r>
                      <a:endParaRPr lang="en-SG" sz="19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SG" sz="19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5920">
                <a:tc>
                  <a:txBody>
                    <a:bodyPr/>
                    <a:lstStyle/>
                    <a:p>
                      <a:r>
                        <a:rPr lang="en-SG" sz="1900" b="0" dirty="0" err="1">
                          <a:solidFill>
                            <a:schemeClr val="tx1"/>
                          </a:solidFill>
                        </a:rPr>
                        <a:t>MemWrite</a:t>
                      </a:r>
                      <a:endParaRPr lang="en-SG" sz="19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SG" sz="1900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5920">
                <a:tc>
                  <a:txBody>
                    <a:bodyPr/>
                    <a:lstStyle/>
                    <a:p>
                      <a:r>
                        <a:rPr lang="en-SG" sz="1900" b="0" dirty="0" err="1">
                          <a:solidFill>
                            <a:schemeClr val="tx1"/>
                          </a:solidFill>
                        </a:rPr>
                        <a:t>MemToReg</a:t>
                      </a:r>
                      <a:endParaRPr lang="en-SG" sz="19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SG" sz="19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5920">
                <a:tc>
                  <a:txBody>
                    <a:bodyPr/>
                    <a:lstStyle/>
                    <a:p>
                      <a:r>
                        <a:rPr lang="en-SG" sz="1900" b="0" dirty="0">
                          <a:solidFill>
                            <a:schemeClr val="tx1"/>
                          </a:solidFill>
                        </a:rPr>
                        <a:t>Branch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SG" sz="1900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5920">
                <a:tc>
                  <a:txBody>
                    <a:bodyPr/>
                    <a:lstStyle/>
                    <a:p>
                      <a:r>
                        <a:rPr lang="en-SG" sz="1900" b="0" dirty="0" err="1">
                          <a:solidFill>
                            <a:schemeClr val="tx1"/>
                          </a:solidFill>
                        </a:rPr>
                        <a:t>ALUop</a:t>
                      </a:r>
                      <a:endParaRPr lang="en-SG" sz="19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SG" sz="19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5920">
                <a:tc>
                  <a:txBody>
                    <a:bodyPr/>
                    <a:lstStyle/>
                    <a:p>
                      <a:r>
                        <a:rPr lang="en-SG" sz="1900" b="0" dirty="0" err="1">
                          <a:solidFill>
                            <a:schemeClr val="tx1"/>
                          </a:solidFill>
                        </a:rPr>
                        <a:t>ALUcontrol</a:t>
                      </a:r>
                      <a:endParaRPr lang="en-SG" sz="19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SG" sz="1900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11023164" y="1960981"/>
            <a:ext cx="5655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b="1" dirty="0">
                <a:solidFill>
                  <a:srgbClr val="C00000"/>
                </a:solidFill>
              </a:rPr>
              <a:t>1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1023164" y="2316186"/>
            <a:ext cx="5655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b="1" dirty="0">
                <a:solidFill>
                  <a:srgbClr val="C00000"/>
                </a:solidFill>
              </a:rPr>
              <a:t>1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1023164" y="2692243"/>
            <a:ext cx="5655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b="1" dirty="0">
                <a:solidFill>
                  <a:srgbClr val="C00000"/>
                </a:solidFill>
              </a:rPr>
              <a:t>0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11023164" y="3061575"/>
            <a:ext cx="5655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b="1" dirty="0">
                <a:solidFill>
                  <a:srgbClr val="C00000"/>
                </a:solidFill>
              </a:rPr>
              <a:t>0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11023164" y="3430907"/>
            <a:ext cx="5655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b="1" dirty="0">
                <a:solidFill>
                  <a:srgbClr val="C00000"/>
                </a:solidFill>
              </a:rPr>
              <a:t>0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1023164" y="3828712"/>
            <a:ext cx="5655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b="1" dirty="0">
                <a:solidFill>
                  <a:srgbClr val="C00000"/>
                </a:solidFill>
              </a:rPr>
              <a:t>0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1023164" y="4233777"/>
            <a:ext cx="5655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b="1" dirty="0">
                <a:solidFill>
                  <a:srgbClr val="C00000"/>
                </a:solidFill>
              </a:rPr>
              <a:t>0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11023164" y="4603109"/>
            <a:ext cx="5655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b="1" dirty="0">
                <a:solidFill>
                  <a:srgbClr val="C00000"/>
                </a:solidFill>
              </a:rPr>
              <a:t>10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10902526" y="4985333"/>
            <a:ext cx="8068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b="1" dirty="0">
                <a:solidFill>
                  <a:srgbClr val="C00000"/>
                </a:solidFill>
              </a:rPr>
              <a:t>0110</a:t>
            </a:r>
          </a:p>
        </p:txBody>
      </p:sp>
      <p:sp>
        <p:nvSpPr>
          <p:cNvPr id="46" name="Slide Number Placeholder 1">
            <a:extLst>
              <a:ext uri="{FF2B5EF4-FFF2-40B4-BE49-F238E27FC236}">
                <a16:creationId xmlns:a16="http://schemas.microsoft.com/office/drawing/2014/main" id="{3621D8AB-0476-47E8-BBF1-9B3371F996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900458" y="6397621"/>
            <a:ext cx="1312025" cy="365125"/>
          </a:xfrm>
        </p:spPr>
        <p:txBody>
          <a:bodyPr/>
          <a:lstStyle/>
          <a:p>
            <a:fld id="{AEBE2BCA-7FFD-4666-9163-5C061F649162}" type="slidenum">
              <a:rPr lang="en-SG" sz="1600" smtClean="0"/>
              <a:t>7</a:t>
            </a:fld>
            <a:endParaRPr lang="en-SG" dirty="0"/>
          </a:p>
        </p:txBody>
      </p:sp>
      <p:grpSp>
        <p:nvGrpSpPr>
          <p:cNvPr id="47" name="Group 46"/>
          <p:cNvGrpSpPr/>
          <p:nvPr/>
        </p:nvGrpSpPr>
        <p:grpSpPr>
          <a:xfrm>
            <a:off x="2165454" y="2624526"/>
            <a:ext cx="5689694" cy="3274069"/>
            <a:chOff x="2165454" y="2624526"/>
            <a:chExt cx="5689694" cy="3274069"/>
          </a:xfrm>
        </p:grpSpPr>
        <p:sp>
          <p:nvSpPr>
            <p:cNvPr id="48" name="Oval 47"/>
            <p:cNvSpPr/>
            <p:nvPr/>
          </p:nvSpPr>
          <p:spPr>
            <a:xfrm>
              <a:off x="2165454" y="4801353"/>
              <a:ext cx="269396" cy="171088"/>
            </a:xfrm>
            <a:prstGeom prst="ellipse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Oval 48"/>
            <p:cNvSpPr/>
            <p:nvPr/>
          </p:nvSpPr>
          <p:spPr>
            <a:xfrm>
              <a:off x="4536088" y="4603109"/>
              <a:ext cx="269396" cy="171088"/>
            </a:xfrm>
            <a:prstGeom prst="ellipse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3513583" y="4952134"/>
              <a:ext cx="24800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>
                  <a:solidFill>
                    <a:srgbClr val="C00000"/>
                  </a:solidFill>
                </a:rPr>
                <a:t>1</a:t>
              </a: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6816011" y="5590818"/>
              <a:ext cx="24800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>
                  <a:solidFill>
                    <a:srgbClr val="C00000"/>
                  </a:solidFill>
                </a:rPr>
                <a:t>0</a:t>
              </a: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6775444" y="4187987"/>
              <a:ext cx="24800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>
                  <a:solidFill>
                    <a:srgbClr val="C00000"/>
                  </a:solidFill>
                </a:rPr>
                <a:t>0</a:t>
              </a:r>
            </a:p>
          </p:txBody>
        </p:sp>
        <p:sp>
          <p:nvSpPr>
            <p:cNvPr id="53" name="Oval 52"/>
            <p:cNvSpPr/>
            <p:nvPr/>
          </p:nvSpPr>
          <p:spPr>
            <a:xfrm>
              <a:off x="7585752" y="5607714"/>
              <a:ext cx="269396" cy="171088"/>
            </a:xfrm>
            <a:prstGeom prst="ellipse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3556716" y="2624526"/>
              <a:ext cx="24800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>
                  <a:solidFill>
                    <a:srgbClr val="C00000"/>
                  </a:solidFill>
                </a:rPr>
                <a:t>0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55582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6" dur="5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6" grpId="0"/>
      <p:bldP spid="17" grpId="0"/>
      <p:bldP spid="18" grpId="0"/>
      <p:bldP spid="19" grpId="0"/>
      <p:bldP spid="20" grpId="0"/>
      <p:bldP spid="30" grpId="0"/>
      <p:bldP spid="31" grpId="0"/>
      <p:bldP spid="32" grpId="0"/>
      <p:bldP spid="36" grpId="0"/>
      <p:bldP spid="37" grpId="0"/>
      <p:bldP spid="38" grpId="0"/>
      <p:bldP spid="15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3" name="Group 132"/>
          <p:cNvGrpSpPr/>
          <p:nvPr/>
        </p:nvGrpSpPr>
        <p:grpSpPr>
          <a:xfrm>
            <a:off x="5885578" y="1549704"/>
            <a:ext cx="5409031" cy="2667262"/>
            <a:chOff x="5885578" y="1549704"/>
            <a:chExt cx="5409031" cy="2667262"/>
          </a:xfrm>
        </p:grpSpPr>
        <p:grpSp>
          <p:nvGrpSpPr>
            <p:cNvPr id="119" name="Group 118"/>
            <p:cNvGrpSpPr/>
            <p:nvPr/>
          </p:nvGrpSpPr>
          <p:grpSpPr>
            <a:xfrm>
              <a:off x="5885578" y="1549704"/>
              <a:ext cx="5409031" cy="2667262"/>
              <a:chOff x="6078582" y="2131731"/>
              <a:chExt cx="5409031" cy="2667262"/>
            </a:xfrm>
          </p:grpSpPr>
          <p:grpSp>
            <p:nvGrpSpPr>
              <p:cNvPr id="61" name="Group 60"/>
              <p:cNvGrpSpPr/>
              <p:nvPr/>
            </p:nvGrpSpPr>
            <p:grpSpPr>
              <a:xfrm>
                <a:off x="6078582" y="3386206"/>
                <a:ext cx="886968" cy="468351"/>
                <a:chOff x="969264" y="1483112"/>
                <a:chExt cx="886968" cy="468351"/>
              </a:xfrm>
            </p:grpSpPr>
            <p:sp>
              <p:nvSpPr>
                <p:cNvPr id="73" name="Rounded Rectangle 72"/>
                <p:cNvSpPr/>
                <p:nvPr/>
              </p:nvSpPr>
              <p:spPr>
                <a:xfrm>
                  <a:off x="969264" y="1483112"/>
                  <a:ext cx="886968" cy="468351"/>
                </a:xfrm>
                <a:prstGeom prst="roundRect">
                  <a:avLst/>
                </a:prstGeom>
                <a:solidFill>
                  <a:schemeClr val="bg2">
                    <a:lumMod val="75000"/>
                  </a:schemeClr>
                </a:solidFill>
                <a:ln>
                  <a:solidFill>
                    <a:schemeClr val="bg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4" name="TextBox 73"/>
                <p:cNvSpPr txBox="1"/>
                <p:nvPr/>
              </p:nvSpPr>
              <p:spPr>
                <a:xfrm>
                  <a:off x="1184148" y="1486455"/>
                  <a:ext cx="457200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/>
                    <a:t>5</a:t>
                  </a:r>
                </a:p>
              </p:txBody>
            </p:sp>
          </p:grpSp>
          <p:grpSp>
            <p:nvGrpSpPr>
              <p:cNvPr id="62" name="Group 61"/>
              <p:cNvGrpSpPr/>
              <p:nvPr/>
            </p:nvGrpSpPr>
            <p:grpSpPr>
              <a:xfrm>
                <a:off x="7165666" y="2182368"/>
                <a:ext cx="886968" cy="468351"/>
                <a:chOff x="969264" y="1483112"/>
                <a:chExt cx="886968" cy="468351"/>
              </a:xfrm>
            </p:grpSpPr>
            <p:sp>
              <p:nvSpPr>
                <p:cNvPr id="71" name="Rounded Rectangle 70"/>
                <p:cNvSpPr/>
                <p:nvPr/>
              </p:nvSpPr>
              <p:spPr>
                <a:xfrm>
                  <a:off x="969264" y="1483112"/>
                  <a:ext cx="886968" cy="468351"/>
                </a:xfrm>
                <a:prstGeom prst="roundRect">
                  <a:avLst/>
                </a:prstGeom>
                <a:solidFill>
                  <a:schemeClr val="bg2">
                    <a:lumMod val="75000"/>
                  </a:schemeClr>
                </a:solidFill>
                <a:ln>
                  <a:solidFill>
                    <a:schemeClr val="bg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2" name="TextBox 71"/>
                <p:cNvSpPr txBox="1"/>
                <p:nvPr/>
              </p:nvSpPr>
              <p:spPr>
                <a:xfrm>
                  <a:off x="1184148" y="1486455"/>
                  <a:ext cx="457200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/>
                    <a:t>4</a:t>
                  </a:r>
                </a:p>
              </p:txBody>
            </p:sp>
          </p:grpSp>
          <p:grpSp>
            <p:nvGrpSpPr>
              <p:cNvPr id="63" name="Group 62"/>
              <p:cNvGrpSpPr/>
              <p:nvPr/>
            </p:nvGrpSpPr>
            <p:grpSpPr>
              <a:xfrm>
                <a:off x="9572621" y="2131731"/>
                <a:ext cx="886968" cy="468351"/>
                <a:chOff x="969264" y="1483112"/>
                <a:chExt cx="886968" cy="468351"/>
              </a:xfrm>
            </p:grpSpPr>
            <p:sp>
              <p:nvSpPr>
                <p:cNvPr id="69" name="Rounded Rectangle 68"/>
                <p:cNvSpPr/>
                <p:nvPr/>
              </p:nvSpPr>
              <p:spPr>
                <a:xfrm>
                  <a:off x="969264" y="1483112"/>
                  <a:ext cx="886968" cy="468351"/>
                </a:xfrm>
                <a:prstGeom prst="roundRect">
                  <a:avLst/>
                </a:prstGeom>
                <a:solidFill>
                  <a:schemeClr val="bg2">
                    <a:lumMod val="75000"/>
                  </a:schemeClr>
                </a:solidFill>
                <a:ln>
                  <a:solidFill>
                    <a:schemeClr val="bg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0" name="TextBox 69"/>
                <p:cNvSpPr txBox="1"/>
                <p:nvPr/>
              </p:nvSpPr>
              <p:spPr>
                <a:xfrm>
                  <a:off x="1184148" y="1486455"/>
                  <a:ext cx="457200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/>
                    <a:t>5</a:t>
                  </a:r>
                </a:p>
              </p:txBody>
            </p:sp>
          </p:grpSp>
          <p:cxnSp>
            <p:nvCxnSpPr>
              <p:cNvPr id="65" name="Straight Arrow Connector 64"/>
              <p:cNvCxnSpPr/>
              <p:nvPr/>
            </p:nvCxnSpPr>
            <p:spPr>
              <a:xfrm flipV="1">
                <a:off x="6905192" y="2665099"/>
                <a:ext cx="475358" cy="684436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 w="lg" len="med"/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66" name="Straight Arrow Connector 65"/>
              <p:cNvCxnSpPr>
                <a:endCxn id="69" idx="1"/>
              </p:cNvCxnSpPr>
              <p:nvPr/>
            </p:nvCxnSpPr>
            <p:spPr>
              <a:xfrm flipV="1">
                <a:off x="8030790" y="2365907"/>
                <a:ext cx="1541831" cy="25308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 w="lg" len="med"/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67" name="Straight Arrow Connector 66"/>
              <p:cNvCxnSpPr>
                <a:endCxn id="76" idx="1"/>
              </p:cNvCxnSpPr>
              <p:nvPr/>
            </p:nvCxnSpPr>
            <p:spPr>
              <a:xfrm flipV="1">
                <a:off x="6947879" y="3281662"/>
                <a:ext cx="830216" cy="28189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 w="lg" len="med"/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68" name="Straight Arrow Connector 67"/>
              <p:cNvCxnSpPr>
                <a:endCxn id="82" idx="1"/>
              </p:cNvCxnSpPr>
              <p:nvPr/>
            </p:nvCxnSpPr>
            <p:spPr>
              <a:xfrm>
                <a:off x="6947879" y="3753813"/>
                <a:ext cx="1409043" cy="811005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 w="lg" len="med"/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grpSp>
            <p:nvGrpSpPr>
              <p:cNvPr id="75" name="Group 74"/>
              <p:cNvGrpSpPr/>
              <p:nvPr/>
            </p:nvGrpSpPr>
            <p:grpSpPr>
              <a:xfrm>
                <a:off x="7778095" y="3047486"/>
                <a:ext cx="886968" cy="468351"/>
                <a:chOff x="969264" y="1483112"/>
                <a:chExt cx="886968" cy="468351"/>
              </a:xfrm>
            </p:grpSpPr>
            <p:sp>
              <p:nvSpPr>
                <p:cNvPr id="76" name="Rounded Rectangle 75"/>
                <p:cNvSpPr/>
                <p:nvPr/>
              </p:nvSpPr>
              <p:spPr>
                <a:xfrm>
                  <a:off x="969264" y="1483112"/>
                  <a:ext cx="886968" cy="468351"/>
                </a:xfrm>
                <a:prstGeom prst="roundRect">
                  <a:avLst/>
                </a:prstGeom>
                <a:solidFill>
                  <a:schemeClr val="bg2">
                    <a:lumMod val="75000"/>
                  </a:schemeClr>
                </a:solidFill>
                <a:ln>
                  <a:solidFill>
                    <a:schemeClr val="bg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7" name="TextBox 76"/>
                <p:cNvSpPr txBox="1"/>
                <p:nvPr/>
              </p:nvSpPr>
              <p:spPr>
                <a:xfrm>
                  <a:off x="1184148" y="1486455"/>
                  <a:ext cx="457200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/>
                    <a:t>2</a:t>
                  </a:r>
                </a:p>
              </p:txBody>
            </p:sp>
          </p:grpSp>
          <p:grpSp>
            <p:nvGrpSpPr>
              <p:cNvPr id="78" name="Group 77"/>
              <p:cNvGrpSpPr/>
              <p:nvPr/>
            </p:nvGrpSpPr>
            <p:grpSpPr>
              <a:xfrm>
                <a:off x="9424812" y="3024713"/>
                <a:ext cx="886968" cy="468351"/>
                <a:chOff x="969264" y="1483112"/>
                <a:chExt cx="886968" cy="468351"/>
              </a:xfrm>
            </p:grpSpPr>
            <p:sp>
              <p:nvSpPr>
                <p:cNvPr id="79" name="Rounded Rectangle 78"/>
                <p:cNvSpPr/>
                <p:nvPr/>
              </p:nvSpPr>
              <p:spPr>
                <a:xfrm>
                  <a:off x="969264" y="1483112"/>
                  <a:ext cx="886968" cy="468351"/>
                </a:xfrm>
                <a:prstGeom prst="roundRect">
                  <a:avLst/>
                </a:prstGeom>
                <a:solidFill>
                  <a:schemeClr val="bg2">
                    <a:lumMod val="75000"/>
                  </a:schemeClr>
                </a:solidFill>
                <a:ln>
                  <a:solidFill>
                    <a:schemeClr val="bg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TextBox 79"/>
                <p:cNvSpPr txBox="1"/>
                <p:nvPr/>
              </p:nvSpPr>
              <p:spPr>
                <a:xfrm>
                  <a:off x="1184148" y="1486455"/>
                  <a:ext cx="457200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/>
                    <a:t>8</a:t>
                  </a:r>
                </a:p>
              </p:txBody>
            </p:sp>
          </p:grpSp>
          <p:grpSp>
            <p:nvGrpSpPr>
              <p:cNvPr id="81" name="Group 80"/>
              <p:cNvGrpSpPr/>
              <p:nvPr/>
            </p:nvGrpSpPr>
            <p:grpSpPr>
              <a:xfrm>
                <a:off x="8356922" y="4330642"/>
                <a:ext cx="886968" cy="468351"/>
                <a:chOff x="969264" y="1483112"/>
                <a:chExt cx="886968" cy="468351"/>
              </a:xfrm>
            </p:grpSpPr>
            <p:sp>
              <p:nvSpPr>
                <p:cNvPr id="82" name="Rounded Rectangle 81"/>
                <p:cNvSpPr/>
                <p:nvPr/>
              </p:nvSpPr>
              <p:spPr>
                <a:xfrm>
                  <a:off x="969264" y="1483112"/>
                  <a:ext cx="886968" cy="468351"/>
                </a:xfrm>
                <a:prstGeom prst="roundRect">
                  <a:avLst/>
                </a:prstGeom>
                <a:solidFill>
                  <a:schemeClr val="bg2">
                    <a:lumMod val="75000"/>
                  </a:schemeClr>
                </a:solidFill>
                <a:ln>
                  <a:solidFill>
                    <a:schemeClr val="bg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TextBox 82"/>
                <p:cNvSpPr txBox="1"/>
                <p:nvPr/>
              </p:nvSpPr>
              <p:spPr>
                <a:xfrm>
                  <a:off x="1082999" y="1486453"/>
                  <a:ext cx="672084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/>
                    <a:t>5</a:t>
                  </a:r>
                </a:p>
              </p:txBody>
            </p:sp>
          </p:grpSp>
          <p:grpSp>
            <p:nvGrpSpPr>
              <p:cNvPr id="84" name="Group 83"/>
              <p:cNvGrpSpPr/>
              <p:nvPr/>
            </p:nvGrpSpPr>
            <p:grpSpPr>
              <a:xfrm>
                <a:off x="10600645" y="3647716"/>
                <a:ext cx="886968" cy="468351"/>
                <a:chOff x="969264" y="1483112"/>
                <a:chExt cx="886968" cy="468351"/>
              </a:xfrm>
            </p:grpSpPr>
            <p:sp>
              <p:nvSpPr>
                <p:cNvPr id="85" name="Rounded Rectangle 84"/>
                <p:cNvSpPr/>
                <p:nvPr/>
              </p:nvSpPr>
              <p:spPr>
                <a:xfrm>
                  <a:off x="969264" y="1483112"/>
                  <a:ext cx="886968" cy="468351"/>
                </a:xfrm>
                <a:prstGeom prst="roundRect">
                  <a:avLst/>
                </a:prstGeom>
                <a:solidFill>
                  <a:schemeClr val="bg2">
                    <a:lumMod val="75000"/>
                  </a:schemeClr>
                </a:solidFill>
                <a:ln>
                  <a:solidFill>
                    <a:schemeClr val="bg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TextBox 85"/>
                <p:cNvSpPr txBox="1"/>
                <p:nvPr/>
              </p:nvSpPr>
              <p:spPr>
                <a:xfrm>
                  <a:off x="1184148" y="1486455"/>
                  <a:ext cx="457200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/>
                    <a:t>6</a:t>
                  </a:r>
                </a:p>
              </p:txBody>
            </p:sp>
          </p:grpSp>
          <p:cxnSp>
            <p:nvCxnSpPr>
              <p:cNvPr id="91" name="Straight Arrow Connector 90"/>
              <p:cNvCxnSpPr/>
              <p:nvPr/>
            </p:nvCxnSpPr>
            <p:spPr>
              <a:xfrm>
                <a:off x="8038569" y="2522690"/>
                <a:ext cx="1367580" cy="556485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 w="lg" len="med"/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93" name="Straight Arrow Connector 92"/>
              <p:cNvCxnSpPr>
                <a:stCxn id="76" idx="3"/>
              </p:cNvCxnSpPr>
              <p:nvPr/>
            </p:nvCxnSpPr>
            <p:spPr>
              <a:xfrm>
                <a:off x="8665063" y="3281662"/>
                <a:ext cx="742026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 w="lg" len="med"/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95" name="Straight Arrow Connector 94"/>
              <p:cNvCxnSpPr>
                <a:stCxn id="82" idx="3"/>
              </p:cNvCxnSpPr>
              <p:nvPr/>
            </p:nvCxnSpPr>
            <p:spPr>
              <a:xfrm flipV="1">
                <a:off x="9243890" y="3998436"/>
                <a:ext cx="1293481" cy="566382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 w="lg" len="med"/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99" name="Straight Arrow Connector 98"/>
              <p:cNvCxnSpPr>
                <a:endCxn id="86" idx="0"/>
              </p:cNvCxnSpPr>
              <p:nvPr/>
            </p:nvCxnSpPr>
            <p:spPr>
              <a:xfrm>
                <a:off x="10459589" y="2522690"/>
                <a:ext cx="584540" cy="1128369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 w="lg" len="med"/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101" name="Straight Arrow Connector 100"/>
              <p:cNvCxnSpPr/>
              <p:nvPr/>
            </p:nvCxnSpPr>
            <p:spPr>
              <a:xfrm>
                <a:off x="10311780" y="3332864"/>
                <a:ext cx="440079" cy="283475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 w="lg" len="med"/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grpSp>
            <p:nvGrpSpPr>
              <p:cNvPr id="110" name="Group 109"/>
              <p:cNvGrpSpPr/>
              <p:nvPr/>
            </p:nvGrpSpPr>
            <p:grpSpPr>
              <a:xfrm>
                <a:off x="8868663" y="3700223"/>
                <a:ext cx="886968" cy="468351"/>
                <a:chOff x="969264" y="1483112"/>
                <a:chExt cx="886968" cy="468351"/>
              </a:xfrm>
            </p:grpSpPr>
            <p:sp>
              <p:nvSpPr>
                <p:cNvPr id="111" name="Rounded Rectangle 110"/>
                <p:cNvSpPr/>
                <p:nvPr/>
              </p:nvSpPr>
              <p:spPr>
                <a:xfrm>
                  <a:off x="969264" y="1483112"/>
                  <a:ext cx="886968" cy="468351"/>
                </a:xfrm>
                <a:prstGeom prst="roundRect">
                  <a:avLst/>
                </a:prstGeom>
                <a:solidFill>
                  <a:schemeClr val="bg2">
                    <a:lumMod val="75000"/>
                  </a:schemeClr>
                </a:solidFill>
                <a:ln>
                  <a:solidFill>
                    <a:schemeClr val="bg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TextBox 111"/>
                <p:cNvSpPr txBox="1"/>
                <p:nvPr/>
              </p:nvSpPr>
              <p:spPr>
                <a:xfrm>
                  <a:off x="1184148" y="1486455"/>
                  <a:ext cx="457200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/>
                    <a:t>3</a:t>
                  </a:r>
                </a:p>
              </p:txBody>
            </p:sp>
          </p:grpSp>
          <p:cxnSp>
            <p:nvCxnSpPr>
              <p:cNvPr id="113" name="Straight Arrow Connector 112"/>
              <p:cNvCxnSpPr/>
              <p:nvPr/>
            </p:nvCxnSpPr>
            <p:spPr>
              <a:xfrm>
                <a:off x="8693002" y="3422607"/>
                <a:ext cx="232535" cy="280959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 w="lg" len="med"/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115" name="Straight Arrow Connector 114"/>
              <p:cNvCxnSpPr>
                <a:stCxn id="111" idx="3"/>
                <a:endCxn id="85" idx="1"/>
              </p:cNvCxnSpPr>
              <p:nvPr/>
            </p:nvCxnSpPr>
            <p:spPr>
              <a:xfrm flipV="1">
                <a:off x="9755631" y="3881892"/>
                <a:ext cx="845014" cy="52507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 w="lg" len="med"/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</p:grpSp>
        <p:cxnSp>
          <p:nvCxnSpPr>
            <p:cNvPr id="129" name="Straight Arrow Connector 128"/>
            <p:cNvCxnSpPr>
              <a:stCxn id="73" idx="3"/>
              <a:endCxn id="111" idx="1"/>
            </p:cNvCxnSpPr>
            <p:nvPr/>
          </p:nvCxnSpPr>
          <p:spPr>
            <a:xfrm>
              <a:off x="6772546" y="3038355"/>
              <a:ext cx="1903113" cy="314017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 w="lg" len="med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E2BCA-7FFD-4666-9163-5C061F649162}" type="slidenum">
              <a:rPr lang="en-SG" smtClean="0"/>
              <a:t>8</a:t>
            </a:fld>
            <a:endParaRPr lang="en-SG"/>
          </a:p>
        </p:txBody>
      </p:sp>
      <p:sp>
        <p:nvSpPr>
          <p:cNvPr id="3" name="TextBox 2"/>
          <p:cNvSpPr txBox="1"/>
          <p:nvPr/>
        </p:nvSpPr>
        <p:spPr>
          <a:xfrm>
            <a:off x="356616" y="164592"/>
            <a:ext cx="33741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Critical Path Analysis</a:t>
            </a:r>
          </a:p>
        </p:txBody>
      </p:sp>
      <p:grpSp>
        <p:nvGrpSpPr>
          <p:cNvPr id="56" name="Group 55"/>
          <p:cNvGrpSpPr/>
          <p:nvPr/>
        </p:nvGrpSpPr>
        <p:grpSpPr>
          <a:xfrm>
            <a:off x="577252" y="1134108"/>
            <a:ext cx="4561530" cy="1312010"/>
            <a:chOff x="577252" y="1481441"/>
            <a:chExt cx="4561530" cy="1312010"/>
          </a:xfrm>
        </p:grpSpPr>
        <p:sp>
          <p:nvSpPr>
            <p:cNvPr id="4" name="TextBox 3"/>
            <p:cNvSpPr txBox="1"/>
            <p:nvPr/>
          </p:nvSpPr>
          <p:spPr>
            <a:xfrm>
              <a:off x="1615449" y="2331786"/>
              <a:ext cx="248513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/>
                <a:t>Sequence/Series</a:t>
              </a:r>
            </a:p>
          </p:txBody>
        </p:sp>
        <p:grpSp>
          <p:nvGrpSpPr>
            <p:cNvPr id="23" name="Group 22"/>
            <p:cNvGrpSpPr/>
            <p:nvPr/>
          </p:nvGrpSpPr>
          <p:grpSpPr>
            <a:xfrm>
              <a:off x="577252" y="1481441"/>
              <a:ext cx="4561530" cy="468351"/>
              <a:chOff x="577252" y="1481441"/>
              <a:chExt cx="4561530" cy="468351"/>
            </a:xfrm>
          </p:grpSpPr>
          <p:grpSp>
            <p:nvGrpSpPr>
              <p:cNvPr id="7" name="Group 6"/>
              <p:cNvGrpSpPr/>
              <p:nvPr/>
            </p:nvGrpSpPr>
            <p:grpSpPr>
              <a:xfrm>
                <a:off x="969264" y="1481441"/>
                <a:ext cx="886968" cy="468351"/>
                <a:chOff x="969264" y="1483112"/>
                <a:chExt cx="886968" cy="468351"/>
              </a:xfrm>
            </p:grpSpPr>
            <p:sp>
              <p:nvSpPr>
                <p:cNvPr id="5" name="Rounded Rectangle 4"/>
                <p:cNvSpPr/>
                <p:nvPr/>
              </p:nvSpPr>
              <p:spPr>
                <a:xfrm>
                  <a:off x="969264" y="1483112"/>
                  <a:ext cx="886968" cy="468351"/>
                </a:xfrm>
                <a:prstGeom prst="round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" name="TextBox 5"/>
                <p:cNvSpPr txBox="1"/>
                <p:nvPr/>
              </p:nvSpPr>
              <p:spPr>
                <a:xfrm>
                  <a:off x="1184148" y="1486455"/>
                  <a:ext cx="457200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/>
                    <a:t>a</a:t>
                  </a:r>
                </a:p>
              </p:txBody>
            </p:sp>
          </p:grpSp>
          <p:grpSp>
            <p:nvGrpSpPr>
              <p:cNvPr id="8" name="Group 7"/>
              <p:cNvGrpSpPr/>
              <p:nvPr/>
            </p:nvGrpSpPr>
            <p:grpSpPr>
              <a:xfrm>
                <a:off x="2457377" y="1481441"/>
                <a:ext cx="886968" cy="468351"/>
                <a:chOff x="969264" y="1483112"/>
                <a:chExt cx="886968" cy="468351"/>
              </a:xfrm>
            </p:grpSpPr>
            <p:sp>
              <p:nvSpPr>
                <p:cNvPr id="9" name="Rounded Rectangle 8"/>
                <p:cNvSpPr/>
                <p:nvPr/>
              </p:nvSpPr>
              <p:spPr>
                <a:xfrm>
                  <a:off x="969264" y="1483112"/>
                  <a:ext cx="886968" cy="468351"/>
                </a:xfrm>
                <a:prstGeom prst="round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" name="TextBox 9"/>
                <p:cNvSpPr txBox="1"/>
                <p:nvPr/>
              </p:nvSpPr>
              <p:spPr>
                <a:xfrm>
                  <a:off x="1184148" y="1486455"/>
                  <a:ext cx="457200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/>
                    <a:t>b</a:t>
                  </a:r>
                </a:p>
              </p:txBody>
            </p:sp>
          </p:grpSp>
          <p:grpSp>
            <p:nvGrpSpPr>
              <p:cNvPr id="11" name="Group 10"/>
              <p:cNvGrpSpPr/>
              <p:nvPr/>
            </p:nvGrpSpPr>
            <p:grpSpPr>
              <a:xfrm>
                <a:off x="3945490" y="1481441"/>
                <a:ext cx="886968" cy="468351"/>
                <a:chOff x="969264" y="1483112"/>
                <a:chExt cx="886968" cy="468351"/>
              </a:xfrm>
            </p:grpSpPr>
            <p:sp>
              <p:nvSpPr>
                <p:cNvPr id="12" name="Rounded Rectangle 11"/>
                <p:cNvSpPr/>
                <p:nvPr/>
              </p:nvSpPr>
              <p:spPr>
                <a:xfrm>
                  <a:off x="969264" y="1483112"/>
                  <a:ext cx="886968" cy="468351"/>
                </a:xfrm>
                <a:prstGeom prst="round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" name="TextBox 12"/>
                <p:cNvSpPr txBox="1"/>
                <p:nvPr/>
              </p:nvSpPr>
              <p:spPr>
                <a:xfrm>
                  <a:off x="1184148" y="1486455"/>
                  <a:ext cx="457200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/>
                    <a:t>c</a:t>
                  </a:r>
                </a:p>
              </p:txBody>
            </p:sp>
          </p:grpSp>
          <p:grpSp>
            <p:nvGrpSpPr>
              <p:cNvPr id="22" name="Group 21"/>
              <p:cNvGrpSpPr/>
              <p:nvPr/>
            </p:nvGrpSpPr>
            <p:grpSpPr>
              <a:xfrm>
                <a:off x="577252" y="1713944"/>
                <a:ext cx="4561530" cy="3344"/>
                <a:chOff x="577252" y="1710463"/>
                <a:chExt cx="4561530" cy="3344"/>
              </a:xfrm>
            </p:grpSpPr>
            <p:cxnSp>
              <p:nvCxnSpPr>
                <p:cNvPr id="15" name="Straight Arrow Connector 14"/>
                <p:cNvCxnSpPr/>
                <p:nvPr/>
              </p:nvCxnSpPr>
              <p:spPr>
                <a:xfrm>
                  <a:off x="577252" y="1710463"/>
                  <a:ext cx="392012" cy="0"/>
                </a:xfrm>
                <a:prstGeom prst="straightConnector1">
                  <a:avLst/>
                </a:prstGeom>
                <a:ln>
                  <a:tailEnd type="triangle" w="lg" len="med"/>
                </a:ln>
              </p:spPr>
              <p:style>
                <a:lnRef idx="1">
                  <a:schemeClr val="accent2"/>
                </a:lnRef>
                <a:fillRef idx="0">
                  <a:schemeClr val="accent2"/>
                </a:fillRef>
                <a:effectRef idx="0">
                  <a:schemeClr val="accent2"/>
                </a:effectRef>
                <a:fontRef idx="minor">
                  <a:schemeClr val="tx1"/>
                </a:fontRef>
              </p:style>
            </p:cxnSp>
            <p:cxnSp>
              <p:nvCxnSpPr>
                <p:cNvPr id="16" name="Straight Arrow Connector 15"/>
                <p:cNvCxnSpPr/>
                <p:nvPr/>
              </p:nvCxnSpPr>
              <p:spPr>
                <a:xfrm>
                  <a:off x="1817370" y="1710463"/>
                  <a:ext cx="612648" cy="3344"/>
                </a:xfrm>
                <a:prstGeom prst="straightConnector1">
                  <a:avLst/>
                </a:prstGeom>
                <a:ln>
                  <a:tailEnd type="triangle" w="lg" len="med"/>
                </a:ln>
              </p:spPr>
              <p:style>
                <a:lnRef idx="1">
                  <a:schemeClr val="accent2"/>
                </a:lnRef>
                <a:fillRef idx="0">
                  <a:schemeClr val="accent2"/>
                </a:fillRef>
                <a:effectRef idx="0">
                  <a:schemeClr val="accent2"/>
                </a:effectRef>
                <a:fontRef idx="minor">
                  <a:schemeClr val="tx1"/>
                </a:fontRef>
              </p:style>
            </p:cxnSp>
            <p:cxnSp>
              <p:nvCxnSpPr>
                <p:cNvPr id="17" name="Straight Arrow Connector 16"/>
                <p:cNvCxnSpPr/>
                <p:nvPr/>
              </p:nvCxnSpPr>
              <p:spPr>
                <a:xfrm>
                  <a:off x="3332842" y="1710463"/>
                  <a:ext cx="612648" cy="3344"/>
                </a:xfrm>
                <a:prstGeom prst="straightConnector1">
                  <a:avLst/>
                </a:prstGeom>
                <a:ln>
                  <a:tailEnd type="triangle" w="lg" len="med"/>
                </a:ln>
              </p:spPr>
              <p:style>
                <a:lnRef idx="1">
                  <a:schemeClr val="accent2"/>
                </a:lnRef>
                <a:fillRef idx="0">
                  <a:schemeClr val="accent2"/>
                </a:fillRef>
                <a:effectRef idx="0">
                  <a:schemeClr val="accent2"/>
                </a:effectRef>
                <a:fontRef idx="minor">
                  <a:schemeClr val="tx1"/>
                </a:fontRef>
              </p:style>
            </p:cxnSp>
            <p:cxnSp>
              <p:nvCxnSpPr>
                <p:cNvPr id="18" name="Straight Arrow Connector 17"/>
                <p:cNvCxnSpPr/>
                <p:nvPr/>
              </p:nvCxnSpPr>
              <p:spPr>
                <a:xfrm>
                  <a:off x="4832458" y="1710463"/>
                  <a:ext cx="306324" cy="0"/>
                </a:xfrm>
                <a:prstGeom prst="straightConnector1">
                  <a:avLst/>
                </a:prstGeom>
                <a:ln>
                  <a:tailEnd type="triangle" w="lg" len="med"/>
                </a:ln>
              </p:spPr>
              <p:style>
                <a:lnRef idx="1">
                  <a:schemeClr val="accent2"/>
                </a:lnRef>
                <a:fillRef idx="0">
                  <a:schemeClr val="accent2"/>
                </a:fillRef>
                <a:effectRef idx="0">
                  <a:schemeClr val="accent2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25" name="TextBox 24"/>
            <p:cNvSpPr txBox="1"/>
            <p:nvPr/>
          </p:nvSpPr>
          <p:spPr>
            <a:xfrm>
              <a:off x="1428813" y="1931676"/>
              <a:ext cx="2858409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/>
                <a:t>Duration = a + b + c</a:t>
              </a:r>
            </a:p>
          </p:txBody>
        </p:sp>
      </p:grpSp>
      <p:grpSp>
        <p:nvGrpSpPr>
          <p:cNvPr id="55" name="Group 54"/>
          <p:cNvGrpSpPr/>
          <p:nvPr/>
        </p:nvGrpSpPr>
        <p:grpSpPr>
          <a:xfrm>
            <a:off x="1184148" y="2888569"/>
            <a:ext cx="2858409" cy="2929974"/>
            <a:chOff x="5645213" y="1247265"/>
            <a:chExt cx="2858409" cy="2929974"/>
          </a:xfrm>
        </p:grpSpPr>
        <p:grpSp>
          <p:nvGrpSpPr>
            <p:cNvPr id="54" name="Group 53"/>
            <p:cNvGrpSpPr/>
            <p:nvPr/>
          </p:nvGrpSpPr>
          <p:grpSpPr>
            <a:xfrm>
              <a:off x="6097016" y="1247265"/>
              <a:ext cx="2112264" cy="1954200"/>
              <a:chOff x="6097016" y="1247265"/>
              <a:chExt cx="2112264" cy="1954200"/>
            </a:xfrm>
          </p:grpSpPr>
          <p:grpSp>
            <p:nvGrpSpPr>
              <p:cNvPr id="27" name="Group 26"/>
              <p:cNvGrpSpPr/>
              <p:nvPr/>
            </p:nvGrpSpPr>
            <p:grpSpPr>
              <a:xfrm>
                <a:off x="6709664" y="1247265"/>
                <a:ext cx="886968" cy="468351"/>
                <a:chOff x="969264" y="1483112"/>
                <a:chExt cx="886968" cy="468351"/>
              </a:xfrm>
            </p:grpSpPr>
            <p:sp>
              <p:nvSpPr>
                <p:cNvPr id="39" name="Rounded Rectangle 38"/>
                <p:cNvSpPr/>
                <p:nvPr/>
              </p:nvSpPr>
              <p:spPr>
                <a:xfrm>
                  <a:off x="969264" y="1483112"/>
                  <a:ext cx="886968" cy="468351"/>
                </a:xfrm>
                <a:prstGeom prst="round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0" name="TextBox 39"/>
                <p:cNvSpPr txBox="1"/>
                <p:nvPr/>
              </p:nvSpPr>
              <p:spPr>
                <a:xfrm>
                  <a:off x="1184148" y="1486455"/>
                  <a:ext cx="457200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/>
                    <a:t>a</a:t>
                  </a:r>
                </a:p>
              </p:txBody>
            </p:sp>
          </p:grpSp>
          <p:grpSp>
            <p:nvGrpSpPr>
              <p:cNvPr id="28" name="Group 27"/>
              <p:cNvGrpSpPr/>
              <p:nvPr/>
            </p:nvGrpSpPr>
            <p:grpSpPr>
              <a:xfrm>
                <a:off x="6709664" y="1944776"/>
                <a:ext cx="886968" cy="468351"/>
                <a:chOff x="969264" y="1483112"/>
                <a:chExt cx="886968" cy="468351"/>
              </a:xfrm>
            </p:grpSpPr>
            <p:sp>
              <p:nvSpPr>
                <p:cNvPr id="37" name="Rounded Rectangle 36"/>
                <p:cNvSpPr/>
                <p:nvPr/>
              </p:nvSpPr>
              <p:spPr>
                <a:xfrm>
                  <a:off x="969264" y="1483112"/>
                  <a:ext cx="886968" cy="468351"/>
                </a:xfrm>
                <a:prstGeom prst="round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8" name="TextBox 37"/>
                <p:cNvSpPr txBox="1"/>
                <p:nvPr/>
              </p:nvSpPr>
              <p:spPr>
                <a:xfrm>
                  <a:off x="1184148" y="1486455"/>
                  <a:ext cx="457200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/>
                    <a:t>b</a:t>
                  </a:r>
                </a:p>
              </p:txBody>
            </p:sp>
          </p:grpSp>
          <p:grpSp>
            <p:nvGrpSpPr>
              <p:cNvPr id="29" name="Group 28"/>
              <p:cNvGrpSpPr/>
              <p:nvPr/>
            </p:nvGrpSpPr>
            <p:grpSpPr>
              <a:xfrm>
                <a:off x="6709664" y="2733114"/>
                <a:ext cx="886968" cy="468351"/>
                <a:chOff x="969264" y="1483112"/>
                <a:chExt cx="886968" cy="468351"/>
              </a:xfrm>
            </p:grpSpPr>
            <p:sp>
              <p:nvSpPr>
                <p:cNvPr id="35" name="Rounded Rectangle 34"/>
                <p:cNvSpPr/>
                <p:nvPr/>
              </p:nvSpPr>
              <p:spPr>
                <a:xfrm>
                  <a:off x="969264" y="1483112"/>
                  <a:ext cx="886968" cy="468351"/>
                </a:xfrm>
                <a:prstGeom prst="round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6" name="TextBox 35"/>
                <p:cNvSpPr txBox="1"/>
                <p:nvPr/>
              </p:nvSpPr>
              <p:spPr>
                <a:xfrm>
                  <a:off x="1184148" y="1486455"/>
                  <a:ext cx="457200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/>
                    <a:t>c</a:t>
                  </a:r>
                </a:p>
              </p:txBody>
            </p:sp>
          </p:grpSp>
          <p:grpSp>
            <p:nvGrpSpPr>
              <p:cNvPr id="43" name="Group 42"/>
              <p:cNvGrpSpPr/>
              <p:nvPr/>
            </p:nvGrpSpPr>
            <p:grpSpPr>
              <a:xfrm>
                <a:off x="6097016" y="1479768"/>
                <a:ext cx="612648" cy="1503200"/>
                <a:chOff x="6097016" y="1479768"/>
                <a:chExt cx="612648" cy="1503200"/>
              </a:xfrm>
            </p:grpSpPr>
            <p:cxnSp>
              <p:nvCxnSpPr>
                <p:cNvPr id="31" name="Straight Arrow Connector 30"/>
                <p:cNvCxnSpPr/>
                <p:nvPr/>
              </p:nvCxnSpPr>
              <p:spPr>
                <a:xfrm flipV="1">
                  <a:off x="6108519" y="1479768"/>
                  <a:ext cx="601145" cy="663337"/>
                </a:xfrm>
                <a:prstGeom prst="straightConnector1">
                  <a:avLst/>
                </a:prstGeom>
                <a:ln>
                  <a:tailEnd type="triangle" w="lg" len="med"/>
                </a:ln>
              </p:spPr>
              <p:style>
                <a:lnRef idx="1">
                  <a:schemeClr val="accent2"/>
                </a:lnRef>
                <a:fillRef idx="0">
                  <a:schemeClr val="accent2"/>
                </a:fillRef>
                <a:effectRef idx="0">
                  <a:schemeClr val="accent2"/>
                </a:effectRef>
                <a:fontRef idx="minor">
                  <a:schemeClr val="tx1"/>
                </a:fontRef>
              </p:style>
            </p:cxnSp>
            <p:cxnSp>
              <p:nvCxnSpPr>
                <p:cNvPr id="32" name="Straight Arrow Connector 31"/>
                <p:cNvCxnSpPr/>
                <p:nvPr/>
              </p:nvCxnSpPr>
              <p:spPr>
                <a:xfrm>
                  <a:off x="6097016" y="2238310"/>
                  <a:ext cx="612648" cy="3344"/>
                </a:xfrm>
                <a:prstGeom prst="straightConnector1">
                  <a:avLst/>
                </a:prstGeom>
                <a:ln>
                  <a:tailEnd type="triangle" w="lg" len="med"/>
                </a:ln>
              </p:spPr>
              <p:style>
                <a:lnRef idx="1">
                  <a:schemeClr val="accent2"/>
                </a:lnRef>
                <a:fillRef idx="0">
                  <a:schemeClr val="accent2"/>
                </a:fillRef>
                <a:effectRef idx="0">
                  <a:schemeClr val="accent2"/>
                </a:effectRef>
                <a:fontRef idx="minor">
                  <a:schemeClr val="tx1"/>
                </a:fontRef>
              </p:style>
            </p:cxnSp>
            <p:cxnSp>
              <p:nvCxnSpPr>
                <p:cNvPr id="42" name="Straight Arrow Connector 41"/>
                <p:cNvCxnSpPr/>
                <p:nvPr/>
              </p:nvCxnSpPr>
              <p:spPr>
                <a:xfrm>
                  <a:off x="6108519" y="2372265"/>
                  <a:ext cx="601145" cy="610703"/>
                </a:xfrm>
                <a:prstGeom prst="straightConnector1">
                  <a:avLst/>
                </a:prstGeom>
                <a:ln>
                  <a:tailEnd type="triangle" w="lg" len="med"/>
                </a:ln>
              </p:spPr>
              <p:style>
                <a:lnRef idx="1">
                  <a:schemeClr val="accent2"/>
                </a:lnRef>
                <a:fillRef idx="0">
                  <a:schemeClr val="accent2"/>
                </a:fillRef>
                <a:effectRef idx="0">
                  <a:schemeClr val="accent2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44" name="Group 43"/>
              <p:cNvGrpSpPr/>
              <p:nvPr/>
            </p:nvGrpSpPr>
            <p:grpSpPr>
              <a:xfrm flipH="1">
                <a:off x="7596632" y="1486710"/>
                <a:ext cx="612648" cy="1503200"/>
                <a:chOff x="6097016" y="1479768"/>
                <a:chExt cx="612648" cy="1503200"/>
              </a:xfrm>
            </p:grpSpPr>
            <p:cxnSp>
              <p:nvCxnSpPr>
                <p:cNvPr id="45" name="Straight Arrow Connector 44"/>
                <p:cNvCxnSpPr/>
                <p:nvPr/>
              </p:nvCxnSpPr>
              <p:spPr>
                <a:xfrm flipV="1">
                  <a:off x="6097016" y="1479768"/>
                  <a:ext cx="612648" cy="603087"/>
                </a:xfrm>
                <a:prstGeom prst="straightConnector1">
                  <a:avLst/>
                </a:prstGeom>
                <a:ln>
                  <a:headEnd type="triangle"/>
                  <a:tailEnd type="none" w="lg" len="med"/>
                </a:ln>
              </p:spPr>
              <p:style>
                <a:lnRef idx="1">
                  <a:schemeClr val="accent2"/>
                </a:lnRef>
                <a:fillRef idx="0">
                  <a:schemeClr val="accent2"/>
                </a:fillRef>
                <a:effectRef idx="0">
                  <a:schemeClr val="accent2"/>
                </a:effectRef>
                <a:fontRef idx="minor">
                  <a:schemeClr val="tx1"/>
                </a:fontRef>
              </p:style>
            </p:cxnSp>
            <p:cxnSp>
              <p:nvCxnSpPr>
                <p:cNvPr id="46" name="Straight Arrow Connector 45"/>
                <p:cNvCxnSpPr/>
                <p:nvPr/>
              </p:nvCxnSpPr>
              <p:spPr>
                <a:xfrm>
                  <a:off x="6097016" y="2238310"/>
                  <a:ext cx="612648" cy="3344"/>
                </a:xfrm>
                <a:prstGeom prst="straightConnector1">
                  <a:avLst/>
                </a:prstGeom>
                <a:ln>
                  <a:headEnd type="triangle"/>
                  <a:tailEnd type="none" w="lg" len="med"/>
                </a:ln>
              </p:spPr>
              <p:style>
                <a:lnRef idx="1">
                  <a:schemeClr val="accent2"/>
                </a:lnRef>
                <a:fillRef idx="0">
                  <a:schemeClr val="accent2"/>
                </a:fillRef>
                <a:effectRef idx="0">
                  <a:schemeClr val="accent2"/>
                </a:effectRef>
                <a:fontRef idx="minor">
                  <a:schemeClr val="tx1"/>
                </a:fontRef>
              </p:style>
            </p:cxnSp>
            <p:cxnSp>
              <p:nvCxnSpPr>
                <p:cNvPr id="47" name="Straight Arrow Connector 46"/>
                <p:cNvCxnSpPr/>
                <p:nvPr/>
              </p:nvCxnSpPr>
              <p:spPr>
                <a:xfrm>
                  <a:off x="6097016" y="2402842"/>
                  <a:ext cx="612648" cy="580126"/>
                </a:xfrm>
                <a:prstGeom prst="straightConnector1">
                  <a:avLst/>
                </a:prstGeom>
                <a:ln>
                  <a:headEnd type="triangle"/>
                  <a:tailEnd type="none" w="lg" len="med"/>
                </a:ln>
              </p:spPr>
              <p:style>
                <a:lnRef idx="1">
                  <a:schemeClr val="accent2"/>
                </a:lnRef>
                <a:fillRef idx="0">
                  <a:schemeClr val="accent2"/>
                </a:fillRef>
                <a:effectRef idx="0">
                  <a:schemeClr val="accent2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52" name="TextBox 51"/>
            <p:cNvSpPr txBox="1"/>
            <p:nvPr/>
          </p:nvSpPr>
          <p:spPr>
            <a:xfrm>
              <a:off x="5831849" y="3715574"/>
              <a:ext cx="248513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/>
                <a:t>Parallel</a:t>
              </a: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5645213" y="3315464"/>
              <a:ext cx="2858409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/>
                <a:t>Duration = max(</a:t>
              </a:r>
              <a:r>
                <a:rPr lang="en-US" sz="2000" dirty="0" err="1"/>
                <a:t>a,b,c</a:t>
              </a:r>
              <a:r>
                <a:rPr lang="en-US" sz="2000" dirty="0"/>
                <a:t>)</a:t>
              </a:r>
            </a:p>
          </p:txBody>
        </p:sp>
      </p:grpSp>
      <p:sp>
        <p:nvSpPr>
          <p:cNvPr id="60" name="TextBox 59"/>
          <p:cNvSpPr txBox="1"/>
          <p:nvPr/>
        </p:nvSpPr>
        <p:spPr>
          <a:xfrm>
            <a:off x="6388217" y="4463444"/>
            <a:ext cx="440375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Critical path duration = 5 + 4 + 8 + 6 = 23</a:t>
            </a:r>
          </a:p>
        </p:txBody>
      </p:sp>
      <p:grpSp>
        <p:nvGrpSpPr>
          <p:cNvPr id="128" name="Group 127"/>
          <p:cNvGrpSpPr/>
          <p:nvPr/>
        </p:nvGrpSpPr>
        <p:grpSpPr>
          <a:xfrm>
            <a:off x="6712188" y="1941297"/>
            <a:ext cx="3847607" cy="1113348"/>
            <a:chOff x="6922500" y="2527716"/>
            <a:chExt cx="3847607" cy="1113348"/>
          </a:xfrm>
        </p:grpSpPr>
        <p:cxnSp>
          <p:nvCxnSpPr>
            <p:cNvPr id="120" name="Straight Arrow Connector 119"/>
            <p:cNvCxnSpPr/>
            <p:nvPr/>
          </p:nvCxnSpPr>
          <p:spPr>
            <a:xfrm flipV="1">
              <a:off x="6922500" y="2669491"/>
              <a:ext cx="475358" cy="681718"/>
            </a:xfrm>
            <a:prstGeom prst="straightConnector1">
              <a:avLst/>
            </a:prstGeom>
            <a:ln w="38100">
              <a:solidFill>
                <a:srgbClr val="C00000"/>
              </a:solidFill>
              <a:tailEnd type="triangle" w="lg" len="med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21" name="Straight Arrow Connector 120"/>
            <p:cNvCxnSpPr/>
            <p:nvPr/>
          </p:nvCxnSpPr>
          <p:spPr>
            <a:xfrm>
              <a:off x="8070186" y="2527716"/>
              <a:ext cx="1371934" cy="563550"/>
            </a:xfrm>
            <a:prstGeom prst="straightConnector1">
              <a:avLst/>
            </a:prstGeom>
            <a:ln w="38100">
              <a:solidFill>
                <a:srgbClr val="C00000"/>
              </a:solidFill>
              <a:tailEnd type="triangle" w="lg" len="med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26" name="Straight Arrow Connector 125"/>
            <p:cNvCxnSpPr/>
            <p:nvPr/>
          </p:nvCxnSpPr>
          <p:spPr>
            <a:xfrm>
              <a:off x="10347751" y="3351208"/>
              <a:ext cx="422356" cy="289856"/>
            </a:xfrm>
            <a:prstGeom prst="straightConnector1">
              <a:avLst/>
            </a:prstGeom>
            <a:ln w="38100">
              <a:solidFill>
                <a:srgbClr val="C00000"/>
              </a:solidFill>
              <a:tailEnd type="triangle" w="lg" len="med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5559452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690690" y="818601"/>
            <a:ext cx="8810625" cy="5781675"/>
            <a:chOff x="1690687" y="818598"/>
            <a:chExt cx="8810625" cy="5781675"/>
          </a:xfrm>
        </p:grpSpPr>
        <p:grpSp>
          <p:nvGrpSpPr>
            <p:cNvPr id="3" name="Group 2"/>
            <p:cNvGrpSpPr/>
            <p:nvPr/>
          </p:nvGrpSpPr>
          <p:grpSpPr>
            <a:xfrm>
              <a:off x="1690687" y="818598"/>
              <a:ext cx="8810625" cy="5781675"/>
              <a:chOff x="1690687" y="538162"/>
              <a:chExt cx="8810625" cy="5781675"/>
            </a:xfrm>
          </p:grpSpPr>
          <p:pic>
            <p:nvPicPr>
              <p:cNvPr id="4" name="Picture 3"/>
              <p:cNvPicPr/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690687" y="538162"/>
                <a:ext cx="8810625" cy="5781675"/>
              </a:xfrm>
              <a:prstGeom prst="rect">
                <a:avLst/>
              </a:prstGeom>
            </p:spPr>
          </p:pic>
          <p:sp>
            <p:nvSpPr>
              <p:cNvPr id="5" name="Rectangle 4"/>
              <p:cNvSpPr/>
              <p:nvPr/>
            </p:nvSpPr>
            <p:spPr>
              <a:xfrm>
                <a:off x="9910482" y="538162"/>
                <a:ext cx="590830" cy="283705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SG"/>
              </a:p>
            </p:txBody>
          </p:sp>
        </p:grpSp>
        <p:sp>
          <p:nvSpPr>
            <p:cNvPr id="53" name="TextBox 52"/>
            <p:cNvSpPr txBox="1"/>
            <p:nvPr/>
          </p:nvSpPr>
          <p:spPr>
            <a:xfrm>
              <a:off x="3502702" y="3978189"/>
              <a:ext cx="202219" cy="6617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spcAft>
                  <a:spcPts val="200"/>
                </a:spcAft>
              </a:pPr>
              <a:r>
                <a:rPr lang="en-SG" sz="800" dirty="0">
                  <a:solidFill>
                    <a:srgbClr val="0033CC"/>
                  </a:solidFill>
                </a:rPr>
                <a:t>0</a:t>
              </a:r>
            </a:p>
            <a:p>
              <a:pPr algn="ctr">
                <a:spcAft>
                  <a:spcPts val="200"/>
                </a:spcAft>
              </a:pPr>
              <a:endParaRPr lang="en-SG" sz="800" dirty="0">
                <a:solidFill>
                  <a:srgbClr val="0033CC"/>
                </a:solidFill>
              </a:endParaRPr>
            </a:p>
            <a:p>
              <a:pPr algn="ctr">
                <a:spcAft>
                  <a:spcPts val="200"/>
                </a:spcAft>
              </a:pPr>
              <a:endParaRPr lang="en-SG" sz="800" dirty="0">
                <a:solidFill>
                  <a:srgbClr val="0033CC"/>
                </a:solidFill>
              </a:endParaRPr>
            </a:p>
            <a:p>
              <a:pPr algn="ctr">
                <a:spcAft>
                  <a:spcPts val="200"/>
                </a:spcAft>
              </a:pPr>
              <a:r>
                <a:rPr lang="en-SG" sz="800" dirty="0">
                  <a:solidFill>
                    <a:srgbClr val="0033CC"/>
                  </a:solidFill>
                </a:rPr>
                <a:t>1</a:t>
              </a:r>
              <a:endParaRPr lang="en-US" sz="800" dirty="0">
                <a:solidFill>
                  <a:srgbClr val="0033CC"/>
                </a:solidFill>
              </a:endParaRPr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8215640" y="1359889"/>
              <a:ext cx="202219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spcAft>
                  <a:spcPts val="400"/>
                </a:spcAft>
              </a:pPr>
              <a:r>
                <a:rPr lang="en-SG" sz="800" dirty="0">
                  <a:solidFill>
                    <a:srgbClr val="0033CC"/>
                  </a:solidFill>
                </a:rPr>
                <a:t>0</a:t>
              </a:r>
            </a:p>
            <a:p>
              <a:pPr algn="ctr">
                <a:spcAft>
                  <a:spcPts val="400"/>
                </a:spcAft>
              </a:pPr>
              <a:endParaRPr lang="en-SG" sz="800" dirty="0">
                <a:solidFill>
                  <a:srgbClr val="0033CC"/>
                </a:solidFill>
              </a:endParaRPr>
            </a:p>
            <a:p>
              <a:pPr algn="ctr">
                <a:spcAft>
                  <a:spcPts val="400"/>
                </a:spcAft>
              </a:pPr>
              <a:endParaRPr lang="en-SG" sz="800" dirty="0">
                <a:solidFill>
                  <a:srgbClr val="0033CC"/>
                </a:solidFill>
              </a:endParaRPr>
            </a:p>
            <a:p>
              <a:pPr algn="ctr">
                <a:spcAft>
                  <a:spcPts val="400"/>
                </a:spcAft>
              </a:pPr>
              <a:r>
                <a:rPr lang="en-SG" sz="800" dirty="0">
                  <a:solidFill>
                    <a:srgbClr val="0033CC"/>
                  </a:solidFill>
                </a:rPr>
                <a:t>1</a:t>
              </a:r>
              <a:endParaRPr lang="en-US" sz="800" dirty="0">
                <a:solidFill>
                  <a:srgbClr val="0033CC"/>
                </a:solidFill>
              </a:endParaRPr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6155404" y="4198141"/>
              <a:ext cx="202219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spcAft>
                  <a:spcPts val="400"/>
                </a:spcAft>
              </a:pPr>
              <a:r>
                <a:rPr lang="en-SG" sz="800" dirty="0">
                  <a:solidFill>
                    <a:srgbClr val="0033CC"/>
                  </a:solidFill>
                </a:rPr>
                <a:t>0</a:t>
              </a:r>
            </a:p>
            <a:p>
              <a:pPr algn="ctr">
                <a:spcAft>
                  <a:spcPts val="400"/>
                </a:spcAft>
              </a:pPr>
              <a:endParaRPr lang="en-SG" sz="800" dirty="0">
                <a:solidFill>
                  <a:srgbClr val="0033CC"/>
                </a:solidFill>
              </a:endParaRPr>
            </a:p>
            <a:p>
              <a:pPr algn="ctr">
                <a:spcAft>
                  <a:spcPts val="400"/>
                </a:spcAft>
              </a:pPr>
              <a:endParaRPr lang="en-SG" sz="800" dirty="0">
                <a:solidFill>
                  <a:srgbClr val="0033CC"/>
                </a:solidFill>
              </a:endParaRPr>
            </a:p>
            <a:p>
              <a:pPr algn="ctr">
                <a:spcAft>
                  <a:spcPts val="400"/>
                </a:spcAft>
              </a:pPr>
              <a:r>
                <a:rPr lang="en-SG" sz="800" dirty="0">
                  <a:solidFill>
                    <a:srgbClr val="0033CC"/>
                  </a:solidFill>
                </a:rPr>
                <a:t>1</a:t>
              </a:r>
              <a:endParaRPr lang="en-US" sz="800" dirty="0">
                <a:solidFill>
                  <a:srgbClr val="0033CC"/>
                </a:solidFill>
              </a:endParaRPr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9470349" y="4839028"/>
              <a:ext cx="202219" cy="6617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spcAft>
                  <a:spcPts val="200"/>
                </a:spcAft>
              </a:pPr>
              <a:r>
                <a:rPr lang="en-SG" sz="800" dirty="0">
                  <a:solidFill>
                    <a:srgbClr val="0033CC"/>
                  </a:solidFill>
                </a:rPr>
                <a:t>1</a:t>
              </a:r>
            </a:p>
            <a:p>
              <a:pPr algn="ctr">
                <a:spcAft>
                  <a:spcPts val="200"/>
                </a:spcAft>
              </a:pPr>
              <a:endParaRPr lang="en-SG" sz="800" dirty="0">
                <a:solidFill>
                  <a:srgbClr val="0033CC"/>
                </a:solidFill>
              </a:endParaRPr>
            </a:p>
            <a:p>
              <a:pPr algn="ctr">
                <a:spcAft>
                  <a:spcPts val="200"/>
                </a:spcAft>
              </a:pPr>
              <a:endParaRPr lang="en-SG" sz="800" dirty="0">
                <a:solidFill>
                  <a:srgbClr val="0033CC"/>
                </a:solidFill>
              </a:endParaRPr>
            </a:p>
            <a:p>
              <a:pPr algn="ctr">
                <a:spcAft>
                  <a:spcPts val="200"/>
                </a:spcAft>
              </a:pPr>
              <a:r>
                <a:rPr lang="en-SG" sz="800" dirty="0">
                  <a:solidFill>
                    <a:srgbClr val="0033CC"/>
                  </a:solidFill>
                </a:rPr>
                <a:t>0</a:t>
              </a:r>
              <a:endParaRPr lang="en-US" sz="800" dirty="0">
                <a:solidFill>
                  <a:srgbClr val="0033CC"/>
                </a:solidFill>
              </a:endParaRPr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268942" y="737637"/>
            <a:ext cx="11161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sz="2800" dirty="0">
                <a:solidFill>
                  <a:srgbClr val="C00000"/>
                </a:solidFill>
              </a:rPr>
              <a:t>Q2(a)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03412" y="115043"/>
            <a:ext cx="2057400" cy="40011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660066"/>
            </a:solidFill>
          </a:ln>
        </p:spPr>
        <p:txBody>
          <a:bodyPr wrap="square" rtlCol="0">
            <a:spAutoFit/>
          </a:bodyPr>
          <a:lstStyle/>
          <a:p>
            <a:r>
              <a:rPr lang="en-SG" sz="2000" dirty="0">
                <a:cs typeface="Courier New" panose="02070309020205020404" pitchFamily="49" charset="0"/>
              </a:rPr>
              <a:t>SUB instruction</a:t>
            </a:r>
          </a:p>
        </p:txBody>
      </p:sp>
      <p:grpSp>
        <p:nvGrpSpPr>
          <p:cNvPr id="17" name="Group 16"/>
          <p:cNvGrpSpPr/>
          <p:nvPr/>
        </p:nvGrpSpPr>
        <p:grpSpPr>
          <a:xfrm>
            <a:off x="1673108" y="1786510"/>
            <a:ext cx="303611" cy="2205317"/>
            <a:chOff x="1673108" y="1506071"/>
            <a:chExt cx="303610" cy="2205317"/>
          </a:xfrm>
        </p:grpSpPr>
        <p:cxnSp>
          <p:nvCxnSpPr>
            <p:cNvPr id="10" name="Straight Connector 9"/>
            <p:cNvCxnSpPr/>
            <p:nvPr/>
          </p:nvCxnSpPr>
          <p:spPr>
            <a:xfrm flipH="1">
              <a:off x="1690687" y="1506071"/>
              <a:ext cx="286031" cy="0"/>
            </a:xfrm>
            <a:prstGeom prst="line">
              <a:avLst/>
            </a:prstGeom>
            <a:ln w="38100">
              <a:solidFill>
                <a:srgbClr val="0033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1673108" y="1506071"/>
              <a:ext cx="17579" cy="2205317"/>
            </a:xfrm>
            <a:prstGeom prst="line">
              <a:avLst/>
            </a:prstGeom>
            <a:ln w="38100">
              <a:solidFill>
                <a:srgbClr val="0033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flipH="1">
              <a:off x="1690688" y="3711388"/>
              <a:ext cx="286030" cy="0"/>
            </a:xfrm>
            <a:prstGeom prst="line">
              <a:avLst/>
            </a:prstGeom>
            <a:ln w="38100">
              <a:solidFill>
                <a:srgbClr val="0033CC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" name="TextBox 17"/>
          <p:cNvSpPr txBox="1"/>
          <p:nvPr/>
        </p:nvSpPr>
        <p:spPr>
          <a:xfrm>
            <a:off x="2622179" y="91306"/>
            <a:ext cx="16629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dirty="0" err="1"/>
              <a:t>Inst</a:t>
            </a:r>
            <a:r>
              <a:rPr lang="en-SG" dirty="0"/>
              <a:t>-Mem (400)</a:t>
            </a:r>
          </a:p>
        </p:txBody>
      </p:sp>
      <p:grpSp>
        <p:nvGrpSpPr>
          <p:cNvPr id="99" name="Group 98"/>
          <p:cNvGrpSpPr/>
          <p:nvPr/>
        </p:nvGrpSpPr>
        <p:grpSpPr>
          <a:xfrm>
            <a:off x="4249273" y="91306"/>
            <a:ext cx="1846729" cy="369332"/>
            <a:chOff x="4249270" y="91305"/>
            <a:chExt cx="1846729" cy="369331"/>
          </a:xfrm>
        </p:grpSpPr>
        <p:cxnSp>
          <p:nvCxnSpPr>
            <p:cNvPr id="20" name="Straight Arrow Connector 19"/>
            <p:cNvCxnSpPr/>
            <p:nvPr/>
          </p:nvCxnSpPr>
          <p:spPr>
            <a:xfrm>
              <a:off x="4249270" y="275971"/>
              <a:ext cx="295835" cy="0"/>
            </a:xfrm>
            <a:prstGeom prst="straightConnector1">
              <a:avLst/>
            </a:prstGeom>
            <a:ln w="28575">
              <a:solidFill>
                <a:srgbClr val="0033CC"/>
              </a:solidFill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TextBox 25"/>
            <p:cNvSpPr txBox="1"/>
            <p:nvPr/>
          </p:nvSpPr>
          <p:spPr>
            <a:xfrm>
              <a:off x="4495798" y="91305"/>
              <a:ext cx="1600201" cy="369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SG" dirty="0" err="1"/>
                <a:t>Reg.File</a:t>
              </a:r>
              <a:r>
                <a:rPr lang="en-SG" dirty="0"/>
                <a:t> (200)</a:t>
              </a:r>
            </a:p>
          </p:txBody>
        </p:sp>
      </p:grpSp>
      <p:grpSp>
        <p:nvGrpSpPr>
          <p:cNvPr id="57" name="Group 56"/>
          <p:cNvGrpSpPr/>
          <p:nvPr/>
        </p:nvGrpSpPr>
        <p:grpSpPr>
          <a:xfrm>
            <a:off x="2716310" y="3362923"/>
            <a:ext cx="1828799" cy="1213444"/>
            <a:chOff x="2716306" y="3362923"/>
            <a:chExt cx="1828799" cy="1213444"/>
          </a:xfrm>
        </p:grpSpPr>
        <p:cxnSp>
          <p:nvCxnSpPr>
            <p:cNvPr id="29" name="Straight Arrow Connector 28"/>
            <p:cNvCxnSpPr/>
            <p:nvPr/>
          </p:nvCxnSpPr>
          <p:spPr>
            <a:xfrm>
              <a:off x="2716306" y="3362923"/>
              <a:ext cx="1828799" cy="119865"/>
            </a:xfrm>
            <a:prstGeom prst="straightConnector1">
              <a:avLst/>
            </a:prstGeom>
            <a:ln w="38100">
              <a:solidFill>
                <a:srgbClr val="0033CC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Arrow Connector 29"/>
            <p:cNvCxnSpPr/>
            <p:nvPr/>
          </p:nvCxnSpPr>
          <p:spPr>
            <a:xfrm>
              <a:off x="3953435" y="3799760"/>
              <a:ext cx="591670" cy="17252"/>
            </a:xfrm>
            <a:prstGeom prst="straightConnector1">
              <a:avLst/>
            </a:prstGeom>
            <a:ln w="38100">
              <a:solidFill>
                <a:srgbClr val="0033CC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flipV="1">
              <a:off x="2716306" y="3799760"/>
              <a:ext cx="1237129" cy="173081"/>
            </a:xfrm>
            <a:prstGeom prst="line">
              <a:avLst/>
            </a:prstGeom>
            <a:ln w="38100">
              <a:solidFill>
                <a:srgbClr val="0033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>
              <a:off x="2716306" y="4576367"/>
              <a:ext cx="945775" cy="0"/>
            </a:xfrm>
            <a:prstGeom prst="line">
              <a:avLst/>
            </a:prstGeom>
            <a:ln w="38100">
              <a:solidFill>
                <a:srgbClr val="0033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flipV="1">
              <a:off x="3662082" y="4198141"/>
              <a:ext cx="795617" cy="378226"/>
            </a:xfrm>
            <a:prstGeom prst="line">
              <a:avLst/>
            </a:prstGeom>
            <a:ln w="38100">
              <a:solidFill>
                <a:srgbClr val="0033CC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1" name="Group 100"/>
          <p:cNvGrpSpPr/>
          <p:nvPr/>
        </p:nvGrpSpPr>
        <p:grpSpPr>
          <a:xfrm>
            <a:off x="4285119" y="414469"/>
            <a:ext cx="1833291" cy="504577"/>
            <a:chOff x="4285119" y="414470"/>
            <a:chExt cx="1833290" cy="504576"/>
          </a:xfrm>
        </p:grpSpPr>
        <p:sp>
          <p:nvSpPr>
            <p:cNvPr id="50" name="TextBox 49"/>
            <p:cNvSpPr txBox="1"/>
            <p:nvPr/>
          </p:nvSpPr>
          <p:spPr>
            <a:xfrm>
              <a:off x="4518208" y="549714"/>
              <a:ext cx="160020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SG" dirty="0"/>
                <a:t>Control (100)</a:t>
              </a:r>
            </a:p>
          </p:txBody>
        </p:sp>
        <p:cxnSp>
          <p:nvCxnSpPr>
            <p:cNvPr id="51" name="Straight Arrow Connector 50"/>
            <p:cNvCxnSpPr/>
            <p:nvPr/>
          </p:nvCxnSpPr>
          <p:spPr>
            <a:xfrm>
              <a:off x="4285119" y="414470"/>
              <a:ext cx="280153" cy="323166"/>
            </a:xfrm>
            <a:prstGeom prst="straightConnector1">
              <a:avLst/>
            </a:prstGeom>
            <a:ln w="28575">
              <a:solidFill>
                <a:schemeClr val="accent6">
                  <a:lumMod val="75000"/>
                </a:schemeClr>
              </a:solidFill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9" name="Straight Arrow Connector 58"/>
          <p:cNvCxnSpPr/>
          <p:nvPr/>
        </p:nvCxnSpPr>
        <p:spPr>
          <a:xfrm>
            <a:off x="2716307" y="2581835"/>
            <a:ext cx="1532964" cy="0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3" name="Group 102"/>
          <p:cNvGrpSpPr/>
          <p:nvPr/>
        </p:nvGrpSpPr>
        <p:grpSpPr>
          <a:xfrm>
            <a:off x="5970495" y="91308"/>
            <a:ext cx="1837765" cy="646331"/>
            <a:chOff x="5970492" y="91305"/>
            <a:chExt cx="1837765" cy="646331"/>
          </a:xfrm>
        </p:grpSpPr>
        <p:cxnSp>
          <p:nvCxnSpPr>
            <p:cNvPr id="27" name="Straight Arrow Connector 26"/>
            <p:cNvCxnSpPr/>
            <p:nvPr/>
          </p:nvCxnSpPr>
          <p:spPr>
            <a:xfrm>
              <a:off x="5970492" y="275971"/>
              <a:ext cx="295835" cy="0"/>
            </a:xfrm>
            <a:prstGeom prst="straightConnector1">
              <a:avLst/>
            </a:prstGeom>
            <a:ln w="28575">
              <a:solidFill>
                <a:srgbClr val="0033CC"/>
              </a:solidFill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0" name="TextBox 59"/>
            <p:cNvSpPr txBox="1"/>
            <p:nvPr/>
          </p:nvSpPr>
          <p:spPr>
            <a:xfrm>
              <a:off x="6208056" y="91305"/>
              <a:ext cx="160020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SG" dirty="0"/>
                <a:t>MUX (</a:t>
              </a:r>
              <a:r>
                <a:rPr lang="en-SG" dirty="0" err="1"/>
                <a:t>ALUSrc</a:t>
              </a:r>
              <a:r>
                <a:rPr lang="en-SG" dirty="0"/>
                <a:t>)</a:t>
              </a:r>
            </a:p>
            <a:p>
              <a:pPr algn="ctr"/>
              <a:r>
                <a:rPr lang="en-SG" dirty="0"/>
                <a:t>(30)</a:t>
              </a:r>
            </a:p>
          </p:txBody>
        </p:sp>
      </p:grpSp>
      <p:grpSp>
        <p:nvGrpSpPr>
          <p:cNvPr id="104" name="Group 103"/>
          <p:cNvGrpSpPr/>
          <p:nvPr/>
        </p:nvGrpSpPr>
        <p:grpSpPr>
          <a:xfrm>
            <a:off x="7776877" y="91308"/>
            <a:ext cx="1039912" cy="646331"/>
            <a:chOff x="7776877" y="91305"/>
            <a:chExt cx="1039912" cy="646331"/>
          </a:xfrm>
        </p:grpSpPr>
        <p:cxnSp>
          <p:nvCxnSpPr>
            <p:cNvPr id="61" name="Straight Arrow Connector 60"/>
            <p:cNvCxnSpPr/>
            <p:nvPr/>
          </p:nvCxnSpPr>
          <p:spPr>
            <a:xfrm>
              <a:off x="7776877" y="275971"/>
              <a:ext cx="295835" cy="0"/>
            </a:xfrm>
            <a:prstGeom prst="straightConnector1">
              <a:avLst/>
            </a:prstGeom>
            <a:ln w="28575">
              <a:solidFill>
                <a:srgbClr val="0033CC"/>
              </a:solidFill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2" name="TextBox 61"/>
            <p:cNvSpPr txBox="1"/>
            <p:nvPr/>
          </p:nvSpPr>
          <p:spPr>
            <a:xfrm>
              <a:off x="8045821" y="91305"/>
              <a:ext cx="77096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SG" dirty="0"/>
                <a:t>ALU</a:t>
              </a:r>
            </a:p>
            <a:p>
              <a:pPr algn="ctr"/>
              <a:r>
                <a:rPr lang="en-SG" dirty="0"/>
                <a:t>(120)</a:t>
              </a:r>
            </a:p>
          </p:txBody>
        </p:sp>
      </p:grpSp>
      <p:grpSp>
        <p:nvGrpSpPr>
          <p:cNvPr id="105" name="Group 104"/>
          <p:cNvGrpSpPr/>
          <p:nvPr/>
        </p:nvGrpSpPr>
        <p:grpSpPr>
          <a:xfrm>
            <a:off x="8727140" y="91308"/>
            <a:ext cx="1792947" cy="646331"/>
            <a:chOff x="8727137" y="91305"/>
            <a:chExt cx="1792947" cy="646331"/>
          </a:xfrm>
        </p:grpSpPr>
        <p:cxnSp>
          <p:nvCxnSpPr>
            <p:cNvPr id="63" name="Straight Arrow Connector 62"/>
            <p:cNvCxnSpPr/>
            <p:nvPr/>
          </p:nvCxnSpPr>
          <p:spPr>
            <a:xfrm>
              <a:off x="8727137" y="275971"/>
              <a:ext cx="295835" cy="0"/>
            </a:xfrm>
            <a:prstGeom prst="straightConnector1">
              <a:avLst/>
            </a:prstGeom>
            <a:ln w="28575">
              <a:solidFill>
                <a:srgbClr val="0033CC"/>
              </a:solidFill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4" name="TextBox 63"/>
            <p:cNvSpPr txBox="1"/>
            <p:nvPr/>
          </p:nvSpPr>
          <p:spPr>
            <a:xfrm>
              <a:off x="8964701" y="91305"/>
              <a:ext cx="1555383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SG" dirty="0"/>
                <a:t>MUX (</a:t>
              </a:r>
              <a:r>
                <a:rPr lang="en-SG" dirty="0" err="1"/>
                <a:t>MToR</a:t>
              </a:r>
              <a:r>
                <a:rPr lang="en-SG" dirty="0"/>
                <a:t>)</a:t>
              </a:r>
            </a:p>
            <a:p>
              <a:pPr algn="ctr"/>
              <a:r>
                <a:rPr lang="en-SG" dirty="0"/>
                <a:t>(30)</a:t>
              </a:r>
            </a:p>
          </p:txBody>
        </p:sp>
      </p:grpSp>
      <p:grpSp>
        <p:nvGrpSpPr>
          <p:cNvPr id="106" name="Group 105"/>
          <p:cNvGrpSpPr/>
          <p:nvPr/>
        </p:nvGrpSpPr>
        <p:grpSpPr>
          <a:xfrm>
            <a:off x="10416987" y="91308"/>
            <a:ext cx="1447797" cy="646331"/>
            <a:chOff x="10416984" y="91305"/>
            <a:chExt cx="1447797" cy="646331"/>
          </a:xfrm>
        </p:grpSpPr>
        <p:cxnSp>
          <p:nvCxnSpPr>
            <p:cNvPr id="65" name="Straight Arrow Connector 64"/>
            <p:cNvCxnSpPr/>
            <p:nvPr/>
          </p:nvCxnSpPr>
          <p:spPr>
            <a:xfrm>
              <a:off x="10416984" y="275971"/>
              <a:ext cx="295835" cy="0"/>
            </a:xfrm>
            <a:prstGeom prst="straightConnector1">
              <a:avLst/>
            </a:prstGeom>
            <a:ln w="28575">
              <a:solidFill>
                <a:srgbClr val="0033CC"/>
              </a:solidFill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6" name="TextBox 65"/>
            <p:cNvSpPr txBox="1"/>
            <p:nvPr/>
          </p:nvSpPr>
          <p:spPr>
            <a:xfrm>
              <a:off x="10670237" y="91305"/>
              <a:ext cx="119454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SG" dirty="0" err="1"/>
                <a:t>Reg.File</a:t>
              </a:r>
              <a:endParaRPr lang="en-SG" dirty="0"/>
            </a:p>
            <a:p>
              <a:pPr algn="ctr"/>
              <a:r>
                <a:rPr lang="en-SG" dirty="0"/>
                <a:t>(200)</a:t>
              </a:r>
            </a:p>
          </p:txBody>
        </p:sp>
      </p:grpSp>
      <p:grpSp>
        <p:nvGrpSpPr>
          <p:cNvPr id="107" name="Group 106"/>
          <p:cNvGrpSpPr/>
          <p:nvPr/>
        </p:nvGrpSpPr>
        <p:grpSpPr>
          <a:xfrm>
            <a:off x="5607422" y="3499049"/>
            <a:ext cx="1317812" cy="871249"/>
            <a:chOff x="5607421" y="3499045"/>
            <a:chExt cx="1317812" cy="871249"/>
          </a:xfrm>
        </p:grpSpPr>
        <p:cxnSp>
          <p:nvCxnSpPr>
            <p:cNvPr id="68" name="Straight Arrow Connector 67"/>
            <p:cNvCxnSpPr/>
            <p:nvPr/>
          </p:nvCxnSpPr>
          <p:spPr>
            <a:xfrm>
              <a:off x="5607421" y="3499045"/>
              <a:ext cx="1317812" cy="0"/>
            </a:xfrm>
            <a:prstGeom prst="straightConnector1">
              <a:avLst/>
            </a:prstGeom>
            <a:ln w="38100">
              <a:solidFill>
                <a:srgbClr val="0033CC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>
              <a:off x="5607421" y="4370294"/>
              <a:ext cx="658906" cy="0"/>
            </a:xfrm>
            <a:prstGeom prst="line">
              <a:avLst/>
            </a:prstGeom>
            <a:ln w="38100">
              <a:solidFill>
                <a:srgbClr val="0033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1" name="Straight Arrow Connector 70"/>
          <p:cNvCxnSpPr/>
          <p:nvPr/>
        </p:nvCxnSpPr>
        <p:spPr>
          <a:xfrm>
            <a:off x="6266327" y="4370297"/>
            <a:ext cx="658907" cy="206073"/>
          </a:xfrm>
          <a:prstGeom prst="straightConnector1">
            <a:avLst/>
          </a:prstGeom>
          <a:ln w="38100">
            <a:solidFill>
              <a:srgbClr val="0033C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6" name="Group 95"/>
          <p:cNvGrpSpPr/>
          <p:nvPr/>
        </p:nvGrpSpPr>
        <p:grpSpPr>
          <a:xfrm>
            <a:off x="7637932" y="4249274"/>
            <a:ext cx="2017059" cy="1237129"/>
            <a:chOff x="7637929" y="4249271"/>
            <a:chExt cx="2017059" cy="1237129"/>
          </a:xfrm>
        </p:grpSpPr>
        <p:cxnSp>
          <p:nvCxnSpPr>
            <p:cNvPr id="76" name="Straight Connector 75"/>
            <p:cNvCxnSpPr/>
            <p:nvPr/>
          </p:nvCxnSpPr>
          <p:spPr>
            <a:xfrm>
              <a:off x="7637929" y="4249271"/>
              <a:ext cx="170328" cy="0"/>
            </a:xfrm>
            <a:prstGeom prst="line">
              <a:avLst/>
            </a:prstGeom>
            <a:ln w="38100">
              <a:solidFill>
                <a:srgbClr val="0033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>
              <a:off x="7776877" y="4249271"/>
              <a:ext cx="0" cy="1237129"/>
            </a:xfrm>
            <a:prstGeom prst="line">
              <a:avLst/>
            </a:prstGeom>
            <a:ln w="38100">
              <a:solidFill>
                <a:srgbClr val="0033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Arrow Connector 82"/>
            <p:cNvCxnSpPr/>
            <p:nvPr/>
          </p:nvCxnSpPr>
          <p:spPr>
            <a:xfrm>
              <a:off x="7776877" y="5486400"/>
              <a:ext cx="1878111" cy="0"/>
            </a:xfrm>
            <a:prstGeom prst="straightConnector1">
              <a:avLst/>
            </a:prstGeom>
            <a:ln w="38100">
              <a:solidFill>
                <a:srgbClr val="0033CC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7" name="Group 96"/>
          <p:cNvGrpSpPr/>
          <p:nvPr/>
        </p:nvGrpSpPr>
        <p:grpSpPr>
          <a:xfrm>
            <a:off x="4262717" y="4576370"/>
            <a:ext cx="5844983" cy="1246209"/>
            <a:chOff x="4262716" y="4576367"/>
            <a:chExt cx="5844982" cy="1246209"/>
          </a:xfrm>
        </p:grpSpPr>
        <p:cxnSp>
          <p:nvCxnSpPr>
            <p:cNvPr id="86" name="Straight Connector 85"/>
            <p:cNvCxnSpPr/>
            <p:nvPr/>
          </p:nvCxnSpPr>
          <p:spPr>
            <a:xfrm>
              <a:off x="9914964" y="5221942"/>
              <a:ext cx="192734" cy="0"/>
            </a:xfrm>
            <a:prstGeom prst="line">
              <a:avLst/>
            </a:prstGeom>
            <a:ln w="38100">
              <a:solidFill>
                <a:srgbClr val="0033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>
              <a:off x="10107698" y="5221942"/>
              <a:ext cx="0" cy="600634"/>
            </a:xfrm>
            <a:prstGeom prst="line">
              <a:avLst/>
            </a:prstGeom>
            <a:ln w="38100">
              <a:solidFill>
                <a:srgbClr val="0033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>
              <a:off x="4285127" y="5822576"/>
              <a:ext cx="5818089" cy="0"/>
            </a:xfrm>
            <a:prstGeom prst="line">
              <a:avLst/>
            </a:prstGeom>
            <a:ln w="38100">
              <a:solidFill>
                <a:srgbClr val="0033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Connector 91"/>
            <p:cNvCxnSpPr/>
            <p:nvPr/>
          </p:nvCxnSpPr>
          <p:spPr>
            <a:xfrm>
              <a:off x="4285119" y="4576367"/>
              <a:ext cx="8" cy="1246209"/>
            </a:xfrm>
            <a:prstGeom prst="line">
              <a:avLst/>
            </a:prstGeom>
            <a:ln w="38100">
              <a:solidFill>
                <a:srgbClr val="0033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Arrow Connector 93"/>
            <p:cNvCxnSpPr/>
            <p:nvPr/>
          </p:nvCxnSpPr>
          <p:spPr>
            <a:xfrm flipV="1">
              <a:off x="4262716" y="4576367"/>
              <a:ext cx="233082" cy="4482"/>
            </a:xfrm>
            <a:prstGeom prst="straightConnector1">
              <a:avLst/>
            </a:prstGeom>
            <a:ln w="38100">
              <a:solidFill>
                <a:srgbClr val="0033CC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2" name="TextBox 101"/>
          <p:cNvSpPr txBox="1"/>
          <p:nvPr/>
        </p:nvSpPr>
        <p:spPr>
          <a:xfrm>
            <a:off x="5970495" y="692771"/>
            <a:ext cx="17996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i="1" dirty="0">
                <a:solidFill>
                  <a:srgbClr val="C00000"/>
                </a:solidFill>
              </a:rPr>
              <a:t>Not critical path</a:t>
            </a:r>
          </a:p>
        </p:txBody>
      </p:sp>
      <p:sp>
        <p:nvSpPr>
          <p:cNvPr id="108" name="TextBox 107"/>
          <p:cNvSpPr txBox="1"/>
          <p:nvPr/>
        </p:nvSpPr>
        <p:spPr>
          <a:xfrm>
            <a:off x="9198593" y="1199303"/>
            <a:ext cx="2666191" cy="64633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SG" dirty="0"/>
              <a:t>400+200+30+120+30+200 = 980ps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8368040" y="1512290"/>
            <a:ext cx="20221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400"/>
              </a:spcAft>
            </a:pPr>
            <a:r>
              <a:rPr lang="en-SG" sz="800" dirty="0">
                <a:solidFill>
                  <a:srgbClr val="0033CC"/>
                </a:solidFill>
              </a:rPr>
              <a:t>0</a:t>
            </a:r>
          </a:p>
          <a:p>
            <a:pPr algn="ctr">
              <a:spcAft>
                <a:spcPts val="400"/>
              </a:spcAft>
            </a:pPr>
            <a:endParaRPr lang="en-SG" sz="800" dirty="0">
              <a:solidFill>
                <a:srgbClr val="0033CC"/>
              </a:solidFill>
            </a:endParaRPr>
          </a:p>
          <a:p>
            <a:pPr algn="ctr">
              <a:spcAft>
                <a:spcPts val="400"/>
              </a:spcAft>
            </a:pPr>
            <a:endParaRPr lang="en-SG" sz="800" dirty="0">
              <a:solidFill>
                <a:srgbClr val="0033CC"/>
              </a:solidFill>
            </a:endParaRPr>
          </a:p>
          <a:p>
            <a:pPr algn="ctr">
              <a:spcAft>
                <a:spcPts val="400"/>
              </a:spcAft>
            </a:pPr>
            <a:r>
              <a:rPr lang="en-SG" sz="800" dirty="0">
                <a:solidFill>
                  <a:srgbClr val="0033CC"/>
                </a:solidFill>
              </a:rPr>
              <a:t>1</a:t>
            </a:r>
            <a:endParaRPr lang="en-US" sz="800" dirty="0">
              <a:solidFill>
                <a:srgbClr val="0033CC"/>
              </a:solidFill>
            </a:endParaRPr>
          </a:p>
        </p:txBody>
      </p:sp>
      <p:sp>
        <p:nvSpPr>
          <p:cNvPr id="69" name="Slide Number Placeholder 1">
            <a:extLst>
              <a:ext uri="{FF2B5EF4-FFF2-40B4-BE49-F238E27FC236}">
                <a16:creationId xmlns:a16="http://schemas.microsoft.com/office/drawing/2014/main" id="{570AAAD4-029E-4A7E-8633-6F0B95C8A2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900458" y="6397621"/>
            <a:ext cx="1312025" cy="365125"/>
          </a:xfrm>
        </p:spPr>
        <p:txBody>
          <a:bodyPr/>
          <a:lstStyle/>
          <a:p>
            <a:fld id="{AEBE2BCA-7FFD-4666-9163-5C061F649162}" type="slidenum">
              <a:rPr lang="en-SG" sz="1600" smtClean="0"/>
              <a:t>9</a:t>
            </a:fld>
            <a:endParaRPr lang="en-SG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A857874-CE59-4AC2-BDD6-D49ED71407D2}"/>
              </a:ext>
            </a:extLst>
          </p:cNvPr>
          <p:cNvSpPr txBox="1"/>
          <p:nvPr/>
        </p:nvSpPr>
        <p:spPr>
          <a:xfrm>
            <a:off x="315715" y="1293392"/>
            <a:ext cx="1127310" cy="5478423"/>
          </a:xfrm>
          <a:prstGeom prst="rect">
            <a:avLst/>
          </a:prstGeom>
          <a:solidFill>
            <a:srgbClr val="95F3E8"/>
          </a:solidFill>
        </p:spPr>
        <p:txBody>
          <a:bodyPr wrap="square" rtlCol="0">
            <a:spAutoFit/>
          </a:bodyPr>
          <a:lstStyle/>
          <a:p>
            <a:r>
              <a:rPr lang="en-SG" sz="1400" dirty="0"/>
              <a:t>Inst-Mem</a:t>
            </a:r>
          </a:p>
          <a:p>
            <a:r>
              <a:rPr lang="en-SG" sz="1400" dirty="0"/>
              <a:t>400ps</a:t>
            </a:r>
          </a:p>
          <a:p>
            <a:r>
              <a:rPr lang="en-SG" sz="1400" dirty="0"/>
              <a:t>-------------</a:t>
            </a:r>
          </a:p>
          <a:p>
            <a:r>
              <a:rPr lang="en-SG" sz="1400" dirty="0"/>
              <a:t>Adder</a:t>
            </a:r>
          </a:p>
          <a:p>
            <a:r>
              <a:rPr lang="en-SG" sz="1400" dirty="0"/>
              <a:t>100ps</a:t>
            </a:r>
          </a:p>
          <a:p>
            <a:r>
              <a:rPr lang="en-SG" sz="1400" dirty="0"/>
              <a:t>-------------</a:t>
            </a:r>
          </a:p>
          <a:p>
            <a:r>
              <a:rPr lang="en-SG" sz="1400" dirty="0"/>
              <a:t>MUX</a:t>
            </a:r>
          </a:p>
          <a:p>
            <a:r>
              <a:rPr lang="en-SG" sz="1400" dirty="0"/>
              <a:t>30ps</a:t>
            </a:r>
          </a:p>
          <a:p>
            <a:r>
              <a:rPr lang="en-SG" sz="1400" dirty="0"/>
              <a:t>-------------</a:t>
            </a:r>
          </a:p>
          <a:p>
            <a:r>
              <a:rPr lang="en-SG" sz="1400" dirty="0"/>
              <a:t>ALU</a:t>
            </a:r>
          </a:p>
          <a:p>
            <a:r>
              <a:rPr lang="en-SG" sz="1400" dirty="0"/>
              <a:t>120ps</a:t>
            </a:r>
          </a:p>
          <a:p>
            <a:r>
              <a:rPr lang="en-SG" sz="1400" dirty="0"/>
              <a:t>-------------</a:t>
            </a:r>
          </a:p>
          <a:p>
            <a:r>
              <a:rPr lang="en-SG" sz="1400" dirty="0"/>
              <a:t>Reg-File</a:t>
            </a:r>
          </a:p>
          <a:p>
            <a:r>
              <a:rPr lang="en-SG" sz="1400" dirty="0"/>
              <a:t>200ps</a:t>
            </a:r>
          </a:p>
          <a:p>
            <a:r>
              <a:rPr lang="en-SG" sz="1400" dirty="0"/>
              <a:t>-------------</a:t>
            </a:r>
          </a:p>
          <a:p>
            <a:r>
              <a:rPr lang="en-SG" sz="1400" dirty="0"/>
              <a:t>Data-Mem</a:t>
            </a:r>
          </a:p>
          <a:p>
            <a:r>
              <a:rPr lang="en-SG" sz="1400" dirty="0"/>
              <a:t>350ps</a:t>
            </a:r>
          </a:p>
          <a:p>
            <a:r>
              <a:rPr lang="en-SG" sz="1400" dirty="0"/>
              <a:t>-------------</a:t>
            </a:r>
          </a:p>
          <a:p>
            <a:r>
              <a:rPr lang="en-SG" sz="1400" dirty="0"/>
              <a:t>Control/</a:t>
            </a:r>
            <a:r>
              <a:rPr lang="en-SG" sz="1400" dirty="0" err="1"/>
              <a:t>ALUControl</a:t>
            </a:r>
            <a:endParaRPr lang="en-SG" sz="1400" dirty="0"/>
          </a:p>
          <a:p>
            <a:r>
              <a:rPr lang="en-SG" sz="1400" dirty="0"/>
              <a:t>100ps</a:t>
            </a:r>
          </a:p>
          <a:p>
            <a:r>
              <a:rPr lang="en-SG" sz="1400" dirty="0"/>
              <a:t>-------------</a:t>
            </a:r>
          </a:p>
          <a:p>
            <a:r>
              <a:rPr lang="en-SG" sz="1400" dirty="0" err="1"/>
              <a:t>Lshft</a:t>
            </a:r>
            <a:r>
              <a:rPr lang="en-SG" sz="1400" dirty="0"/>
              <a:t>/</a:t>
            </a:r>
            <a:r>
              <a:rPr lang="en-SG" sz="1400" dirty="0" err="1"/>
              <a:t>signext</a:t>
            </a:r>
            <a:r>
              <a:rPr lang="en-SG" sz="1400" dirty="0"/>
              <a:t>/AND</a:t>
            </a:r>
          </a:p>
          <a:p>
            <a:r>
              <a:rPr lang="en-SG" sz="1400" dirty="0"/>
              <a:t>20ps</a:t>
            </a: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34445646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500"/>
                            </p:stCondLst>
                            <p:childTnLst>
                              <p:par>
                                <p:cTn id="6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9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4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08" grpId="0" animBg="1"/>
    </p:bld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TM02900769[[fn=Retrospect]]</Template>
  <TotalTime>4012</TotalTime>
  <Words>1460</Words>
  <Application>Microsoft Office PowerPoint</Application>
  <PresentationFormat>Widescreen</PresentationFormat>
  <Paragraphs>777</Paragraphs>
  <Slides>16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4" baseType="lpstr">
      <vt:lpstr>Arial</vt:lpstr>
      <vt:lpstr>Calibri</vt:lpstr>
      <vt:lpstr>Calibri Light</vt:lpstr>
      <vt:lpstr>Courier New</vt:lpstr>
      <vt:lpstr>Symbol</vt:lpstr>
      <vt:lpstr>Times New Roman</vt:lpstr>
      <vt:lpstr>Wingdings</vt:lpstr>
      <vt:lpstr>Retrospect</vt:lpstr>
      <vt:lpstr>CS2100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CS2100</dc:title>
  <dc:creator>Tuck-Choy Aaron TAN</dc:creator>
  <cp:lastModifiedBy>Tan Tuck Choy</cp:lastModifiedBy>
  <cp:revision>385</cp:revision>
  <cp:lastPrinted>2019-04-10T00:56:38Z</cp:lastPrinted>
  <dcterms:created xsi:type="dcterms:W3CDTF">2015-03-28T05:22:46Z</dcterms:created>
  <dcterms:modified xsi:type="dcterms:W3CDTF">2025-03-06T13:15:14Z</dcterms:modified>
</cp:coreProperties>
</file>