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1" r:id="rId1"/>
  </p:sldMasterIdLst>
  <p:notesMasterIdLst>
    <p:notesMasterId r:id="rId23"/>
  </p:notesMasterIdLst>
  <p:sldIdLst>
    <p:sldId id="256" r:id="rId2"/>
    <p:sldId id="289" r:id="rId3"/>
    <p:sldId id="290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269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CCFFFF"/>
    <a:srgbClr val="CCECFF"/>
    <a:srgbClr val="6666FF"/>
    <a:srgbClr val="0000FF"/>
    <a:srgbClr val="0033CC"/>
    <a:srgbClr val="006600"/>
    <a:srgbClr val="66CCFF"/>
    <a:srgbClr val="FBE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4129" autoAdjust="0"/>
  </p:normalViewPr>
  <p:slideViewPr>
    <p:cSldViewPr snapToGrid="0">
      <p:cViewPr>
        <p:scale>
          <a:sx n="60" d="100"/>
          <a:sy n="60" d="100"/>
        </p:scale>
        <p:origin x="234" y="10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80713-3F88-4B82-ACF8-E4F4A6D1B898}" type="datetimeFigureOut">
              <a:rPr lang="en-SG" smtClean="0"/>
              <a:t>9/4/2024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57E-E920-4C34-91F5-3C46E07A964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094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90143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07772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06820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3038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75698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65286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666306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77176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351989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69860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80204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402826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20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71311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4375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47271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2000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56524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7626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4660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8387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DC82-B281-43D9-9782-FA94450D82A6}" type="datetime1">
              <a:rPr lang="en-SG" smtClean="0"/>
              <a:t>9/4/2024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8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06DE-5440-4B55-85A5-23A3F03C9D77}" type="datetime1">
              <a:rPr lang="en-SG" smtClean="0"/>
              <a:t>9/4/2024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114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F006-2334-47FC-9F14-6A6CA1A19D6E}" type="datetime1">
              <a:rPr lang="en-SG" smtClean="0"/>
              <a:t>9/4/2024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5959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DE8A-7616-47CF-8468-064F48A2FEC3}" type="datetime1">
              <a:rPr lang="en-SG" smtClean="0"/>
              <a:t>9/4/2024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923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0F12-918A-4DE3-B929-258B7DF1AC83}" type="datetime1">
              <a:rPr lang="en-SG" smtClean="0"/>
              <a:t>9/4/2024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0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8A55-AAEB-4B09-8FFD-F64405585E2E}" type="datetime1">
              <a:rPr lang="en-SG" smtClean="0"/>
              <a:t>9/4/2024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216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4563-0501-48F5-B84D-A277E1048241}" type="datetime1">
              <a:rPr lang="en-SG" smtClean="0"/>
              <a:t>9/4/2024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057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E53E-5454-4188-B811-AE20EFE2A1BD}" type="datetime1">
              <a:rPr lang="en-SG" smtClean="0"/>
              <a:t>9/4/2024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7744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10CA-D5DF-46D0-A127-3F1B60ED4D16}" type="datetime1">
              <a:rPr lang="en-SG" smtClean="0"/>
              <a:t>9/4/2024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504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311B8C-9507-4FC0-B68E-608D733D4E76}" type="datetime1">
              <a:rPr lang="en-SG" smtClean="0"/>
              <a:t>9/4/2024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4679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53C4-1483-49C3-B818-99CED61C6FB0}" type="datetime1">
              <a:rPr lang="en-SG" smtClean="0"/>
              <a:t>9/4/2024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522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1222CF-8AB8-4D71-B847-9594A2A4CEF4}" type="datetime1">
              <a:rPr lang="en-SG" smtClean="0"/>
              <a:t>9/4/2024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80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679448"/>
          </a:xfrm>
        </p:spPr>
        <p:txBody>
          <a:bodyPr/>
          <a:lstStyle/>
          <a:p>
            <a:r>
              <a:rPr lang="en-SG" dirty="0"/>
              <a:t>CS2100</a:t>
            </a:r>
            <a:br>
              <a:rPr lang="en-SG" dirty="0"/>
            </a:br>
            <a:endParaRPr lang="en-S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8361" y="2144110"/>
            <a:ext cx="8884632" cy="2201602"/>
          </a:xfrm>
        </p:spPr>
        <p:txBody>
          <a:bodyPr>
            <a:normAutofit/>
          </a:bodyPr>
          <a:lstStyle/>
          <a:p>
            <a:r>
              <a:rPr lang="en-SG" sz="3200" dirty="0"/>
              <a:t>Tutorial #10</a:t>
            </a:r>
          </a:p>
          <a:p>
            <a:r>
              <a:rPr lang="en-SG" sz="4400" dirty="0"/>
              <a:t>Pipelining</a:t>
            </a:r>
          </a:p>
          <a:p>
            <a:r>
              <a:rPr lang="en-SG" dirty="0"/>
              <a:t>(Prepared by: Aaron Tan)</a:t>
            </a:r>
          </a:p>
        </p:txBody>
      </p:sp>
    </p:spTree>
    <p:extLst>
      <p:ext uri="{BB962C8B-B14F-4D97-AF65-F5344CB8AC3E}">
        <p14:creationId xmlns:p14="http://schemas.microsoft.com/office/powerpoint/2010/main" val="91351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767" y="885631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Q2.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2210" y="1218063"/>
            <a:ext cx="5346700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$t8, $s2, -1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$t8, $t8, 2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Inst3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  $t0, $s0, $t8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add  $t1, $s1, $t8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$t2, 0($t0)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$t3, 0($t1)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$t4, $t3, 3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$t4, $t4, -3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$t4, $zero,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add  $t2, $t2, $t3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j   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Inst12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A1: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$t2, $t2, 1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Inst13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A2: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$t2, 0($t0)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$t8, $t8, -8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$t7, $t8, $zero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Inst16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$t7, $zero,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Loop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# Inst17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37401" y="2765231"/>
            <a:ext cx="386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What does the code do?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137401" y="3327400"/>
            <a:ext cx="3962399" cy="203132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55600" algn="l"/>
                <a:tab pos="723900" algn="l"/>
              </a:tabLst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5600" algn="l"/>
                <a:tab pos="72390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=n-1;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-=2) {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5600" algn="l"/>
                <a:tab pos="72390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(B[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]%4 == 3) </a:t>
            </a:r>
          </a:p>
          <a:p>
            <a:pPr>
              <a:tabLst>
                <a:tab pos="355600" algn="l"/>
                <a:tab pos="72390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A[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+ 1;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5600" algn="l"/>
                <a:tab pos="72390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>
              <a:tabLst>
                <a:tab pos="355600" algn="l"/>
                <a:tab pos="72390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A[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A[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+ B[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55600" algn="l"/>
                <a:tab pos="72390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72300" y="1218063"/>
            <a:ext cx="42926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$s0 = base address of array A</a:t>
            </a:r>
          </a:p>
          <a:p>
            <a:r>
              <a:rPr lang="en-SG" sz="2400" dirty="0"/>
              <a:t>$s1 = base address of array B</a:t>
            </a:r>
          </a:p>
          <a:p>
            <a:r>
              <a:rPr lang="en-SG" sz="2400" dirty="0"/>
              <a:t>$s2 = n (size of each array)</a:t>
            </a:r>
            <a:endParaRPr lang="en-US" sz="2400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10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72801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569" y="885631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Q2a.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2210" y="1218063"/>
            <a:ext cx="5346700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$t8, $s2, -1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$t8, $t8, 2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Inst3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  $t0, $s0, $t8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add  $t1, $s1, $t8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$t2, 0($t0)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$t3, 0($t1)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$t4, $t3, 3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$t4, $t4, -3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$t4, $zero,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add  $t2, $t2, $t3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j   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Inst12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A1: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$t2, $t2, 1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Inst13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A2: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$t2, 0($t0)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$t8, $t8, -8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$t7, $t8, $zero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Inst16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$t7, $zero,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Loop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# Inst17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72300" y="1218063"/>
            <a:ext cx="4749800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Common: Inst1 – Inst10</a:t>
            </a:r>
          </a:p>
          <a:p>
            <a:r>
              <a:rPr lang="en-SG" sz="2400" dirty="0"/>
              <a:t>Two paths:</a:t>
            </a:r>
          </a:p>
          <a:p>
            <a:r>
              <a:rPr lang="en-SG" sz="2400" dirty="0"/>
              <a:t>If (B[</a:t>
            </a:r>
            <a:r>
              <a:rPr lang="en-SG" sz="2400" dirty="0" err="1"/>
              <a:t>i</a:t>
            </a:r>
            <a:r>
              <a:rPr lang="en-SG" sz="2400" dirty="0"/>
              <a:t>]%4 == 3): </a:t>
            </a:r>
            <a:r>
              <a:rPr lang="en-SG" sz="2400" dirty="0">
                <a:solidFill>
                  <a:srgbClr val="0000FF"/>
                </a:solidFill>
              </a:rPr>
              <a:t>Inst13, 14, 15, 16, 17</a:t>
            </a:r>
          </a:p>
          <a:p>
            <a:r>
              <a:rPr lang="en-SG" sz="2400" dirty="0"/>
              <a:t>Otherwise: </a:t>
            </a:r>
            <a:r>
              <a:rPr lang="en-SG" sz="2400" dirty="0">
                <a:solidFill>
                  <a:srgbClr val="FF0000"/>
                </a:solidFill>
              </a:rPr>
              <a:t>Inst11, 12, 14, 15, 16, 17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93900" y="4648200"/>
            <a:ext cx="139700" cy="12827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22500" y="4114800"/>
            <a:ext cx="139700" cy="3937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16150" y="4895850"/>
            <a:ext cx="146050" cy="10350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2300" y="2984500"/>
            <a:ext cx="495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100 iterations</a:t>
            </a:r>
          </a:p>
          <a:p>
            <a:r>
              <a:rPr lang="en-SG" sz="2800" dirty="0"/>
              <a:t>Therefore,</a:t>
            </a:r>
          </a:p>
          <a:p>
            <a:r>
              <a:rPr lang="en-SG" sz="2800" dirty="0"/>
              <a:t>Minimum = 3 + 100 </a:t>
            </a:r>
            <a:r>
              <a:rPr lang="en-SG" sz="2800" dirty="0">
                <a:sym typeface="Symbol" panose="05050102010706020507" pitchFamily="18" charset="2"/>
              </a:rPr>
              <a:t> 12 = </a:t>
            </a:r>
            <a:r>
              <a:rPr lang="en-SG" sz="2800" b="1" dirty="0">
                <a:sym typeface="Symbol" panose="05050102010706020507" pitchFamily="18" charset="2"/>
              </a:rPr>
              <a:t>1203</a:t>
            </a:r>
          </a:p>
          <a:p>
            <a:r>
              <a:rPr lang="en-SG" sz="2800" dirty="0">
                <a:sym typeface="Symbol" panose="05050102010706020507" pitchFamily="18" charset="2"/>
              </a:rPr>
              <a:t>Maximum = 3 + 100  13 = </a:t>
            </a:r>
            <a:r>
              <a:rPr lang="en-SG" sz="2800" b="1" dirty="0">
                <a:sym typeface="Symbol" panose="05050102010706020507" pitchFamily="18" charset="2"/>
              </a:rPr>
              <a:t>1303</a:t>
            </a:r>
            <a:endParaRPr lang="en-US" sz="2800" b="1" dirty="0"/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11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48279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9" grpId="0" animBg="1"/>
      <p:bldP spid="10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168" y="885631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Q2b.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2210" y="1218063"/>
            <a:ext cx="5346700" cy="5078313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$t8, $s2, -1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$t8, $t8, 2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Inst3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  $t0, $s0, $t8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add  $t1, $s1, $t8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$t2, 0($t0)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$t3, 0($t1)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$t4, $t3, 3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$t4, $t4, -3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$t4, $zero,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add  $t2, $t2, $t3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j   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Inst12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A1: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$t2, $t2, 1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Inst13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A2: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$t2, 0($t0)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$t8, $t8, -8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$t7, $t8, $zero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Inst16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$t7, $zero,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Loop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# Inst17</a:t>
            </a:r>
          </a:p>
          <a:p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12000" y="1535563"/>
            <a:ext cx="27559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Data dependency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3300" y="3213100"/>
            <a:ext cx="4470400" cy="226065"/>
          </a:xfrm>
          <a:prstGeom prst="rect">
            <a:avLst/>
          </a:prstGeom>
          <a:solidFill>
            <a:srgbClr val="FBE5D6">
              <a:alpha val="20000"/>
            </a:srgb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73300" y="3757219"/>
            <a:ext cx="4470400" cy="228600"/>
          </a:xfrm>
          <a:prstGeom prst="rect">
            <a:avLst/>
          </a:prstGeom>
          <a:solidFill>
            <a:srgbClr val="FBE5D6">
              <a:alpha val="20000"/>
            </a:srgb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3300" y="5676900"/>
            <a:ext cx="4470400" cy="241300"/>
          </a:xfrm>
          <a:prstGeom prst="rect">
            <a:avLst/>
          </a:prstGeom>
          <a:solidFill>
            <a:srgbClr val="FBE5D6">
              <a:alpha val="20000"/>
            </a:srgb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12000" y="2564263"/>
            <a:ext cx="2755900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Control dependency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73300" y="1556106"/>
            <a:ext cx="4470400" cy="210289"/>
          </a:xfrm>
          <a:prstGeom prst="rect">
            <a:avLst/>
          </a:prstGeom>
          <a:solidFill>
            <a:srgbClr val="E2F0D9">
              <a:alpha val="20000"/>
            </a:srgb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73300" y="4036065"/>
            <a:ext cx="4470400" cy="248640"/>
          </a:xfrm>
          <a:prstGeom prst="rect">
            <a:avLst/>
          </a:prstGeom>
          <a:solidFill>
            <a:srgbClr val="E2F0D9">
              <a:alpha val="20000"/>
            </a:srgb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73300" y="4582720"/>
            <a:ext cx="4470400" cy="248640"/>
          </a:xfrm>
          <a:prstGeom prst="rect">
            <a:avLst/>
          </a:prstGeom>
          <a:solidFill>
            <a:srgbClr val="E2F0D9">
              <a:alpha val="20000"/>
            </a:srgb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63140" y="2088440"/>
            <a:ext cx="4470400" cy="248640"/>
          </a:xfrm>
          <a:prstGeom prst="rect">
            <a:avLst/>
          </a:prstGeom>
          <a:solidFill>
            <a:srgbClr val="E2F0D9">
              <a:alpha val="20000"/>
            </a:srgb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12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332668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7432" y="435926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Q2c.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992129"/>
              </p:ext>
            </p:extLst>
          </p:nvPr>
        </p:nvGraphicFramePr>
        <p:xfrm>
          <a:off x="715023" y="846533"/>
          <a:ext cx="10893857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3194038834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69172303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103120760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787168407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3493147587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190721064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15153429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445352698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392205983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676086171"/>
                    </a:ext>
                  </a:extLst>
                </a:gridCol>
              </a:tblGrid>
              <a:tr h="139856"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I2: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I3: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sll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I4: Loop: add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I5: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I6: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lw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I7: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lw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I8: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andi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990182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I9: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45981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I10: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7073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I11: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655889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I12: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j A2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324207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I13: A1: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545576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I14: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A2: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sw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05738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I15: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349091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I16: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slt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0906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I17: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Loop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983489"/>
                  </a:ext>
                </a:extLst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1364746" y="435796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err="1">
                <a:solidFill>
                  <a:srgbClr val="0033CC"/>
                </a:solidFill>
              </a:rPr>
              <a:t>beq</a:t>
            </a:r>
            <a:r>
              <a:rPr lang="en-SG" sz="2400" dirty="0"/>
              <a:t> at Inst10 branches to A1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529103" y="1417051"/>
            <a:ext cx="1907149" cy="338554"/>
            <a:chOff x="2529103" y="1866756"/>
            <a:chExt cx="1907149" cy="338554"/>
          </a:xfrm>
        </p:grpSpPr>
        <p:sp>
          <p:nvSpPr>
            <p:cNvPr id="7" name="TextBox 6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871980" y="1713402"/>
            <a:ext cx="1907149" cy="338554"/>
            <a:chOff x="2529103" y="1866756"/>
            <a:chExt cx="1907149" cy="338554"/>
          </a:xfrm>
        </p:grpSpPr>
        <p:sp>
          <p:nvSpPr>
            <p:cNvPr id="13" name="TextBox 12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28123" y="1996935"/>
            <a:ext cx="1907149" cy="338554"/>
            <a:chOff x="2529103" y="1866756"/>
            <a:chExt cx="1907149" cy="338554"/>
          </a:xfrm>
        </p:grpSpPr>
        <p:sp>
          <p:nvSpPr>
            <p:cNvPr id="19" name="TextBox 18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593296" y="2335489"/>
            <a:ext cx="1907149" cy="338554"/>
            <a:chOff x="2529103" y="1866756"/>
            <a:chExt cx="1907149" cy="338554"/>
          </a:xfrm>
        </p:grpSpPr>
        <p:sp>
          <p:nvSpPr>
            <p:cNvPr id="25" name="TextBox 24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49439" y="2643896"/>
            <a:ext cx="1907149" cy="338554"/>
            <a:chOff x="2529103" y="1866756"/>
            <a:chExt cx="1907149" cy="338554"/>
          </a:xfrm>
        </p:grpSpPr>
        <p:sp>
          <p:nvSpPr>
            <p:cNvPr id="31" name="TextBox 30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290857" y="2937230"/>
            <a:ext cx="1907149" cy="338554"/>
            <a:chOff x="2529103" y="1866756"/>
            <a:chExt cx="1907149" cy="338554"/>
          </a:xfrm>
        </p:grpSpPr>
        <p:sp>
          <p:nvSpPr>
            <p:cNvPr id="37" name="TextBox 36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626561" y="3245637"/>
            <a:ext cx="2241926" cy="338554"/>
            <a:chOff x="2529103" y="1866756"/>
            <a:chExt cx="2241926" cy="338554"/>
          </a:xfrm>
        </p:grpSpPr>
        <p:sp>
          <p:nvSpPr>
            <p:cNvPr id="43" name="TextBox 42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5616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91369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235388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964804" y="3538971"/>
            <a:ext cx="2241926" cy="338554"/>
            <a:chOff x="2529103" y="1866756"/>
            <a:chExt cx="2241926" cy="338554"/>
          </a:xfrm>
        </p:grpSpPr>
        <p:sp>
          <p:nvSpPr>
            <p:cNvPr id="49" name="TextBox 48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5616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91369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35388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307681" y="3847378"/>
            <a:ext cx="2580169" cy="338554"/>
            <a:chOff x="2190860" y="1866756"/>
            <a:chExt cx="2580169" cy="338554"/>
          </a:xfrm>
        </p:grpSpPr>
        <p:sp>
          <p:nvSpPr>
            <p:cNvPr id="55" name="TextBox 54"/>
            <p:cNvSpPr txBox="1"/>
            <p:nvPr/>
          </p:nvSpPr>
          <p:spPr>
            <a:xfrm>
              <a:off x="219086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08324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5616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91369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235388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666454" y="4736361"/>
            <a:ext cx="1907149" cy="338554"/>
            <a:chOff x="2529103" y="1866756"/>
            <a:chExt cx="1907149" cy="338554"/>
          </a:xfrm>
        </p:grpSpPr>
        <p:sp>
          <p:nvSpPr>
            <p:cNvPr id="61" name="TextBox 60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7009331" y="5074915"/>
            <a:ext cx="1907149" cy="338554"/>
            <a:chOff x="2529103" y="1866756"/>
            <a:chExt cx="1907149" cy="338554"/>
          </a:xfrm>
        </p:grpSpPr>
        <p:sp>
          <p:nvSpPr>
            <p:cNvPr id="67" name="TextBox 66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352208" y="5350130"/>
            <a:ext cx="1907149" cy="338554"/>
            <a:chOff x="2529103" y="1866756"/>
            <a:chExt cx="1907149" cy="338554"/>
          </a:xfrm>
        </p:grpSpPr>
        <p:sp>
          <p:nvSpPr>
            <p:cNvPr id="73" name="TextBox 72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708352" y="5670169"/>
            <a:ext cx="1907149" cy="338554"/>
            <a:chOff x="2529103" y="1866756"/>
            <a:chExt cx="1907149" cy="338554"/>
          </a:xfrm>
        </p:grpSpPr>
        <p:sp>
          <p:nvSpPr>
            <p:cNvPr id="79" name="TextBox 78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057862" y="5973052"/>
            <a:ext cx="2230126" cy="338554"/>
            <a:chOff x="2206126" y="1866756"/>
            <a:chExt cx="2230126" cy="338554"/>
          </a:xfrm>
        </p:grpSpPr>
        <p:sp>
          <p:nvSpPr>
            <p:cNvPr id="85" name="TextBox 84"/>
            <p:cNvSpPr txBox="1"/>
            <p:nvPr/>
          </p:nvSpPr>
          <p:spPr>
            <a:xfrm>
              <a:off x="2206126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7339777" y="1734834"/>
            <a:ext cx="2531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24  cycles</a:t>
            </a:r>
          </a:p>
        </p:txBody>
      </p:sp>
      <p:sp>
        <p:nvSpPr>
          <p:cNvPr id="91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13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338296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7080" y="435926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Q2d.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898925"/>
              </p:ext>
            </p:extLst>
          </p:nvPr>
        </p:nvGraphicFramePr>
        <p:xfrm>
          <a:off x="715023" y="846533"/>
          <a:ext cx="10893857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3194038834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69172303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103120760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787168407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3493147587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190721064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151534295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2445352698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392205983"/>
                    </a:ext>
                  </a:extLst>
                </a:gridCol>
                <a:gridCol w="345660">
                  <a:extLst>
                    <a:ext uri="{9D8B030D-6E8A-4147-A177-3AD203B41FA5}">
                      <a16:colId xmlns:a16="http://schemas.microsoft.com/office/drawing/2014/main" val="676086171"/>
                    </a:ext>
                  </a:extLst>
                </a:gridCol>
              </a:tblGrid>
              <a:tr h="139856">
                <a:tc>
                  <a:txBody>
                    <a:bodyPr/>
                    <a:lstStyle/>
                    <a:p>
                      <a:pPr algn="ctr"/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2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I2: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I3: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sll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I4: Loop: add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I5: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I6: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lw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I7: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lw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I8: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andi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990182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I9: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45981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I10: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7073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I11: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655889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I12: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j A2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324207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I13: A1: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545576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I14: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A2: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sw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05738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I15: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349091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I16: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slt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0906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I17: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Loop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983489"/>
                  </a:ext>
                </a:extLst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1374394" y="435796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err="1">
                <a:solidFill>
                  <a:srgbClr val="0033CC"/>
                </a:solidFill>
              </a:rPr>
              <a:t>beq</a:t>
            </a:r>
            <a:r>
              <a:rPr lang="en-SG" sz="2400" dirty="0"/>
              <a:t> at Inst10 does not branch to A1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529103" y="1417051"/>
            <a:ext cx="1907149" cy="338554"/>
            <a:chOff x="2529103" y="1866756"/>
            <a:chExt cx="1907149" cy="338554"/>
          </a:xfrm>
        </p:grpSpPr>
        <p:sp>
          <p:nvSpPr>
            <p:cNvPr id="7" name="TextBox 6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871980" y="1713402"/>
            <a:ext cx="1907149" cy="338554"/>
            <a:chOff x="2529103" y="1866756"/>
            <a:chExt cx="1907149" cy="338554"/>
          </a:xfrm>
        </p:grpSpPr>
        <p:sp>
          <p:nvSpPr>
            <p:cNvPr id="13" name="TextBox 12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28123" y="1996935"/>
            <a:ext cx="1907149" cy="338554"/>
            <a:chOff x="2529103" y="1866756"/>
            <a:chExt cx="1907149" cy="338554"/>
          </a:xfrm>
        </p:grpSpPr>
        <p:sp>
          <p:nvSpPr>
            <p:cNvPr id="19" name="TextBox 18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593296" y="2335489"/>
            <a:ext cx="1907149" cy="338554"/>
            <a:chOff x="2529103" y="1866756"/>
            <a:chExt cx="1907149" cy="338554"/>
          </a:xfrm>
        </p:grpSpPr>
        <p:sp>
          <p:nvSpPr>
            <p:cNvPr id="25" name="TextBox 24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49439" y="2643896"/>
            <a:ext cx="1907149" cy="338554"/>
            <a:chOff x="2529103" y="1866756"/>
            <a:chExt cx="1907149" cy="338554"/>
          </a:xfrm>
        </p:grpSpPr>
        <p:sp>
          <p:nvSpPr>
            <p:cNvPr id="31" name="TextBox 30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290857" y="2937230"/>
            <a:ext cx="1907149" cy="338554"/>
            <a:chOff x="2529103" y="1866756"/>
            <a:chExt cx="1907149" cy="338554"/>
          </a:xfrm>
        </p:grpSpPr>
        <p:sp>
          <p:nvSpPr>
            <p:cNvPr id="37" name="TextBox 36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626561" y="3245637"/>
            <a:ext cx="2241926" cy="338554"/>
            <a:chOff x="2529103" y="1866756"/>
            <a:chExt cx="2241926" cy="338554"/>
          </a:xfrm>
        </p:grpSpPr>
        <p:sp>
          <p:nvSpPr>
            <p:cNvPr id="43" name="TextBox 42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5616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91369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235388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964804" y="3538971"/>
            <a:ext cx="2241926" cy="338554"/>
            <a:chOff x="2529103" y="1866756"/>
            <a:chExt cx="2241926" cy="338554"/>
          </a:xfrm>
        </p:grpSpPr>
        <p:sp>
          <p:nvSpPr>
            <p:cNvPr id="49" name="TextBox 48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5616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91369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235388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307681" y="3847378"/>
            <a:ext cx="2580169" cy="338554"/>
            <a:chOff x="2190860" y="1866756"/>
            <a:chExt cx="2580169" cy="338554"/>
          </a:xfrm>
        </p:grpSpPr>
        <p:sp>
          <p:nvSpPr>
            <p:cNvPr id="55" name="TextBox 54"/>
            <p:cNvSpPr txBox="1"/>
            <p:nvPr/>
          </p:nvSpPr>
          <p:spPr>
            <a:xfrm>
              <a:off x="219086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08324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55616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91369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235388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6675517" y="4155785"/>
            <a:ext cx="1907149" cy="338554"/>
            <a:chOff x="2529103" y="1866756"/>
            <a:chExt cx="1907149" cy="338554"/>
          </a:xfrm>
        </p:grpSpPr>
        <p:sp>
          <p:nvSpPr>
            <p:cNvPr id="92" name="TextBox 91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7030518" y="4464192"/>
            <a:ext cx="1907149" cy="338554"/>
            <a:chOff x="2529103" y="1866756"/>
            <a:chExt cx="1907149" cy="338554"/>
          </a:xfrm>
        </p:grpSpPr>
        <p:sp>
          <p:nvSpPr>
            <p:cNvPr id="98" name="TextBox 97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740282" y="5074915"/>
            <a:ext cx="1907149" cy="338554"/>
            <a:chOff x="2529103" y="1866756"/>
            <a:chExt cx="1907149" cy="338554"/>
          </a:xfrm>
        </p:grpSpPr>
        <p:sp>
          <p:nvSpPr>
            <p:cNvPr id="106" name="TextBox 105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8072416" y="5347084"/>
            <a:ext cx="1907149" cy="338554"/>
            <a:chOff x="2529103" y="1866756"/>
            <a:chExt cx="1907149" cy="338554"/>
          </a:xfrm>
        </p:grpSpPr>
        <p:sp>
          <p:nvSpPr>
            <p:cNvPr id="112" name="TextBox 111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8415293" y="5665159"/>
            <a:ext cx="1907149" cy="338554"/>
            <a:chOff x="2529103" y="1866756"/>
            <a:chExt cx="1907149" cy="338554"/>
          </a:xfrm>
        </p:grpSpPr>
        <p:sp>
          <p:nvSpPr>
            <p:cNvPr id="118" name="TextBox 117"/>
            <p:cNvSpPr txBox="1"/>
            <p:nvPr/>
          </p:nvSpPr>
          <p:spPr>
            <a:xfrm>
              <a:off x="2529103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8744124" y="5976200"/>
            <a:ext cx="2230126" cy="338554"/>
            <a:chOff x="2206126" y="1866756"/>
            <a:chExt cx="2230126" cy="338554"/>
          </a:xfrm>
        </p:grpSpPr>
        <p:sp>
          <p:nvSpPr>
            <p:cNvPr id="124" name="TextBox 123"/>
            <p:cNvSpPr txBox="1"/>
            <p:nvPr/>
          </p:nvSpPr>
          <p:spPr>
            <a:xfrm>
              <a:off x="2206126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F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871980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D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214857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E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57100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M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900611" y="1866756"/>
              <a:ext cx="5356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600" b="1" dirty="0"/>
                <a:t>W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7339777" y="1734834"/>
            <a:ext cx="2531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26  cycles</a:t>
            </a:r>
          </a:p>
        </p:txBody>
      </p:sp>
      <p:sp>
        <p:nvSpPr>
          <p:cNvPr id="130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14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58091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868" y="381000"/>
            <a:ext cx="913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Q3.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15</a:t>
            </a:fld>
            <a:endParaRPr lang="en-SG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A28538-1B87-42BD-944F-E143337855B8}"/>
              </a:ext>
            </a:extLst>
          </p:cNvPr>
          <p:cNvSpPr txBox="1"/>
          <p:nvPr/>
        </p:nvSpPr>
        <p:spPr>
          <a:xfrm>
            <a:off x="1308021" y="852491"/>
            <a:ext cx="5511880" cy="5324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  $s5, $0, $0    # I1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$t0, $0, $0    # I2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slt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$t0, $s2  # I3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# I4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sll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$t1, $t0, 2    # I5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$t3, $t1, $s0  # I6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I7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andi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$t9, $s3, 1    # I8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$t9,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# I9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$t4, $t1, $s1  # I10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$s4, 0($t4)    # I11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sub  $s3, $s3, $s4  # I12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I13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$s5, $s5, 1    # I14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$t0, $t0, 1    # I15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j   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# I16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D730B-9A2E-43D0-9AFF-12A4CEC9026C}"/>
              </a:ext>
            </a:extLst>
          </p:cNvPr>
          <p:cNvSpPr txBox="1"/>
          <p:nvPr/>
        </p:nvSpPr>
        <p:spPr>
          <a:xfrm>
            <a:off x="7063278" y="852491"/>
            <a:ext cx="4019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$s0: base address of array </a:t>
            </a:r>
            <a:r>
              <a:rPr lang="en-US" sz="2400" i="1" dirty="0"/>
              <a:t>A</a:t>
            </a:r>
          </a:p>
          <a:p>
            <a:r>
              <a:rPr lang="en-US" sz="2400" dirty="0"/>
              <a:t>$s1: base address of array </a:t>
            </a:r>
            <a:r>
              <a:rPr lang="en-US" sz="2400" i="1" dirty="0"/>
              <a:t>B</a:t>
            </a:r>
          </a:p>
          <a:p>
            <a:r>
              <a:rPr lang="en-US" sz="2400" dirty="0"/>
              <a:t>$s2: size of array </a:t>
            </a:r>
            <a:r>
              <a:rPr lang="en-US" sz="2400" i="1" dirty="0"/>
              <a:t>A</a:t>
            </a:r>
          </a:p>
          <a:p>
            <a:r>
              <a:rPr lang="en-US" sz="2400" dirty="0"/>
              <a:t>$s5: </a:t>
            </a:r>
            <a:r>
              <a:rPr lang="en-US" sz="2400" i="1" dirty="0"/>
              <a:t>count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21355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868" y="381000"/>
            <a:ext cx="913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Q3a.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16</a:t>
            </a:fld>
            <a:endParaRPr lang="en-SG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A28538-1B87-42BD-944F-E143337855B8}"/>
              </a:ext>
            </a:extLst>
          </p:cNvPr>
          <p:cNvSpPr txBox="1"/>
          <p:nvPr/>
        </p:nvSpPr>
        <p:spPr>
          <a:xfrm>
            <a:off x="1308021" y="852491"/>
            <a:ext cx="5511880" cy="5324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  $s5, $0, $0    # I1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$t0, $0, $0    # I2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slt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$t0, $s2  # I3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# I4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sll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$t1, $t0, 2    # I5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$t3, $t1, $s0  # I6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I7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andi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$t9, $s3, 1    # I8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$t9,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# I9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$t4, $t1, $s1  # I10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$s4, 0($t4)    # I11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sub  $s3, $s3, $s4  # I12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I13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$s5, $s5, 1    # I14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$t0, $t0, 1    # I15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j   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# I16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99F1A5-DC8F-4865-84E2-E4BC5E6AA05E}"/>
              </a:ext>
            </a:extLst>
          </p:cNvPr>
          <p:cNvSpPr txBox="1"/>
          <p:nvPr/>
        </p:nvSpPr>
        <p:spPr>
          <a:xfrm>
            <a:off x="1625599" y="390826"/>
            <a:ext cx="7502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How many cycles in an ideal pipeline?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50309" y="1349115"/>
            <a:ext cx="379251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16 + (5 – 1) = 20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75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868" y="381000"/>
            <a:ext cx="913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Q3b.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17</a:t>
            </a:fld>
            <a:endParaRPr lang="en-SG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A28538-1B87-42BD-944F-E143337855B8}"/>
              </a:ext>
            </a:extLst>
          </p:cNvPr>
          <p:cNvSpPr txBox="1"/>
          <p:nvPr/>
        </p:nvSpPr>
        <p:spPr>
          <a:xfrm>
            <a:off x="1308021" y="852491"/>
            <a:ext cx="5511880" cy="5324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  $s5, $0, $0    # I1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$t0, $0, $0    # I2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slt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$t0, $s2  # I3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# I4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sll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$t1, $t0, 2    # I5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$t3, $t1, $s0  # I6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I7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andi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$t9, $s3, 1    # I8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$t9,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# I9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$t4, $t1, $s1  # I10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$s4, 0($t4)    # I11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sub  $s3, $s3, $s4  # I12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I13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$s5, $s5, 1    # I14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$t0, $t0, 1    # I15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j   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# I16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99F1A5-DC8F-4865-84E2-E4BC5E6AA05E}"/>
              </a:ext>
            </a:extLst>
          </p:cNvPr>
          <p:cNvSpPr txBox="1"/>
          <p:nvPr/>
        </p:nvSpPr>
        <p:spPr>
          <a:xfrm>
            <a:off x="1625599" y="390826"/>
            <a:ext cx="7502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  <a:r>
              <a:rPr lang="en-SG" sz="2400" dirty="0" err="1"/>
              <a:t>ithout</a:t>
            </a:r>
            <a:r>
              <a:rPr lang="en-SG" sz="2400" dirty="0"/>
              <a:t> </a:t>
            </a:r>
            <a:r>
              <a:rPr lang="en-SG" sz="2400" dirty="0" smtClean="0"/>
              <a:t>forwarding </a:t>
            </a:r>
            <a:r>
              <a:rPr lang="en-SG" sz="2400" dirty="0"/>
              <a:t>and branch decision at MEM stage.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8B94EE-C2AF-472B-9A5C-B05EC60C0649}"/>
              </a:ext>
            </a:extLst>
          </p:cNvPr>
          <p:cNvSpPr txBox="1"/>
          <p:nvPr/>
        </p:nvSpPr>
        <p:spPr>
          <a:xfrm>
            <a:off x="7063278" y="852491"/>
            <a:ext cx="4019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many additional cycles?</a:t>
            </a:r>
            <a:endParaRPr lang="en-SG" i="1" dirty="0"/>
          </a:p>
        </p:txBody>
      </p:sp>
      <p:grpSp>
        <p:nvGrpSpPr>
          <p:cNvPr id="5" name="Group 4"/>
          <p:cNvGrpSpPr/>
          <p:nvPr/>
        </p:nvGrpSpPr>
        <p:grpSpPr>
          <a:xfrm>
            <a:off x="2243749" y="1478352"/>
            <a:ext cx="4582539" cy="400110"/>
            <a:chOff x="2243749" y="1478352"/>
            <a:chExt cx="4582539" cy="400110"/>
          </a:xfrm>
        </p:grpSpPr>
        <p:sp>
          <p:nvSpPr>
            <p:cNvPr id="3" name="Rectangle 2"/>
            <p:cNvSpPr/>
            <p:nvPr/>
          </p:nvSpPr>
          <p:spPr>
            <a:xfrm>
              <a:off x="2243749" y="1552073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383124" y="1478352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43749" y="1775131"/>
            <a:ext cx="4582539" cy="400110"/>
            <a:chOff x="2251770" y="1775131"/>
            <a:chExt cx="4582539" cy="400110"/>
          </a:xfrm>
        </p:grpSpPr>
        <p:sp>
          <p:nvSpPr>
            <p:cNvPr id="10" name="Rectangle 9"/>
            <p:cNvSpPr/>
            <p:nvPr/>
          </p:nvSpPr>
          <p:spPr>
            <a:xfrm>
              <a:off x="2251770" y="1848852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91145" y="1775131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43749" y="2071910"/>
            <a:ext cx="4582539" cy="400110"/>
            <a:chOff x="2251770" y="2071910"/>
            <a:chExt cx="4582539" cy="400110"/>
          </a:xfrm>
        </p:grpSpPr>
        <p:sp>
          <p:nvSpPr>
            <p:cNvPr id="12" name="Rectangle 11"/>
            <p:cNvSpPr/>
            <p:nvPr/>
          </p:nvSpPr>
          <p:spPr>
            <a:xfrm>
              <a:off x="2251770" y="2145631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91145" y="2071910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243749" y="2368689"/>
            <a:ext cx="4582539" cy="400110"/>
            <a:chOff x="2243749" y="2368689"/>
            <a:chExt cx="4582539" cy="400110"/>
          </a:xfrm>
        </p:grpSpPr>
        <p:sp>
          <p:nvSpPr>
            <p:cNvPr id="14" name="Rectangle 13"/>
            <p:cNvSpPr/>
            <p:nvPr/>
          </p:nvSpPr>
          <p:spPr>
            <a:xfrm>
              <a:off x="2243749" y="2442410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83124" y="2368689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43749" y="2665468"/>
            <a:ext cx="4582539" cy="400110"/>
            <a:chOff x="2251770" y="2665468"/>
            <a:chExt cx="4582539" cy="400110"/>
          </a:xfrm>
        </p:grpSpPr>
        <p:sp>
          <p:nvSpPr>
            <p:cNvPr id="16" name="Rectangle 15"/>
            <p:cNvSpPr/>
            <p:nvPr/>
          </p:nvSpPr>
          <p:spPr>
            <a:xfrm>
              <a:off x="2251770" y="2739189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91145" y="2665468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243749" y="2976412"/>
            <a:ext cx="4582539" cy="400110"/>
            <a:chOff x="2259791" y="2976412"/>
            <a:chExt cx="4582539" cy="400110"/>
          </a:xfrm>
        </p:grpSpPr>
        <p:sp>
          <p:nvSpPr>
            <p:cNvPr id="18" name="Rectangle 17"/>
            <p:cNvSpPr/>
            <p:nvPr/>
          </p:nvSpPr>
          <p:spPr>
            <a:xfrm>
              <a:off x="2259791" y="3050133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399166" y="2976412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43749" y="3291240"/>
            <a:ext cx="4582539" cy="400110"/>
            <a:chOff x="2259791" y="3291240"/>
            <a:chExt cx="4582539" cy="400110"/>
          </a:xfrm>
        </p:grpSpPr>
        <p:sp>
          <p:nvSpPr>
            <p:cNvPr id="20" name="Rectangle 19"/>
            <p:cNvSpPr/>
            <p:nvPr/>
          </p:nvSpPr>
          <p:spPr>
            <a:xfrm>
              <a:off x="2259791" y="3364961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99166" y="3291240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243749" y="3588019"/>
            <a:ext cx="4582539" cy="400110"/>
            <a:chOff x="2251770" y="3588019"/>
            <a:chExt cx="4582539" cy="400110"/>
          </a:xfrm>
        </p:grpSpPr>
        <p:sp>
          <p:nvSpPr>
            <p:cNvPr id="22" name="Rectangle 21"/>
            <p:cNvSpPr/>
            <p:nvPr/>
          </p:nvSpPr>
          <p:spPr>
            <a:xfrm>
              <a:off x="2251770" y="3661740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91145" y="3588019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+3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243749" y="3918762"/>
            <a:ext cx="4582539" cy="400110"/>
            <a:chOff x="2267812" y="3918762"/>
            <a:chExt cx="4582539" cy="400110"/>
          </a:xfrm>
        </p:grpSpPr>
        <p:sp>
          <p:nvSpPr>
            <p:cNvPr id="24" name="Rectangle 23"/>
            <p:cNvSpPr/>
            <p:nvPr/>
          </p:nvSpPr>
          <p:spPr>
            <a:xfrm>
              <a:off x="2267812" y="3992483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07187" y="3918762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243749" y="4221615"/>
            <a:ext cx="4582539" cy="400110"/>
            <a:chOff x="2267812" y="4221615"/>
            <a:chExt cx="4582539" cy="400110"/>
          </a:xfrm>
        </p:grpSpPr>
        <p:sp>
          <p:nvSpPr>
            <p:cNvPr id="26" name="Rectangle 25"/>
            <p:cNvSpPr/>
            <p:nvPr/>
          </p:nvSpPr>
          <p:spPr>
            <a:xfrm>
              <a:off x="2267812" y="4295336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07187" y="4221615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243749" y="4521095"/>
            <a:ext cx="4582539" cy="400110"/>
            <a:chOff x="2259791" y="4521095"/>
            <a:chExt cx="4582539" cy="400110"/>
          </a:xfrm>
        </p:grpSpPr>
        <p:sp>
          <p:nvSpPr>
            <p:cNvPr id="28" name="Rectangle 27"/>
            <p:cNvSpPr/>
            <p:nvPr/>
          </p:nvSpPr>
          <p:spPr>
            <a:xfrm>
              <a:off x="2259791" y="4594816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399166" y="4521095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657218" y="5740935"/>
            <a:ext cx="1406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Total: +24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83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868" y="381000"/>
            <a:ext cx="913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Q3c.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18</a:t>
            </a:fld>
            <a:endParaRPr lang="en-SG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A28538-1B87-42BD-944F-E143337855B8}"/>
              </a:ext>
            </a:extLst>
          </p:cNvPr>
          <p:cNvSpPr txBox="1"/>
          <p:nvPr/>
        </p:nvSpPr>
        <p:spPr>
          <a:xfrm>
            <a:off x="1308021" y="852491"/>
            <a:ext cx="5511880" cy="5324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  $s5, $0, $0    # I1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$t0, $0, $0    # I2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slt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$t0, $s2  # I3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# I4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sll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$t1, $t0, 2    # I5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$t3, $t1, $s0  # I6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I7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andi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$t9, $s3, 1    # I8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$t9,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# I9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$t4, $t1, $s1  # I10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$s4, 0($t4)    # I11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sub  $s3, $s3, $s4  # I12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I13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$s5, $s5, 1    # I14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$t0, $t0, 1    # I15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j   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# I16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99F1A5-DC8F-4865-84E2-E4BC5E6AA05E}"/>
              </a:ext>
            </a:extLst>
          </p:cNvPr>
          <p:cNvSpPr txBox="1"/>
          <p:nvPr/>
        </p:nvSpPr>
        <p:spPr>
          <a:xfrm>
            <a:off x="1625599" y="390826"/>
            <a:ext cx="7502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  <a:r>
              <a:rPr lang="en-SG" sz="2400" dirty="0" err="1"/>
              <a:t>ithout</a:t>
            </a:r>
            <a:r>
              <a:rPr lang="en-SG" sz="2400" dirty="0"/>
              <a:t> </a:t>
            </a:r>
            <a:r>
              <a:rPr lang="en-SG" sz="2400" dirty="0" smtClean="0"/>
              <a:t>forwarding </a:t>
            </a:r>
            <a:r>
              <a:rPr lang="en-SG" sz="2400" dirty="0"/>
              <a:t>and branch decision at ID stage.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8B94EE-C2AF-472B-9A5C-B05EC60C0649}"/>
              </a:ext>
            </a:extLst>
          </p:cNvPr>
          <p:cNvSpPr txBox="1"/>
          <p:nvPr/>
        </p:nvSpPr>
        <p:spPr>
          <a:xfrm>
            <a:off x="7063278" y="852491"/>
            <a:ext cx="4019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many additional cycles?</a:t>
            </a:r>
            <a:endParaRPr lang="en-SG" i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243749" y="1478352"/>
            <a:ext cx="4582539" cy="400110"/>
            <a:chOff x="2243749" y="1478352"/>
            <a:chExt cx="4582539" cy="400110"/>
          </a:xfrm>
        </p:grpSpPr>
        <p:sp>
          <p:nvSpPr>
            <p:cNvPr id="11" name="Rectangle 10"/>
            <p:cNvSpPr/>
            <p:nvPr/>
          </p:nvSpPr>
          <p:spPr>
            <a:xfrm>
              <a:off x="2243749" y="1552073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83124" y="1478352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43749" y="1775131"/>
            <a:ext cx="4582539" cy="400110"/>
            <a:chOff x="2251770" y="1775131"/>
            <a:chExt cx="4582539" cy="400110"/>
          </a:xfrm>
        </p:grpSpPr>
        <p:sp>
          <p:nvSpPr>
            <p:cNvPr id="14" name="Rectangle 13"/>
            <p:cNvSpPr/>
            <p:nvPr/>
          </p:nvSpPr>
          <p:spPr>
            <a:xfrm>
              <a:off x="2251770" y="1848852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91145" y="1775131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43749" y="2071910"/>
            <a:ext cx="4582539" cy="400110"/>
            <a:chOff x="2251770" y="2071910"/>
            <a:chExt cx="4582539" cy="400110"/>
          </a:xfrm>
        </p:grpSpPr>
        <p:sp>
          <p:nvSpPr>
            <p:cNvPr id="17" name="Rectangle 16"/>
            <p:cNvSpPr/>
            <p:nvPr/>
          </p:nvSpPr>
          <p:spPr>
            <a:xfrm>
              <a:off x="2251770" y="2145631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91145" y="2071910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43749" y="2368689"/>
            <a:ext cx="4582539" cy="400110"/>
            <a:chOff x="2243749" y="2368689"/>
            <a:chExt cx="4582539" cy="400110"/>
          </a:xfrm>
        </p:grpSpPr>
        <p:sp>
          <p:nvSpPr>
            <p:cNvPr id="20" name="Rectangle 19"/>
            <p:cNvSpPr/>
            <p:nvPr/>
          </p:nvSpPr>
          <p:spPr>
            <a:xfrm>
              <a:off x="2243749" y="2442410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83124" y="2368689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243749" y="2665468"/>
            <a:ext cx="4582539" cy="400110"/>
            <a:chOff x="2251770" y="2665468"/>
            <a:chExt cx="4582539" cy="400110"/>
          </a:xfrm>
        </p:grpSpPr>
        <p:sp>
          <p:nvSpPr>
            <p:cNvPr id="23" name="Rectangle 22"/>
            <p:cNvSpPr/>
            <p:nvPr/>
          </p:nvSpPr>
          <p:spPr>
            <a:xfrm>
              <a:off x="2251770" y="2739189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391145" y="2665468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43749" y="2976412"/>
            <a:ext cx="4582539" cy="400110"/>
            <a:chOff x="2259791" y="2976412"/>
            <a:chExt cx="4582539" cy="400110"/>
          </a:xfrm>
        </p:grpSpPr>
        <p:sp>
          <p:nvSpPr>
            <p:cNvPr id="26" name="Rectangle 25"/>
            <p:cNvSpPr/>
            <p:nvPr/>
          </p:nvSpPr>
          <p:spPr>
            <a:xfrm>
              <a:off x="2259791" y="3050133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99166" y="2976412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43749" y="3291240"/>
            <a:ext cx="4582539" cy="400110"/>
            <a:chOff x="2259791" y="3291240"/>
            <a:chExt cx="4582539" cy="400110"/>
          </a:xfrm>
        </p:grpSpPr>
        <p:sp>
          <p:nvSpPr>
            <p:cNvPr id="29" name="Rectangle 28"/>
            <p:cNvSpPr/>
            <p:nvPr/>
          </p:nvSpPr>
          <p:spPr>
            <a:xfrm>
              <a:off x="2259791" y="3364961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399166" y="3291240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43749" y="3588019"/>
            <a:ext cx="4582539" cy="400110"/>
            <a:chOff x="2251770" y="3588019"/>
            <a:chExt cx="4582539" cy="400110"/>
          </a:xfrm>
        </p:grpSpPr>
        <p:sp>
          <p:nvSpPr>
            <p:cNvPr id="32" name="Rectangle 31"/>
            <p:cNvSpPr/>
            <p:nvPr/>
          </p:nvSpPr>
          <p:spPr>
            <a:xfrm>
              <a:off x="2251770" y="3661740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391145" y="3588019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43749" y="3918762"/>
            <a:ext cx="4582539" cy="400110"/>
            <a:chOff x="2267812" y="3918762"/>
            <a:chExt cx="4582539" cy="400110"/>
          </a:xfrm>
        </p:grpSpPr>
        <p:sp>
          <p:nvSpPr>
            <p:cNvPr id="35" name="Rectangle 34"/>
            <p:cNvSpPr/>
            <p:nvPr/>
          </p:nvSpPr>
          <p:spPr>
            <a:xfrm>
              <a:off x="2267812" y="3992483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07187" y="3918762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243749" y="4221615"/>
            <a:ext cx="4582539" cy="400110"/>
            <a:chOff x="2267812" y="4221615"/>
            <a:chExt cx="4582539" cy="400110"/>
          </a:xfrm>
        </p:grpSpPr>
        <p:sp>
          <p:nvSpPr>
            <p:cNvPr id="38" name="Rectangle 37"/>
            <p:cNvSpPr/>
            <p:nvPr/>
          </p:nvSpPr>
          <p:spPr>
            <a:xfrm>
              <a:off x="2267812" y="4295336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07187" y="4221615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243749" y="4521095"/>
            <a:ext cx="4582539" cy="400110"/>
            <a:chOff x="2259791" y="4521095"/>
            <a:chExt cx="4582539" cy="400110"/>
          </a:xfrm>
        </p:grpSpPr>
        <p:sp>
          <p:nvSpPr>
            <p:cNvPr id="41" name="Rectangle 40"/>
            <p:cNvSpPr/>
            <p:nvPr/>
          </p:nvSpPr>
          <p:spPr>
            <a:xfrm>
              <a:off x="2259791" y="4594816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99166" y="4521095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+2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657218" y="5740935"/>
            <a:ext cx="1406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Total: +20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0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868" y="381000"/>
            <a:ext cx="913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Q3d.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19</a:t>
            </a:fld>
            <a:endParaRPr lang="en-SG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A28538-1B87-42BD-944F-E143337855B8}"/>
              </a:ext>
            </a:extLst>
          </p:cNvPr>
          <p:cNvSpPr txBox="1"/>
          <p:nvPr/>
        </p:nvSpPr>
        <p:spPr>
          <a:xfrm>
            <a:off x="1308021" y="852491"/>
            <a:ext cx="5511880" cy="5324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  $s5, $0, $0    # I1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$t0, $0, $0    # I2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slt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$t0, $s2  # I3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# I4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sll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$t1, $t0, 2    # I5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$t3, $t1, $s0  # I6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I7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andi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$t9, $s3, 1    # I8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$t9,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# I9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$t4, $t1, $s1  # I10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$s4, 0($t4)    # I11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sub  $s3, $s3, $s4  # I12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I13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$s5, $s5, 1    # I14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$t0, $t0, 1    # I15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j   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# I16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99F1A5-DC8F-4865-84E2-E4BC5E6AA05E}"/>
              </a:ext>
            </a:extLst>
          </p:cNvPr>
          <p:cNvSpPr txBox="1"/>
          <p:nvPr/>
        </p:nvSpPr>
        <p:spPr>
          <a:xfrm>
            <a:off x="1625599" y="390826"/>
            <a:ext cx="10123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  <a:r>
              <a:rPr lang="en-SG" sz="2400" dirty="0" err="1"/>
              <a:t>ith</a:t>
            </a:r>
            <a:r>
              <a:rPr lang="en-SG" sz="2400" dirty="0"/>
              <a:t> </a:t>
            </a:r>
            <a:r>
              <a:rPr lang="en-SG" sz="2400" dirty="0" smtClean="0"/>
              <a:t>forwarding </a:t>
            </a:r>
            <a:r>
              <a:rPr lang="en-SG" sz="2400" dirty="0"/>
              <a:t>and branch decision at ID stage. Branch predicted not taken.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8B94EE-C2AF-472B-9A5C-B05EC60C0649}"/>
              </a:ext>
            </a:extLst>
          </p:cNvPr>
          <p:cNvSpPr txBox="1"/>
          <p:nvPr/>
        </p:nvSpPr>
        <p:spPr>
          <a:xfrm>
            <a:off x="7063278" y="852491"/>
            <a:ext cx="4019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many additional cycles?</a:t>
            </a:r>
            <a:endParaRPr lang="en-SG" i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2243749" y="1775131"/>
            <a:ext cx="4582539" cy="400110"/>
            <a:chOff x="2251770" y="1775131"/>
            <a:chExt cx="4582539" cy="400110"/>
          </a:xfrm>
        </p:grpSpPr>
        <p:sp>
          <p:nvSpPr>
            <p:cNvPr id="14" name="Rectangle 13"/>
            <p:cNvSpPr/>
            <p:nvPr/>
          </p:nvSpPr>
          <p:spPr>
            <a:xfrm>
              <a:off x="2251770" y="1848852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91145" y="1775131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43749" y="2976412"/>
            <a:ext cx="4582539" cy="400110"/>
            <a:chOff x="2259791" y="2976412"/>
            <a:chExt cx="4582539" cy="400110"/>
          </a:xfrm>
        </p:grpSpPr>
        <p:sp>
          <p:nvSpPr>
            <p:cNvPr id="26" name="Rectangle 25"/>
            <p:cNvSpPr/>
            <p:nvPr/>
          </p:nvSpPr>
          <p:spPr>
            <a:xfrm>
              <a:off x="2259791" y="3050133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99166" y="2976412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243749" y="3291240"/>
            <a:ext cx="4582539" cy="400110"/>
            <a:chOff x="2259791" y="3291240"/>
            <a:chExt cx="4582539" cy="400110"/>
          </a:xfrm>
        </p:grpSpPr>
        <p:sp>
          <p:nvSpPr>
            <p:cNvPr id="29" name="Rectangle 28"/>
            <p:cNvSpPr/>
            <p:nvPr/>
          </p:nvSpPr>
          <p:spPr>
            <a:xfrm>
              <a:off x="2259791" y="3364961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399166" y="3291240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243749" y="4221615"/>
            <a:ext cx="4582539" cy="400110"/>
            <a:chOff x="2267812" y="4221615"/>
            <a:chExt cx="4582539" cy="400110"/>
          </a:xfrm>
        </p:grpSpPr>
        <p:sp>
          <p:nvSpPr>
            <p:cNvPr id="38" name="Rectangle 37"/>
            <p:cNvSpPr/>
            <p:nvPr/>
          </p:nvSpPr>
          <p:spPr>
            <a:xfrm>
              <a:off x="2267812" y="4295336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07187" y="4221615"/>
              <a:ext cx="4431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C00000"/>
                  </a:solidFill>
                </a:rPr>
                <a:t>+1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657218" y="5740935"/>
            <a:ext cx="1406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Total: +4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11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115" y="1001865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Q1.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438656" y="1124054"/>
            <a:ext cx="9034272" cy="47859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# register $s0 contains a 32-bit value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# register $s1 contains a non-zero 8-bit value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#       at the right most (least significant) byte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 $t0, $s0, $zero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 $s2, $zero, $zero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B	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done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	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$zero, done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$t1, $t0, 0xFF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	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$s1, $t1,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	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$s2, $s2, 1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G	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$t0, 8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H		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SG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    </a:t>
            </a:r>
            <a:r>
              <a:rPr lang="en-SG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#</a:t>
            </a:r>
            <a:r>
              <a:rPr lang="en-SG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SG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J 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done:</a:t>
            </a:r>
            <a:endParaRPr lang="en-SG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2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7899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1868" y="381000"/>
            <a:ext cx="913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Q3e.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20</a:t>
            </a:fld>
            <a:endParaRPr lang="en-SG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A28538-1B87-42BD-944F-E143337855B8}"/>
              </a:ext>
            </a:extLst>
          </p:cNvPr>
          <p:cNvSpPr txBox="1"/>
          <p:nvPr/>
        </p:nvSpPr>
        <p:spPr>
          <a:xfrm>
            <a:off x="1308021" y="852491"/>
            <a:ext cx="5511880" cy="5324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  $s5, $0, $0    # I1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$t0, $0, $0    # I2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slt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$t0, $s2  # I3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$t8,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# I4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sll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$t1, $t0, 2    # I5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$t3, $t1, $s0  # I6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I7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andi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$t9, $s3, 1    # I8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beq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$t9, $0,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# I9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add  $t4, $t1, $s1  # I10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$s4, 0($t4)    # I11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sub  $s3, $s3, $s4  # I12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sw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$s3, 0($t3)    # I13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$s5, $s5, 1    # I14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skip: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addi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$t0, $t0, 1    # I15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j    </a:t>
            </a: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loop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# I16</a:t>
            </a:r>
            <a:endParaRPr lang="en-SG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10185" indent="-210185" algn="just">
              <a:tabLst>
                <a:tab pos="488950" algn="l"/>
              </a:tabLst>
            </a:pPr>
            <a:r>
              <a:rPr lang="en-US" sz="2000" b="1" i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end:</a:t>
            </a:r>
            <a:r>
              <a:rPr lang="en-US" sz="2000" b="1" dirty="0">
                <a:effectLst/>
                <a:latin typeface="Courier New" panose="020703090202050204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99F1A5-DC8F-4865-84E2-E4BC5E6AA05E}"/>
              </a:ext>
            </a:extLst>
          </p:cNvPr>
          <p:cNvSpPr txBox="1"/>
          <p:nvPr/>
        </p:nvSpPr>
        <p:spPr>
          <a:xfrm>
            <a:off x="1625599" y="390826"/>
            <a:ext cx="9935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  <a:r>
              <a:rPr lang="en-SG" sz="2400" dirty="0" err="1"/>
              <a:t>ith</a:t>
            </a:r>
            <a:r>
              <a:rPr lang="en-SG" sz="2400" dirty="0"/>
              <a:t> </a:t>
            </a:r>
            <a:r>
              <a:rPr lang="en-SG" sz="2400" dirty="0" smtClean="0"/>
              <a:t>forwarding </a:t>
            </a:r>
            <a:r>
              <a:rPr lang="en-SG" sz="2400" dirty="0"/>
              <a:t>and branch decision at ID stage. Branch predicted not taken.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8B94EE-C2AF-472B-9A5C-B05EC60C0649}"/>
              </a:ext>
            </a:extLst>
          </p:cNvPr>
          <p:cNvSpPr txBox="1"/>
          <p:nvPr/>
        </p:nvSpPr>
        <p:spPr>
          <a:xfrm>
            <a:off x="7063278" y="852491"/>
            <a:ext cx="4019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to reduce the additional delay cycles?</a:t>
            </a:r>
            <a:endParaRPr lang="en-SG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063279" y="2037430"/>
            <a:ext cx="4332602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One answer (other answers possible):</a:t>
            </a:r>
          </a:p>
          <a:p>
            <a:endParaRPr lang="en-US" sz="2400" dirty="0"/>
          </a:p>
          <a:p>
            <a:r>
              <a:rPr lang="en-US" sz="2400" dirty="0" smtClean="0"/>
              <a:t>Move </a:t>
            </a:r>
            <a:r>
              <a:rPr lang="en-US" sz="2400" dirty="0" err="1" smtClean="0"/>
              <a:t>I14</a:t>
            </a:r>
            <a:r>
              <a:rPr lang="en-US" sz="2400" dirty="0" smtClean="0"/>
              <a:t> (</a:t>
            </a:r>
            <a:r>
              <a:rPr lang="en-US" sz="2400" dirty="0" err="1" smtClean="0"/>
              <a:t>addi</a:t>
            </a:r>
            <a:r>
              <a:rPr lang="en-US" sz="2400" dirty="0" smtClean="0"/>
              <a:t> $</a:t>
            </a:r>
            <a:r>
              <a:rPr lang="en-US" sz="2400" dirty="0" err="1" smtClean="0"/>
              <a:t>s5</a:t>
            </a:r>
            <a:r>
              <a:rPr lang="en-US" sz="2400" dirty="0" smtClean="0"/>
              <a:t>, $</a:t>
            </a:r>
            <a:r>
              <a:rPr lang="en-US" sz="2400" dirty="0" err="1" smtClean="0"/>
              <a:t>s5</a:t>
            </a:r>
            <a:r>
              <a:rPr lang="en-US" sz="2400" dirty="0" smtClean="0"/>
              <a:t>, 1) to between </a:t>
            </a:r>
            <a:r>
              <a:rPr lang="en-US" sz="2400" dirty="0" err="1" smtClean="0"/>
              <a:t>I11</a:t>
            </a:r>
            <a:r>
              <a:rPr lang="en-US" sz="2400" dirty="0" smtClean="0"/>
              <a:t> (</a:t>
            </a:r>
            <a:r>
              <a:rPr lang="en-US" sz="2400" dirty="0" err="1" smtClean="0"/>
              <a:t>lw</a:t>
            </a:r>
            <a:r>
              <a:rPr lang="en-US" sz="2400" dirty="0" smtClean="0"/>
              <a:t> $</a:t>
            </a:r>
            <a:r>
              <a:rPr lang="en-US" sz="2400" dirty="0" err="1" smtClean="0"/>
              <a:t>s4</a:t>
            </a:r>
            <a:r>
              <a:rPr lang="en-US" sz="2400" dirty="0" smtClean="0"/>
              <a:t>, 0($</a:t>
            </a:r>
            <a:r>
              <a:rPr lang="en-US" sz="2400" dirty="0" err="1" smtClean="0"/>
              <a:t>t4</a:t>
            </a:r>
            <a:r>
              <a:rPr lang="en-US" sz="2400" dirty="0" smtClean="0"/>
              <a:t>)) and </a:t>
            </a:r>
            <a:r>
              <a:rPr lang="en-US" sz="2400" dirty="0" err="1" smtClean="0"/>
              <a:t>I12</a:t>
            </a:r>
            <a:r>
              <a:rPr lang="en-US" sz="2400" dirty="0" smtClean="0"/>
              <a:t> (sub $</a:t>
            </a:r>
            <a:r>
              <a:rPr lang="en-US" sz="2400" dirty="0" err="1" smtClean="0"/>
              <a:t>s3</a:t>
            </a:r>
            <a:r>
              <a:rPr lang="en-US" sz="2400" dirty="0" smtClean="0"/>
              <a:t>, $</a:t>
            </a:r>
            <a:r>
              <a:rPr lang="en-US" sz="2400" dirty="0" err="1" smtClean="0"/>
              <a:t>s3</a:t>
            </a:r>
            <a:r>
              <a:rPr lang="en-US" sz="2400" dirty="0" smtClean="0"/>
              <a:t>, $</a:t>
            </a:r>
            <a:r>
              <a:rPr lang="en-US" sz="2400" dirty="0" err="1" smtClean="0"/>
              <a:t>s5</a:t>
            </a:r>
            <a:r>
              <a:rPr lang="en-US" sz="2400" dirty="0" smtClean="0"/>
              <a:t>) to remove the 1 cycle delay at </a:t>
            </a:r>
            <a:r>
              <a:rPr lang="en-US" sz="2400" dirty="0" err="1" smtClean="0"/>
              <a:t>I12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5" name="Group 4"/>
          <p:cNvGrpSpPr/>
          <p:nvPr/>
        </p:nvGrpSpPr>
        <p:grpSpPr>
          <a:xfrm>
            <a:off x="1911255" y="4343400"/>
            <a:ext cx="4363585" cy="794681"/>
            <a:chOff x="1911255" y="4343400"/>
            <a:chExt cx="4363585" cy="794681"/>
          </a:xfrm>
        </p:grpSpPr>
        <p:sp>
          <p:nvSpPr>
            <p:cNvPr id="11" name="Rectangle 10"/>
            <p:cNvSpPr/>
            <p:nvPr/>
          </p:nvSpPr>
          <p:spPr>
            <a:xfrm>
              <a:off x="2135465" y="4892841"/>
              <a:ext cx="4139375" cy="2452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1911255" y="4343400"/>
              <a:ext cx="338650" cy="673768"/>
            </a:xfrm>
            <a:custGeom>
              <a:avLst/>
              <a:gdLst>
                <a:gd name="connsiteX0" fmla="*/ 230366 w 338650"/>
                <a:gd name="connsiteY0" fmla="*/ 673768 h 673768"/>
                <a:gd name="connsiteX1" fmla="*/ 1766 w 338650"/>
                <a:gd name="connsiteY1" fmla="*/ 372979 h 673768"/>
                <a:gd name="connsiteX2" fmla="*/ 338650 w 338650"/>
                <a:gd name="connsiteY2" fmla="*/ 0 h 673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650" h="673768">
                  <a:moveTo>
                    <a:pt x="230366" y="673768"/>
                  </a:moveTo>
                  <a:cubicBezTo>
                    <a:pt x="107042" y="579521"/>
                    <a:pt x="-16281" y="485274"/>
                    <a:pt x="1766" y="372979"/>
                  </a:cubicBezTo>
                  <a:cubicBezTo>
                    <a:pt x="19813" y="260684"/>
                    <a:pt x="179231" y="130342"/>
                    <a:pt x="338650" y="0"/>
                  </a:cubicBez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107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1949" y="2351528"/>
            <a:ext cx="68597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6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13499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00" y="939258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Q1a.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97334" y="1410053"/>
          <a:ext cx="11747905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1820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39856"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add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</a:t>
                      </a:r>
                    </a:p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$s0, $0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/>
                        <a:t>W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add $s2,</a:t>
                      </a:r>
                    </a:p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$0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, $0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lp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$s2, $0,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done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$t0,</a:t>
                      </a:r>
                    </a:p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$0,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andi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$t1,</a:t>
                      </a:r>
                    </a:p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 0xFF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$s1, $t1,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nt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strike="sngStrike" baseline="0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r>
                        <a:rPr lang="en-SG" sz="1400" b="1" strike="sngStrike" baseline="0" dirty="0">
                          <a:solidFill>
                            <a:srgbClr val="C00000"/>
                          </a:solidFill>
                        </a:rPr>
                        <a:t> $s2,</a:t>
                      </a:r>
                    </a:p>
                    <a:p>
                      <a:r>
                        <a:rPr lang="en-SG" sz="1400" b="1" strike="sngStrike" baseline="0" dirty="0">
                          <a:solidFill>
                            <a:srgbClr val="C00000"/>
                          </a:solidFill>
                        </a:rPr>
                        <a:t> $s2,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nt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srl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$t0,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 8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866083" y="939258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Data forwarding. No control hazard mechanism.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27687" y="2229768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2570" y="2229768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29582" y="2229768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11321" y="2890664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27687" y="290029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2570" y="290029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29582" y="290029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61419" y="290029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61419" y="3572496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77785" y="358213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2668" y="358213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75318" y="358213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10959" y="358213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98859" y="4060176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93838" y="406981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10204" y="406981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40824" y="406981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35803" y="406981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93838" y="4593576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204" y="460321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815087" y="460321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35803" y="460321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860556" y="460321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860555" y="5647504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387839" y="565713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923480" y="565713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459121" y="565713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933931" y="565713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39777" y="2184539"/>
            <a:ext cx="2531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20  cycles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61942" y="5090160"/>
            <a:ext cx="473527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that the </a:t>
            </a:r>
            <a:r>
              <a:rPr lang="en-US" b="1" dirty="0" err="1"/>
              <a:t>addi</a:t>
            </a:r>
            <a:r>
              <a:rPr lang="en-US" dirty="0"/>
              <a:t> instruction is not executed.</a:t>
            </a:r>
          </a:p>
        </p:txBody>
      </p:sp>
      <p:sp>
        <p:nvSpPr>
          <p:cNvPr id="39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3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361482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4" grpId="0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97" y="1056869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Q1b.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341892"/>
              </p:ext>
            </p:extLst>
          </p:nvPr>
        </p:nvGraphicFramePr>
        <p:xfrm>
          <a:off x="1031929" y="1597721"/>
          <a:ext cx="9277481" cy="4286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58788"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add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 $s0, $0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/>
                        <a:t>W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add $s2, $0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, $0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lp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$s2, $0,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done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$t0,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$0,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andi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$t1, $t0, 0xFF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$s1, $t1,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nt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$s2,  $s2,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nt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srl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$t0,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 8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21335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	j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lp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689428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nt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 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srl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$t0,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 8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866083" y="1056869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Data forwarding. Branch prediction – predict not taken.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2752" y="2367653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40716" y="2367653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094" y="2367653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07947" y="271584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50048" y="271584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40716" y="271584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0094" y="271584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1931" y="271584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50048" y="3130893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40716" y="3130893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10094" y="3130893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41931" y="3130893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04818" y="3130893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54104" y="356294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44772" y="356294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14150" y="356294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4818" y="356294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88088" y="356294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47928" y="392298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38596" y="392298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07974" y="392298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91244" y="392298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81912" y="3922981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38596" y="435502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7974" y="435502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91244" y="435502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1912" y="4355029"/>
            <a:ext cx="535641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96200" y="4355029"/>
            <a:ext cx="498365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81912" y="550871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13776" y="550871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383154" y="550871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66424" y="550871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357092" y="5508712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W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649732" y="2346510"/>
            <a:ext cx="2531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14  cycles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70635" y="475035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40013" y="4750359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91401" y="4750359"/>
            <a:ext cx="491836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81445" y="4750359"/>
            <a:ext cx="513120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350760" y="4750359"/>
            <a:ext cx="513120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63847" y="5129535"/>
            <a:ext cx="5356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F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391401" y="5129535"/>
            <a:ext cx="519831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896200" y="5129535"/>
            <a:ext cx="455936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307163" y="5129535"/>
            <a:ext cx="556717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863880" y="5129535"/>
            <a:ext cx="493212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SG" sz="1600" b="1" dirty="0"/>
              <a:t>*</a:t>
            </a:r>
          </a:p>
        </p:txBody>
      </p:sp>
      <p:sp>
        <p:nvSpPr>
          <p:cNvPr id="50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4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37670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 animBg="1"/>
      <p:bldP spid="47" grpId="0" animBg="1"/>
      <p:bldP spid="48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4058" y="2148114"/>
            <a:ext cx="42672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 $t0, $s0, $zero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add  $s2, $zero, $zero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done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$zero, done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$t1, $t0, 0xFF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$s1, $t1,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$s2, $s2,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$t0, 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j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6900" y="2571460"/>
            <a:ext cx="147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600" dirty="0"/>
              <a:t>?</a:t>
            </a:r>
            <a:endParaRPr lang="en-US" sz="6600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5</a:t>
            </a:fld>
            <a:endParaRPr lang="en-SG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991687-711D-4782-936A-E7E9EE60C48C}"/>
              </a:ext>
            </a:extLst>
          </p:cNvPr>
          <p:cNvSpPr txBox="1"/>
          <p:nvPr/>
        </p:nvSpPr>
        <p:spPr>
          <a:xfrm>
            <a:off x="338142" y="1449395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Q1c.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02D9A0-84AA-44F1-8E12-93EACD3DECF2}"/>
              </a:ext>
            </a:extLst>
          </p:cNvPr>
          <p:cNvSpPr txBox="1"/>
          <p:nvPr/>
        </p:nvSpPr>
        <p:spPr>
          <a:xfrm>
            <a:off x="1136428" y="1449395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Early branching. Swap two instructions.</a:t>
            </a:r>
          </a:p>
        </p:txBody>
      </p:sp>
    </p:spTree>
    <p:extLst>
      <p:ext uri="{BB962C8B-B14F-4D97-AF65-F5344CB8AC3E}">
        <p14:creationId xmlns:p14="http://schemas.microsoft.com/office/powerpoint/2010/main" val="19734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8142" y="1449395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Q1c.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136428" y="1449395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Early branching. Swap two instructions.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4058" y="2148114"/>
            <a:ext cx="42672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 $t0, $s0, $zero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add  $s2, $zero, $zero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done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$zero, done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$t1, $t0, 0xFF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$s1, $t1,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$s2, $s2,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$t0, 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j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done: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11258" y="2148114"/>
            <a:ext cx="42672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 $s2, $zero, $zero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 $t0, $s0, $zero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done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$zero, done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$t1, $t0, 0xFF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$s1, $t1,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$s2, $s2, 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$t0, 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j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done: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617029" y="3207657"/>
            <a:ext cx="580571" cy="371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438400" y="2438400"/>
            <a:ext cx="638629" cy="653143"/>
          </a:xfrm>
          <a:prstGeom prst="ellips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511300" y="2336800"/>
            <a:ext cx="203200" cy="279400"/>
          </a:xfrm>
          <a:custGeom>
            <a:avLst/>
            <a:gdLst>
              <a:gd name="connsiteX0" fmla="*/ 203200 w 203200"/>
              <a:gd name="connsiteY0" fmla="*/ 0 h 279400"/>
              <a:gd name="connsiteX1" fmla="*/ 0 w 203200"/>
              <a:gd name="connsiteY1" fmla="*/ 152400 h 279400"/>
              <a:gd name="connsiteX2" fmla="*/ 203200 w 203200"/>
              <a:gd name="connsiteY2" fmla="*/ 279400 h 279400"/>
              <a:gd name="connsiteX3" fmla="*/ 203200 w 203200"/>
              <a:gd name="connsiteY3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" h="279400">
                <a:moveTo>
                  <a:pt x="203200" y="0"/>
                </a:moveTo>
                <a:cubicBezTo>
                  <a:pt x="101600" y="52916"/>
                  <a:pt x="0" y="105833"/>
                  <a:pt x="0" y="152400"/>
                </a:cubicBezTo>
                <a:cubicBezTo>
                  <a:pt x="0" y="198967"/>
                  <a:pt x="203200" y="279400"/>
                  <a:pt x="203200" y="279400"/>
                </a:cubicBezTo>
                <a:lnTo>
                  <a:pt x="203200" y="279400"/>
                </a:lnTo>
              </a:path>
            </a:pathLst>
          </a:custGeom>
          <a:noFill/>
          <a:ln w="28575">
            <a:solidFill>
              <a:srgbClr val="7030A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6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7598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" grpId="0" animBg="1"/>
      <p:bldP spid="40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000" y="1245094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Q1c.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72387"/>
              </p:ext>
            </p:extLst>
          </p:nvPr>
        </p:nvGraphicFramePr>
        <p:xfrm>
          <a:off x="1035046" y="1759366"/>
          <a:ext cx="5888823" cy="1537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8788"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add</a:t>
                      </a:r>
                      <a:r>
                        <a:rPr lang="en-SG" sz="14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$t0, $s0, $0</a:t>
                      </a:r>
                      <a:endParaRPr lang="en-SG" sz="1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/>
                        <a:t>W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add $s2, $0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, $0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lp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$s2, $0,</a:t>
                      </a:r>
                      <a:r>
                        <a:rPr lang="en-SG" sz="1400" b="1" baseline="0" dirty="0">
                          <a:solidFill>
                            <a:schemeClr val="tx1"/>
                          </a:solidFill>
                        </a:rPr>
                        <a:t> done</a:t>
                      </a:r>
                      <a:endParaRPr lang="en-SG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>
                          <a:solidFill>
                            <a:srgbClr val="C00000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1018483" y="1245094"/>
            <a:ext cx="4131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Before swapping: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8483" y="3561609"/>
            <a:ext cx="4131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After swapping: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841792"/>
              </p:ext>
            </p:extLst>
          </p:nvPr>
        </p:nvGraphicFramePr>
        <p:xfrm>
          <a:off x="1031929" y="4083763"/>
          <a:ext cx="5888823" cy="1537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8788"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add $s2, $0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, $0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/>
                        <a:t>W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add</a:t>
                      </a:r>
                      <a:r>
                        <a:rPr lang="en-SG" sz="14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$t0, $s0, $0</a:t>
                      </a:r>
                      <a:endParaRPr lang="en-SG" sz="1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74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lp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$s2, $0,</a:t>
                      </a:r>
                      <a:r>
                        <a:rPr lang="en-SG" sz="1400" b="1" baseline="0" dirty="0">
                          <a:solidFill>
                            <a:schemeClr val="tx1"/>
                          </a:solidFill>
                        </a:rPr>
                        <a:t> done</a:t>
                      </a:r>
                      <a:endParaRPr lang="en-SG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85958" y="1245094"/>
            <a:ext cx="3421742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 $t0, $s0, $zero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add  $s2, $zero, $zero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done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$zero, done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$t1, $t0, 0xFF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$s1, $t1,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$s2, $s2, 1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$t0, 8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j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85958" y="3713913"/>
            <a:ext cx="3421742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 $s2, $zero, $zero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 $t0, $s0, $zero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$s2, $zero, done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$zero, done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$t1, $t0, 0xFF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$s1, $t1,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$s2, $s2, 1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$t0, $t0, 8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j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done: 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7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93124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00" y="406640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Q1d.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952910"/>
              </p:ext>
            </p:extLst>
          </p:nvPr>
        </p:nvGraphicFramePr>
        <p:xfrm>
          <a:off x="197334" y="877435"/>
          <a:ext cx="11747907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8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9566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39856"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    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/>
                        <a:t>W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     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lp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..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done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    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..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    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andi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    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..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n</a:t>
                      </a:r>
                      <a:r>
                        <a:rPr lang="en-SG" sz="1400" b="1" baseline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r>
                        <a:rPr lang="en-SG" sz="1400" b="1" strike="noStrike" baseline="0" dirty="0">
                          <a:solidFill>
                            <a:srgbClr val="C00000"/>
                          </a:solidFill>
                        </a:rPr>
                        <a:t>      </a:t>
                      </a:r>
                      <a:r>
                        <a:rPr lang="en-SG" sz="1400" b="1" strike="sngStrike" baseline="0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endParaRPr lang="en-SG" sz="1400" b="1" strike="sngStrike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nt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srl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     j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lp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405327"/>
                  </a:ext>
                </a:extLst>
              </a:tr>
              <a:tr h="1398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lp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..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824445"/>
                  </a:ext>
                </a:extLst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866083" y="406640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Data forwarding. No control hazard mechanism.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164" y="4843212"/>
            <a:ext cx="58970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4 iterations.</a:t>
            </a:r>
          </a:p>
          <a:p>
            <a:r>
              <a:rPr lang="en-SG" sz="2000" dirty="0">
                <a:solidFill>
                  <a:srgbClr val="0033CC"/>
                </a:solidFill>
              </a:rPr>
              <a:t>Total number of cycles = 2 + (4 </a:t>
            </a:r>
            <a:r>
              <a:rPr lang="en-SG" sz="2000" dirty="0">
                <a:solidFill>
                  <a:srgbClr val="0033CC"/>
                </a:solidFill>
                <a:sym typeface="Symbol" panose="05050102010706020507" pitchFamily="18" charset="2"/>
              </a:rPr>
              <a:t> 18) + 9 = </a:t>
            </a:r>
            <a:r>
              <a:rPr lang="en-SG" sz="3200" dirty="0">
                <a:solidFill>
                  <a:srgbClr val="0033CC"/>
                </a:solidFill>
                <a:sym typeface="Symbol" panose="05050102010706020507" pitchFamily="18" charset="2"/>
              </a:rPr>
              <a:t>83</a:t>
            </a:r>
            <a:r>
              <a:rPr lang="en-SG" sz="2000" dirty="0">
                <a:solidFill>
                  <a:srgbClr val="0033CC"/>
                </a:solidFill>
                <a:sym typeface="Symbol" panose="05050102010706020507" pitchFamily="18" charset="2"/>
              </a:rPr>
              <a:t> cycles.</a:t>
            </a:r>
            <a:r>
              <a:rPr lang="en-SG" sz="2000" dirty="0">
                <a:solidFill>
                  <a:srgbClr val="0033CC"/>
                </a:solidFill>
              </a:rPr>
              <a:t> </a:t>
            </a:r>
            <a:endParaRPr lang="en-US" sz="2000" dirty="0">
              <a:solidFill>
                <a:srgbClr val="0033CC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05456" y="1844822"/>
            <a:ext cx="8970264" cy="241401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2583180" y="4223201"/>
            <a:ext cx="8810244" cy="804677"/>
            <a:chOff x="2583180" y="4755819"/>
            <a:chExt cx="8810244" cy="804677"/>
          </a:xfrm>
        </p:grpSpPr>
        <p:sp>
          <p:nvSpPr>
            <p:cNvPr id="30" name="Right Brace 29"/>
            <p:cNvSpPr/>
            <p:nvPr/>
          </p:nvSpPr>
          <p:spPr>
            <a:xfrm rot="5400000">
              <a:off x="6814566" y="524433"/>
              <a:ext cx="347472" cy="8810244"/>
            </a:xfrm>
            <a:prstGeom prst="rightBrace">
              <a:avLst>
                <a:gd name="adj1" fmla="val 165461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56782" y="5191164"/>
              <a:ext cx="1463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18 cycles</a:t>
              </a:r>
              <a:endParaRPr lang="en-US" dirty="0"/>
            </a:p>
          </p:txBody>
        </p:sp>
      </p:grp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8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92077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120" y="261986"/>
            <a:ext cx="90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Q1e.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447670"/>
              </p:ext>
            </p:extLst>
          </p:nvPr>
        </p:nvGraphicFramePr>
        <p:xfrm>
          <a:off x="1304072" y="780428"/>
          <a:ext cx="9277481" cy="4512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840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47814"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add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 $s0, $0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/>
                        <a:t>W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85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add $s2, $0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, $0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lp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$s2, $0,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done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beq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$t0,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$0,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andi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$t1, $t0, 0xFF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$s1, $t1,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nt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addi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$s2,  $s2,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nt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srl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$t0,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 8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21335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	j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lp</a:t>
                      </a:r>
                      <a:endParaRPr lang="en-SG" sz="1400" b="1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689428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nt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 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srl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$t0,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$t0, 8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41313" algn="l"/>
                        </a:tabLst>
                        <a:defRPr/>
                      </a:pP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         j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baseline="0" dirty="0" err="1">
                          <a:solidFill>
                            <a:srgbClr val="C00000"/>
                          </a:solidFill>
                        </a:rPr>
                        <a:t>lp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145627"/>
                  </a:ext>
                </a:extLst>
              </a:tr>
              <a:tr h="272596">
                <a:tc>
                  <a:txBody>
                    <a:bodyPr/>
                    <a:lstStyle/>
                    <a:p>
                      <a:pPr>
                        <a:tabLst>
                          <a:tab pos="341313" algn="l"/>
                        </a:tabLst>
                      </a:pPr>
                      <a:r>
                        <a:rPr lang="en-SG" sz="1400" b="1" dirty="0" err="1">
                          <a:solidFill>
                            <a:schemeClr val="tx1"/>
                          </a:solidFill>
                        </a:rPr>
                        <a:t>lp</a:t>
                      </a:r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	</a:t>
                      </a:r>
                      <a:r>
                        <a:rPr lang="en-SG" sz="1400" b="1" dirty="0" err="1">
                          <a:solidFill>
                            <a:srgbClr val="C00000"/>
                          </a:solidFill>
                        </a:rPr>
                        <a:t>bne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SG" sz="1400" b="1" dirty="0">
                          <a:solidFill>
                            <a:srgbClr val="C00000"/>
                          </a:solidFill>
                        </a:rPr>
                        <a:t>$s2, $0,</a:t>
                      </a:r>
                      <a:r>
                        <a:rPr lang="en-SG" sz="1400" b="1" baseline="0" dirty="0">
                          <a:solidFill>
                            <a:srgbClr val="C00000"/>
                          </a:solidFill>
                        </a:rPr>
                        <a:t> done</a:t>
                      </a:r>
                      <a:endParaRPr lang="en-SG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600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266608"/>
                  </a:ext>
                </a:extLst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1138226" y="261987"/>
            <a:ext cx="826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Data forwarding. Branch prediction – predict not taken.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268071" y="1927044"/>
            <a:ext cx="5843016" cy="306324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4268071" y="4903765"/>
            <a:ext cx="5779008" cy="804677"/>
            <a:chOff x="4066794" y="4755819"/>
            <a:chExt cx="5779008" cy="804677"/>
          </a:xfrm>
        </p:grpSpPr>
        <p:sp>
          <p:nvSpPr>
            <p:cNvPr id="52" name="Right Brace 51"/>
            <p:cNvSpPr/>
            <p:nvPr/>
          </p:nvSpPr>
          <p:spPr>
            <a:xfrm rot="5400000">
              <a:off x="6782562" y="2040051"/>
              <a:ext cx="347472" cy="5779008"/>
            </a:xfrm>
            <a:prstGeom prst="rightBrace">
              <a:avLst>
                <a:gd name="adj1" fmla="val 165461"/>
                <a:gd name="adj2" fmla="val 5000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56782" y="5191164"/>
              <a:ext cx="1463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12 cycles</a:t>
              </a:r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759772" y="5405562"/>
            <a:ext cx="58970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4 iterations.</a:t>
            </a:r>
          </a:p>
          <a:p>
            <a:r>
              <a:rPr lang="en-SG" sz="2000" dirty="0">
                <a:solidFill>
                  <a:srgbClr val="0033CC"/>
                </a:solidFill>
              </a:rPr>
              <a:t>Total number of cycles = 2 + (4 </a:t>
            </a:r>
            <a:r>
              <a:rPr lang="en-SG" sz="2000" dirty="0">
                <a:solidFill>
                  <a:srgbClr val="0033CC"/>
                </a:solidFill>
                <a:sym typeface="Symbol" panose="05050102010706020507" pitchFamily="18" charset="2"/>
              </a:rPr>
              <a:t> 12) + 6 = </a:t>
            </a:r>
            <a:r>
              <a:rPr lang="en-SG" sz="3200" dirty="0">
                <a:solidFill>
                  <a:srgbClr val="0033CC"/>
                </a:solidFill>
                <a:sym typeface="Symbol" panose="05050102010706020507" pitchFamily="18" charset="2"/>
              </a:rPr>
              <a:t>56</a:t>
            </a:r>
            <a:r>
              <a:rPr lang="en-SG" sz="2000" dirty="0">
                <a:solidFill>
                  <a:srgbClr val="0033CC"/>
                </a:solidFill>
                <a:sym typeface="Symbol" panose="05050102010706020507" pitchFamily="18" charset="2"/>
              </a:rPr>
              <a:t> cycles.</a:t>
            </a:r>
            <a:r>
              <a:rPr lang="en-SG" sz="2000" dirty="0">
                <a:solidFill>
                  <a:srgbClr val="0033CC"/>
                </a:solidFill>
              </a:rPr>
              <a:t> </a:t>
            </a:r>
            <a:endParaRPr lang="en-US" sz="2000" dirty="0">
              <a:solidFill>
                <a:srgbClr val="0033CC"/>
              </a:solidFill>
            </a:endParaRP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4B14C54E-7253-4A75-8FA2-6CC80C1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AEBE2BCA-7FFD-4666-9163-5C061F649162}" type="slidenum">
              <a:rPr lang="en-SG" sz="1600" smtClean="0"/>
              <a:t>9</a:t>
            </a:fld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94557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4441</TotalTime>
  <Words>3815</Words>
  <Application>Microsoft Office PowerPoint</Application>
  <PresentationFormat>Widescreen</PresentationFormat>
  <Paragraphs>970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SimSun</vt:lpstr>
      <vt:lpstr>Calibri</vt:lpstr>
      <vt:lpstr>Calibri Light</vt:lpstr>
      <vt:lpstr>Courier New</vt:lpstr>
      <vt:lpstr>Symbol</vt:lpstr>
      <vt:lpstr>Times New Roman</vt:lpstr>
      <vt:lpstr>Retrospect</vt:lpstr>
      <vt:lpstr>CS2100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</dc:title>
  <dc:creator>Tuck-Choy Aaron TAN</dc:creator>
  <cp:lastModifiedBy>Tan Tuck Choy</cp:lastModifiedBy>
  <cp:revision>464</cp:revision>
  <cp:lastPrinted>2019-04-10T00:56:38Z</cp:lastPrinted>
  <dcterms:created xsi:type="dcterms:W3CDTF">2015-03-28T05:22:46Z</dcterms:created>
  <dcterms:modified xsi:type="dcterms:W3CDTF">2024-04-09T00:08:37Z</dcterms:modified>
</cp:coreProperties>
</file>