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9" r:id="rId3"/>
    <p:sldId id="280" r:id="rId4"/>
    <p:sldId id="278" r:id="rId5"/>
    <p:sldId id="277" r:id="rId6"/>
    <p:sldId id="285" r:id="rId7"/>
    <p:sldId id="287" r:id="rId8"/>
    <p:sldId id="288" r:id="rId9"/>
    <p:sldId id="289" r:id="rId10"/>
    <p:sldId id="283" r:id="rId11"/>
    <p:sldId id="292" r:id="rId12"/>
    <p:sldId id="294" r:id="rId13"/>
    <p:sldId id="295" r:id="rId14"/>
    <p:sldId id="296" r:id="rId15"/>
    <p:sldId id="293" r:id="rId16"/>
    <p:sldId id="298" r:id="rId17"/>
    <p:sldId id="299" r:id="rId18"/>
    <p:sldId id="300" r:id="rId19"/>
    <p:sldId id="301" r:id="rId20"/>
    <p:sldId id="302" r:id="rId21"/>
    <p:sldId id="303" r:id="rId22"/>
    <p:sldId id="291" r:id="rId23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number of citations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0">
                <a:solidFill>
                  <a:srgbClr val="FF0000"/>
                </a:solidFill>
              </a:ln>
              <a:effectLst/>
            </c:spPr>
          </c:marker>
          <c:xVal>
            <c:numRef>
              <c:f>Sheet1!$A$2:$A$489</c:f>
              <c:numCache>
                <c:formatCode>General</c:formatCode>
                <c:ptCount val="4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Sheet1!$B$2:$B$489</c:f>
              <c:numCache>
                <c:formatCode>General</c:formatCode>
                <c:ptCount val="488"/>
                <c:pt idx="0">
                  <c:v>116</c:v>
                </c:pt>
                <c:pt idx="1">
                  <c:v>103</c:v>
                </c:pt>
                <c:pt idx="2">
                  <c:v>58</c:v>
                </c:pt>
                <c:pt idx="3">
                  <c:v>58</c:v>
                </c:pt>
                <c:pt idx="4">
                  <c:v>56</c:v>
                </c:pt>
                <c:pt idx="5">
                  <c:v>46</c:v>
                </c:pt>
                <c:pt idx="6">
                  <c:v>40</c:v>
                </c:pt>
                <c:pt idx="7">
                  <c:v>29</c:v>
                </c:pt>
                <c:pt idx="8">
                  <c:v>28</c:v>
                </c:pt>
                <c:pt idx="9">
                  <c:v>24</c:v>
                </c:pt>
                <c:pt idx="10">
                  <c:v>18</c:v>
                </c:pt>
                <c:pt idx="11">
                  <c:v>17</c:v>
                </c:pt>
                <c:pt idx="12">
                  <c:v>14</c:v>
                </c:pt>
                <c:pt idx="13">
                  <c:v>14</c:v>
                </c:pt>
                <c:pt idx="14">
                  <c:v>12</c:v>
                </c:pt>
                <c:pt idx="15">
                  <c:v>11</c:v>
                </c:pt>
                <c:pt idx="16">
                  <c:v>9</c:v>
                </c:pt>
                <c:pt idx="17">
                  <c:v>9</c:v>
                </c:pt>
                <c:pt idx="18">
                  <c:v>8</c:v>
                </c:pt>
                <c:pt idx="19">
                  <c:v>8</c:v>
                </c:pt>
                <c:pt idx="20">
                  <c:v>6</c:v>
                </c:pt>
                <c:pt idx="21">
                  <c:v>5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17-424C-8A3C-A46FFAFB9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787264"/>
        <c:axId val="473788904"/>
      </c:scatterChart>
      <c:valAx>
        <c:axId val="473787264"/>
        <c:scaling>
          <c:orientation val="minMax"/>
          <c:max val="4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publication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8904"/>
        <c:crosses val="autoZero"/>
        <c:crossBetween val="midCat"/>
        <c:majorUnit val="20"/>
      </c:valAx>
      <c:valAx>
        <c:axId val="473788904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726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947076991529144"/>
          <c:y val="8.9318136663454114E-3"/>
          <c:w val="0.30262766249252543"/>
          <c:h val="5.646211923820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number of citations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0">
                <a:solidFill>
                  <a:srgbClr val="FF0000"/>
                </a:solidFill>
              </a:ln>
              <a:effectLst/>
            </c:spPr>
          </c:marker>
          <c:xVal>
            <c:numRef>
              <c:f>Sheet1!$A$2:$A$489</c:f>
              <c:numCache>
                <c:formatCode>General</c:formatCode>
                <c:ptCount val="4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Sheet1!$B$2:$B$489</c:f>
              <c:numCache>
                <c:formatCode>General</c:formatCode>
                <c:ptCount val="488"/>
                <c:pt idx="0">
                  <c:v>116</c:v>
                </c:pt>
                <c:pt idx="1">
                  <c:v>103</c:v>
                </c:pt>
                <c:pt idx="2">
                  <c:v>58</c:v>
                </c:pt>
                <c:pt idx="3">
                  <c:v>58</c:v>
                </c:pt>
                <c:pt idx="4">
                  <c:v>56</c:v>
                </c:pt>
                <c:pt idx="5">
                  <c:v>46</c:v>
                </c:pt>
                <c:pt idx="6">
                  <c:v>40</c:v>
                </c:pt>
                <c:pt idx="7">
                  <c:v>29</c:v>
                </c:pt>
                <c:pt idx="8">
                  <c:v>28</c:v>
                </c:pt>
                <c:pt idx="9">
                  <c:v>24</c:v>
                </c:pt>
                <c:pt idx="10">
                  <c:v>18</c:v>
                </c:pt>
                <c:pt idx="11">
                  <c:v>17</c:v>
                </c:pt>
                <c:pt idx="12">
                  <c:v>14</c:v>
                </c:pt>
                <c:pt idx="13">
                  <c:v>14</c:v>
                </c:pt>
                <c:pt idx="14">
                  <c:v>12</c:v>
                </c:pt>
                <c:pt idx="15">
                  <c:v>11</c:v>
                </c:pt>
                <c:pt idx="16">
                  <c:v>9</c:v>
                </c:pt>
                <c:pt idx="17">
                  <c:v>9</c:v>
                </c:pt>
                <c:pt idx="18">
                  <c:v>8</c:v>
                </c:pt>
                <c:pt idx="19">
                  <c:v>8</c:v>
                </c:pt>
                <c:pt idx="20">
                  <c:v>6</c:v>
                </c:pt>
                <c:pt idx="21">
                  <c:v>5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27-4993-A761-C59E0BDC5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787264"/>
        <c:axId val="473788904"/>
      </c:scatterChart>
      <c:valAx>
        <c:axId val="473787264"/>
        <c:scaling>
          <c:orientation val="minMax"/>
          <c:max val="4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publication ID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8904"/>
        <c:crosses val="autoZero"/>
        <c:crossBetween val="midCat"/>
        <c:majorUnit val="20"/>
      </c:valAx>
      <c:valAx>
        <c:axId val="473788904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726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947076991529144"/>
          <c:y val="8.9318136663454114E-3"/>
          <c:w val="0.30262766249252543"/>
          <c:h val="5.646211923820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health scientist</a:t>
            </a:r>
            <a:br>
              <a:rPr lang="en-US" smtClean="0"/>
            </a:br>
            <a:r>
              <a:rPr lang="en-US" smtClean="0"/>
              <a:t>M=116</a:t>
            </a:r>
            <a:r>
              <a:rPr lang="en-US"/>
              <a:t>, N=30, h=14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number of citations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0">
                <a:solidFill>
                  <a:srgbClr val="FF0000"/>
                </a:solidFill>
              </a:ln>
              <a:effectLst/>
            </c:spPr>
          </c:marker>
          <c:xVal>
            <c:numRef>
              <c:f>Sheet1!$A$2:$A$489</c:f>
              <c:numCache>
                <c:formatCode>General</c:formatCode>
                <c:ptCount val="4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Sheet1!$B$2:$B$489</c:f>
              <c:numCache>
                <c:formatCode>General</c:formatCode>
                <c:ptCount val="488"/>
                <c:pt idx="0">
                  <c:v>116</c:v>
                </c:pt>
                <c:pt idx="1">
                  <c:v>103</c:v>
                </c:pt>
                <c:pt idx="2">
                  <c:v>58</c:v>
                </c:pt>
                <c:pt idx="3">
                  <c:v>58</c:v>
                </c:pt>
                <c:pt idx="4">
                  <c:v>56</c:v>
                </c:pt>
                <c:pt idx="5">
                  <c:v>46</c:v>
                </c:pt>
                <c:pt idx="6">
                  <c:v>40</c:v>
                </c:pt>
                <c:pt idx="7">
                  <c:v>29</c:v>
                </c:pt>
                <c:pt idx="8">
                  <c:v>28</c:v>
                </c:pt>
                <c:pt idx="9">
                  <c:v>24</c:v>
                </c:pt>
                <c:pt idx="10">
                  <c:v>18</c:v>
                </c:pt>
                <c:pt idx="11">
                  <c:v>17</c:v>
                </c:pt>
                <c:pt idx="12">
                  <c:v>14</c:v>
                </c:pt>
                <c:pt idx="13">
                  <c:v>14</c:v>
                </c:pt>
                <c:pt idx="14">
                  <c:v>12</c:v>
                </c:pt>
                <c:pt idx="15">
                  <c:v>11</c:v>
                </c:pt>
                <c:pt idx="16">
                  <c:v>9</c:v>
                </c:pt>
                <c:pt idx="17">
                  <c:v>9</c:v>
                </c:pt>
                <c:pt idx="18">
                  <c:v>8</c:v>
                </c:pt>
                <c:pt idx="19">
                  <c:v>8</c:v>
                </c:pt>
                <c:pt idx="20">
                  <c:v>6</c:v>
                </c:pt>
                <c:pt idx="21">
                  <c:v>5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8D-4976-9D23-3115B4330713}"/>
            </c:ext>
          </c:extLst>
        </c:ser>
        <c:ser>
          <c:idx val="1"/>
          <c:order val="1"/>
          <c:tx>
            <c:v>f(x)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Sheet1!$A$1:$A$489</c:f>
              <c:numCache>
                <c:formatCode>General</c:formatCode>
                <c:ptCount val="48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Sheet1!$C$1:$C$489</c:f>
              <c:numCache>
                <c:formatCode>General</c:formatCode>
                <c:ptCount val="489"/>
                <c:pt idx="0">
                  <c:v>115.99999999999997</c:v>
                </c:pt>
                <c:pt idx="1">
                  <c:v>90.123564789502453</c:v>
                </c:pt>
                <c:pt idx="2">
                  <c:v>72.738574040219362</c:v>
                </c:pt>
                <c:pt idx="3">
                  <c:v>60.25441696113073</c:v>
                </c:pt>
                <c:pt idx="4">
                  <c:v>50.854783207157595</c:v>
                </c:pt>
                <c:pt idx="5">
                  <c:v>43.522205206738128</c:v>
                </c:pt>
                <c:pt idx="6">
                  <c:v>37.642384105960261</c:v>
                </c:pt>
                <c:pt idx="7">
                  <c:v>32.822495606326889</c:v>
                </c:pt>
                <c:pt idx="8">
                  <c:v>28.799631506218333</c:v>
                </c:pt>
                <c:pt idx="9">
                  <c:v>25.391193363114226</c:v>
                </c:pt>
                <c:pt idx="10">
                  <c:v>22.466403162055336</c:v>
                </c:pt>
                <c:pt idx="11">
                  <c:v>19.929138217383276</c:v>
                </c:pt>
                <c:pt idx="12">
                  <c:v>17.707165109034264</c:v>
                </c:pt>
                <c:pt idx="13">
                  <c:v>15.745152354570633</c:v>
                </c:pt>
                <c:pt idx="14">
                  <c:v>13.999999999999998</c:v>
                </c:pt>
                <c:pt idx="15">
                  <c:v>12.43763676148796</c:v>
                </c:pt>
                <c:pt idx="16">
                  <c:v>11.030773495980037</c:v>
                </c:pt>
                <c:pt idx="17">
                  <c:v>9.757295655618643</c:v>
                </c:pt>
                <c:pt idx="18">
                  <c:v>8.5990922844175461</c:v>
                </c:pt>
                <c:pt idx="19">
                  <c:v>7.541189241346034</c:v>
                </c:pt>
                <c:pt idx="20">
                  <c:v>6.5710982658959498</c:v>
                </c:pt>
                <c:pt idx="21">
                  <c:v>5.6783216783216748</c:v>
                </c:pt>
                <c:pt idx="22">
                  <c:v>4.8539709649871892</c:v>
                </c:pt>
                <c:pt idx="23">
                  <c:v>4.0904698262568093</c:v>
                </c:pt>
                <c:pt idx="24">
                  <c:v>3.381320642474714</c:v>
                </c:pt>
                <c:pt idx="25">
                  <c:v>2.7209191000478672</c:v>
                </c:pt>
                <c:pt idx="26">
                  <c:v>2.1044057756386518</c:v>
                </c:pt>
                <c:pt idx="27">
                  <c:v>1.5275463585057754</c:v>
                </c:pt>
                <c:pt idx="28">
                  <c:v>0.98663426488456984</c:v>
                </c:pt>
                <c:pt idx="29">
                  <c:v>0.47841090817271414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08D-4976-9D23-3115B4330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787264"/>
        <c:axId val="473788904"/>
      </c:scatterChart>
      <c:valAx>
        <c:axId val="473787264"/>
        <c:scaling>
          <c:orientation val="minMax"/>
          <c:max val="4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publication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8904"/>
        <c:crosses val="autoZero"/>
        <c:crossBetween val="midCat"/>
      </c:valAx>
      <c:valAx>
        <c:axId val="473788904"/>
        <c:scaling>
          <c:orientation val="minMax"/>
          <c:max val="1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7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95520559930009"/>
          <c:y val="0.17650408282298047"/>
          <c:w val="0.41189594398351509"/>
          <c:h val="5.646211923820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Manindra </a:t>
            </a:r>
            <a:r>
              <a:rPr lang="en-US" smtClean="0"/>
              <a:t>Agrawal</a:t>
            </a:r>
            <a:br>
              <a:rPr lang="en-US" smtClean="0"/>
            </a:br>
            <a:r>
              <a:rPr lang="en-US" smtClean="0"/>
              <a:t>M=1964</a:t>
            </a:r>
            <a:r>
              <a:rPr lang="en-US"/>
              <a:t>, N=74, h=24</a:t>
            </a:r>
          </a:p>
        </c:rich>
      </c:tx>
      <c:layout>
        <c:manualLayout>
          <c:xMode val="edge"/>
          <c:yMode val="edge"/>
          <c:x val="0.24892355173947361"/>
          <c:y val="3.3458799440315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number of citations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0">
                <a:solidFill>
                  <a:srgbClr val="FF0000"/>
                </a:solidFill>
              </a:ln>
              <a:effectLst/>
            </c:spPr>
          </c:marker>
          <c:xVal>
            <c:numRef>
              <c:f>Sheet1!$A$2:$A$489</c:f>
              <c:numCache>
                <c:formatCode>General</c:formatCode>
                <c:ptCount val="4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</c:numCache>
            </c:numRef>
          </c:xVal>
          <c:yVal>
            <c:numRef>
              <c:f>Sheet1!$B$2:$B$489</c:f>
              <c:numCache>
                <c:formatCode>General</c:formatCode>
                <c:ptCount val="488"/>
                <c:pt idx="0">
                  <c:v>1964</c:v>
                </c:pt>
                <c:pt idx="1">
                  <c:v>246</c:v>
                </c:pt>
                <c:pt idx="2">
                  <c:v>178</c:v>
                </c:pt>
                <c:pt idx="3">
                  <c:v>153</c:v>
                </c:pt>
                <c:pt idx="4">
                  <c:v>81</c:v>
                </c:pt>
                <c:pt idx="5">
                  <c:v>79</c:v>
                </c:pt>
                <c:pt idx="6">
                  <c:v>58</c:v>
                </c:pt>
                <c:pt idx="7">
                  <c:v>55</c:v>
                </c:pt>
                <c:pt idx="8">
                  <c:v>55</c:v>
                </c:pt>
                <c:pt idx="9">
                  <c:v>53</c:v>
                </c:pt>
                <c:pt idx="10">
                  <c:v>48</c:v>
                </c:pt>
                <c:pt idx="11">
                  <c:v>47</c:v>
                </c:pt>
                <c:pt idx="12">
                  <c:v>47</c:v>
                </c:pt>
                <c:pt idx="13">
                  <c:v>42</c:v>
                </c:pt>
                <c:pt idx="14">
                  <c:v>39</c:v>
                </c:pt>
                <c:pt idx="15">
                  <c:v>32</c:v>
                </c:pt>
                <c:pt idx="16">
                  <c:v>31</c:v>
                </c:pt>
                <c:pt idx="17">
                  <c:v>31</c:v>
                </c:pt>
                <c:pt idx="18">
                  <c:v>31</c:v>
                </c:pt>
                <c:pt idx="19">
                  <c:v>29</c:v>
                </c:pt>
                <c:pt idx="20">
                  <c:v>28</c:v>
                </c:pt>
                <c:pt idx="21">
                  <c:v>27</c:v>
                </c:pt>
                <c:pt idx="22">
                  <c:v>27</c:v>
                </c:pt>
                <c:pt idx="23">
                  <c:v>24</c:v>
                </c:pt>
                <c:pt idx="24">
                  <c:v>24</c:v>
                </c:pt>
                <c:pt idx="25">
                  <c:v>23</c:v>
                </c:pt>
                <c:pt idx="26">
                  <c:v>21</c:v>
                </c:pt>
                <c:pt idx="27">
                  <c:v>19</c:v>
                </c:pt>
                <c:pt idx="28">
                  <c:v>19</c:v>
                </c:pt>
                <c:pt idx="29">
                  <c:v>18</c:v>
                </c:pt>
                <c:pt idx="30">
                  <c:v>18</c:v>
                </c:pt>
                <c:pt idx="31">
                  <c:v>17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15</c:v>
                </c:pt>
                <c:pt idx="36">
                  <c:v>14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11</c:v>
                </c:pt>
                <c:pt idx="42">
                  <c:v>11</c:v>
                </c:pt>
                <c:pt idx="43">
                  <c:v>10</c:v>
                </c:pt>
                <c:pt idx="44">
                  <c:v>10</c:v>
                </c:pt>
                <c:pt idx="45">
                  <c:v>9</c:v>
                </c:pt>
                <c:pt idx="46">
                  <c:v>7</c:v>
                </c:pt>
                <c:pt idx="47">
                  <c:v>7</c:v>
                </c:pt>
                <c:pt idx="48">
                  <c:v>6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36-4086-BDC7-26D8ECB3CBE3}"/>
            </c:ext>
          </c:extLst>
        </c:ser>
        <c:ser>
          <c:idx val="1"/>
          <c:order val="1"/>
          <c:tx>
            <c:v>f(x)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Sheet1!$A$1:$A$489</c:f>
              <c:numCache>
                <c:formatCode>General</c:formatCode>
                <c:ptCount val="48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</c:numCache>
            </c:numRef>
          </c:xVal>
          <c:yVal>
            <c:numRef>
              <c:f>Sheet1!$C$1:$C$489</c:f>
              <c:numCache>
                <c:formatCode>General</c:formatCode>
                <c:ptCount val="489"/>
                <c:pt idx="0">
                  <c:v>1963.9999999999998</c:v>
                </c:pt>
                <c:pt idx="1">
                  <c:v>593.91197284391012</c:v>
                </c:pt>
                <c:pt idx="2">
                  <c:v>345.9052796086159</c:v>
                </c:pt>
                <c:pt idx="3">
                  <c:v>242.00274784872369</c:v>
                </c:pt>
                <c:pt idx="4">
                  <c:v>184.88158386253266</c:v>
                </c:pt>
                <c:pt idx="5">
                  <c:v>148.75294619852727</c:v>
                </c:pt>
                <c:pt idx="6">
                  <c:v>123.84081601112742</c:v>
                </c:pt>
                <c:pt idx="7">
                  <c:v>105.62365243759685</c:v>
                </c:pt>
                <c:pt idx="8">
                  <c:v>91.722305212673959</c:v>
                </c:pt>
                <c:pt idx="9">
                  <c:v>80.765519968366945</c:v>
                </c:pt>
                <c:pt idx="10">
                  <c:v>71.907324127190961</c:v>
                </c:pt>
                <c:pt idx="11">
                  <c:v>64.597486784955521</c:v>
                </c:pt>
                <c:pt idx="12">
                  <c:v>58.462671041049859</c:v>
                </c:pt>
                <c:pt idx="13">
                  <c:v>53.240635241980783</c:v>
                </c:pt>
                <c:pt idx="14">
                  <c:v>48.741770552076758</c:v>
                </c:pt>
                <c:pt idx="15">
                  <c:v>44.825583082155354</c:v>
                </c:pt>
                <c:pt idx="16">
                  <c:v>41.385758113999678</c:v>
                </c:pt>
                <c:pt idx="17">
                  <c:v>38.340362176483744</c:v>
                </c:pt>
                <c:pt idx="18">
                  <c:v>35.625232812373476</c:v>
                </c:pt>
                <c:pt idx="19">
                  <c:v>33.189408325687587</c:v>
                </c:pt>
                <c:pt idx="20">
                  <c:v>30.991898956117993</c:v>
                </c:pt>
                <c:pt idx="21">
                  <c:v>28.999361556409397</c:v>
                </c:pt>
                <c:pt idx="22">
                  <c:v>27.18439595702678</c:v>
                </c:pt>
                <c:pt idx="23">
                  <c:v>25.5242773768612</c:v>
                </c:pt>
                <c:pt idx="24">
                  <c:v>24</c:v>
                </c:pt>
                <c:pt idx="25">
                  <c:v>22.595546105859071</c:v>
                </c:pt>
                <c:pt idx="26">
                  <c:v>21.297321041963443</c:v>
                </c:pt>
                <c:pt idx="27">
                  <c:v>20.093711735735084</c:v>
                </c:pt>
                <c:pt idx="28">
                  <c:v>18.974738340548171</c:v>
                </c:pt>
                <c:pt idx="29">
                  <c:v>17.931776872895327</c:v>
                </c:pt>
                <c:pt idx="30">
                  <c:v>16.957336516605892</c:v>
                </c:pt>
                <c:pt idx="31">
                  <c:v>16.044879423491508</c:v>
                </c:pt>
                <c:pt idx="32">
                  <c:v>15.188673840991859</c:v>
                </c:pt>
                <c:pt idx="33">
                  <c:v>14.383673590901987</c:v>
                </c:pt>
                <c:pt idx="34">
                  <c:v>13.625418543588756</c:v>
                </c:pt>
                <c:pt idx="35">
                  <c:v>12.909951940971434</c:v>
                </c:pt>
                <c:pt idx="36">
                  <c:v>12.233751331858047</c:v>
                </c:pt>
                <c:pt idx="37">
                  <c:v>11.593670574731492</c:v>
                </c:pt>
                <c:pt idx="38">
                  <c:v>10.986890892688338</c:v>
                </c:pt>
                <c:pt idx="39">
                  <c:v>10.410879373994257</c:v>
                </c:pt>
                <c:pt idx="40">
                  <c:v>9.8633536295153537</c:v>
                </c:pt>
                <c:pt idx="41">
                  <c:v>9.342251567063931</c:v>
                </c:pt>
                <c:pt idx="42">
                  <c:v>8.8457054387220122</c:v>
                </c:pt>
                <c:pt idx="43">
                  <c:v>8.3720194726197317</c:v>
                </c:pt>
                <c:pt idx="44">
                  <c:v>7.9196505245864923</c:v>
                </c:pt>
                <c:pt idx="45">
                  <c:v>7.4871912844865829</c:v>
                </c:pt>
                <c:pt idx="46">
                  <c:v>7.073355652183233</c:v>
                </c:pt>
                <c:pt idx="47">
                  <c:v>6.6769659630057756</c:v>
                </c:pt>
                <c:pt idx="48">
                  <c:v>6.2969417954620202</c:v>
                </c:pt>
                <c:pt idx="49">
                  <c:v>5.9322901371816936</c:v>
                </c:pt>
                <c:pt idx="50">
                  <c:v>5.5820967206050209</c:v>
                </c:pt>
                <c:pt idx="51">
                  <c:v>5.2455183692428289</c:v>
                </c:pt>
                <c:pt idx="52">
                  <c:v>4.9217762196163815</c:v>
                </c:pt>
                <c:pt idx="53">
                  <c:v>4.6101497041778376</c:v>
                </c:pt>
                <c:pt idx="54">
                  <c:v>4.3099711973666164</c:v>
                </c:pt>
                <c:pt idx="55">
                  <c:v>4.020621241075478</c:v>
                </c:pt>
                <c:pt idx="56">
                  <c:v>3.7415242776673683</c:v>
                </c:pt>
                <c:pt idx="57">
                  <c:v>3.4721448286918886</c:v>
                </c:pt>
                <c:pt idx="58">
                  <c:v>3.211984065916905</c:v>
                </c:pt>
                <c:pt idx="59">
                  <c:v>2.9605767284756208</c:v>
                </c:pt>
                <c:pt idx="60">
                  <c:v>2.7174883460442452</c:v>
                </c:pt>
                <c:pt idx="61">
                  <c:v>2.4823127331847079</c:v>
                </c:pt>
                <c:pt idx="62">
                  <c:v>2.2546697244537039</c:v>
                </c:pt>
                <c:pt idx="63">
                  <c:v>2.0342031237126754</c:v>
                </c:pt>
                <c:pt idx="64">
                  <c:v>1.8205788443712017</c:v>
                </c:pt>
                <c:pt idx="65">
                  <c:v>1.6134832201406475</c:v>
                </c:pt>
                <c:pt idx="66">
                  <c:v>1.4126214683339438</c:v>
                </c:pt>
                <c:pt idx="67">
                  <c:v>1.2177162898783198</c:v>
                </c:pt>
                <c:pt idx="68">
                  <c:v>1.0285065920584966</c:v>
                </c:pt>
                <c:pt idx="69">
                  <c:v>0.84474632161866658</c:v>
                </c:pt>
                <c:pt idx="70">
                  <c:v>0.666203397256659</c:v>
                </c:pt>
                <c:pt idx="71">
                  <c:v>0.49265873177166952</c:v>
                </c:pt>
                <c:pt idx="72">
                  <c:v>0.32390533520243991</c:v>
                </c:pt>
                <c:pt idx="73">
                  <c:v>0.15974749123641274</c:v>
                </c:pt>
                <c:pt idx="7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236-4086-BDC7-26D8ECB3C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787264"/>
        <c:axId val="473788904"/>
      </c:scatterChart>
      <c:valAx>
        <c:axId val="473787264"/>
        <c:scaling>
          <c:orientation val="minMax"/>
          <c:max val="7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publication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8904"/>
        <c:crosses val="autoZero"/>
        <c:crossBetween val="midCat"/>
      </c:valAx>
      <c:valAx>
        <c:axId val="473788904"/>
        <c:scaling>
          <c:orientation val="minMax"/>
          <c:max val="2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7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95520559930009"/>
          <c:y val="0.17650408282298047"/>
          <c:w val="0.41189594398351509"/>
          <c:h val="5.646211923820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computer engineer</a:t>
            </a:r>
            <a:br>
              <a:rPr lang="en-US"/>
            </a:br>
            <a:r>
              <a:rPr lang="en-US"/>
              <a:t>M=98, N=152, h=16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number of citations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0">
                <a:solidFill>
                  <a:srgbClr val="FF0000"/>
                </a:solidFill>
              </a:ln>
              <a:effectLst/>
            </c:spPr>
          </c:marker>
          <c:xVal>
            <c:numRef>
              <c:f>Sheet1!$A$2:$A$489</c:f>
              <c:numCache>
                <c:formatCode>General</c:formatCode>
                <c:ptCount val="4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</c:numCache>
            </c:numRef>
          </c:xVal>
          <c:yVal>
            <c:numRef>
              <c:f>Sheet1!$B$2:$B$489</c:f>
              <c:numCache>
                <c:formatCode>General</c:formatCode>
                <c:ptCount val="488"/>
                <c:pt idx="0">
                  <c:v>98</c:v>
                </c:pt>
                <c:pt idx="1">
                  <c:v>63</c:v>
                </c:pt>
                <c:pt idx="2">
                  <c:v>51</c:v>
                </c:pt>
                <c:pt idx="3">
                  <c:v>43</c:v>
                </c:pt>
                <c:pt idx="4">
                  <c:v>40</c:v>
                </c:pt>
                <c:pt idx="5">
                  <c:v>23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21</c:v>
                </c:pt>
                <c:pt idx="10">
                  <c:v>20</c:v>
                </c:pt>
                <c:pt idx="11">
                  <c:v>20</c:v>
                </c:pt>
                <c:pt idx="12">
                  <c:v>18</c:v>
                </c:pt>
                <c:pt idx="13">
                  <c:v>18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13</c:v>
                </c:pt>
                <c:pt idx="25">
                  <c:v>13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13</c:v>
                </c:pt>
                <c:pt idx="31">
                  <c:v>13</c:v>
                </c:pt>
                <c:pt idx="32">
                  <c:v>13</c:v>
                </c:pt>
                <c:pt idx="33">
                  <c:v>12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8</c:v>
                </c:pt>
                <c:pt idx="52">
                  <c:v>7</c:v>
                </c:pt>
                <c:pt idx="53">
                  <c:v>7</c:v>
                </c:pt>
                <c:pt idx="54">
                  <c:v>7</c:v>
                </c:pt>
                <c:pt idx="55">
                  <c:v>7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69-4CD9-A510-13081366D714}"/>
            </c:ext>
          </c:extLst>
        </c:ser>
        <c:ser>
          <c:idx val="1"/>
          <c:order val="1"/>
          <c:tx>
            <c:v>f(x)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Sheet1!$A$1:$A$489</c:f>
              <c:numCache>
                <c:formatCode>General</c:formatCode>
                <c:ptCount val="48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</c:numCache>
            </c:numRef>
          </c:xVal>
          <c:yVal>
            <c:numRef>
              <c:f>Sheet1!$C$1:$C$489</c:f>
              <c:numCache>
                <c:formatCode>General</c:formatCode>
                <c:ptCount val="489"/>
                <c:pt idx="0">
                  <c:v>98</c:v>
                </c:pt>
                <c:pt idx="1">
                  <c:v>76.057822036620621</c:v>
                </c:pt>
                <c:pt idx="2">
                  <c:v>61.992619926199268</c:v>
                </c:pt>
                <c:pt idx="3">
                  <c:v>52.20826815642458</c:v>
                </c:pt>
                <c:pt idx="4">
                  <c:v>45.008533747090766</c:v>
                </c:pt>
                <c:pt idx="5">
                  <c:v>39.488778482096976</c:v>
                </c:pt>
                <c:pt idx="6">
                  <c:v>35.122430193310834</c:v>
                </c:pt>
                <c:pt idx="7">
                  <c:v>31.582164189470763</c:v>
                </c:pt>
                <c:pt idx="8">
                  <c:v>28.653807106598986</c:v>
                </c:pt>
                <c:pt idx="9">
                  <c:v>26.191332788225676</c:v>
                </c:pt>
                <c:pt idx="10">
                  <c:v>24.09175503137849</c:v>
                </c:pt>
                <c:pt idx="11">
                  <c:v>22.280358762471028</c:v>
                </c:pt>
                <c:pt idx="12">
                  <c:v>20.701622029422861</c:v>
                </c:pt>
                <c:pt idx="13">
                  <c:v>19.313424900310146</c:v>
                </c:pt>
                <c:pt idx="14">
                  <c:v>18.083235834865452</c:v>
                </c:pt>
                <c:pt idx="15">
                  <c:v>16.985530165256584</c:v>
                </c:pt>
                <c:pt idx="16">
                  <c:v>16</c:v>
                </c:pt>
                <c:pt idx="17">
                  <c:v>15.11028624455707</c:v>
                </c:pt>
                <c:pt idx="18">
                  <c:v>14.303063308373044</c:v>
                </c:pt>
                <c:pt idx="19">
                  <c:v>13.567367119901112</c:v>
                </c:pt>
                <c:pt idx="20">
                  <c:v>12.894094193869924</c:v>
                </c:pt>
                <c:pt idx="21">
                  <c:v>12.275623020378893</c:v>
                </c:pt>
                <c:pt idx="22">
                  <c:v>11.705524290800506</c:v>
                </c:pt>
                <c:pt idx="23">
                  <c:v>11.178336557059962</c:v>
                </c:pt>
                <c:pt idx="24">
                  <c:v>10.689390711546656</c:v>
                </c:pt>
                <c:pt idx="25">
                  <c:v>10.23467132651488</c:v>
                </c:pt>
                <c:pt idx="26">
                  <c:v>9.8107061277187402</c:v>
                </c:pt>
                <c:pt idx="27">
                  <c:v>9.4144771602862765</c:v>
                </c:pt>
                <c:pt idx="28">
                  <c:v>9.0433488372093027</c:v>
                </c:pt>
                <c:pt idx="29">
                  <c:v>8.6950092421441774</c:v>
                </c:pt>
                <c:pt idx="30">
                  <c:v>8.3674219228413964</c:v>
                </c:pt>
                <c:pt idx="31">
                  <c:v>8.0587860510555149</c:v>
                </c:pt>
                <c:pt idx="32">
                  <c:v>7.7675033025099083</c:v>
                </c:pt>
                <c:pt idx="33">
                  <c:v>7.4921501706484648</c:v>
                </c:pt>
                <c:pt idx="34">
                  <c:v>7.2314547017900423</c:v>
                </c:pt>
                <c:pt idx="35">
                  <c:v>6.9842768492785634</c:v>
                </c:pt>
                <c:pt idx="36">
                  <c:v>6.7495918064420373</c:v>
                </c:pt>
                <c:pt idx="37">
                  <c:v>6.5264758044084115</c:v>
                </c:pt>
                <c:pt idx="38">
                  <c:v>6.3140939597315437</c:v>
                </c:pt>
                <c:pt idx="39">
                  <c:v>6.1116898347763104</c:v>
                </c:pt>
                <c:pt idx="40">
                  <c:v>5.9185764356969539</c:v>
                </c:pt>
                <c:pt idx="41">
                  <c:v>5.7341284222317395</c:v>
                </c:pt>
                <c:pt idx="42">
                  <c:v>5.5577753431720049</c:v>
                </c:pt>
                <c:pt idx="43">
                  <c:v>5.3889957433391142</c:v>
                </c:pt>
                <c:pt idx="44">
                  <c:v>5.2273120138288673</c:v>
                </c:pt>
                <c:pt idx="45">
                  <c:v>5.0722858784049336</c:v>
                </c:pt>
                <c:pt idx="46">
                  <c:v>4.9235144262100832</c:v>
                </c:pt>
                <c:pt idx="47">
                  <c:v>4.7806266151746568</c:v>
                </c:pt>
                <c:pt idx="48">
                  <c:v>4.6432801822323464</c:v>
                </c:pt>
                <c:pt idx="49">
                  <c:v>4.5111589061758055</c:v>
                </c:pt>
                <c:pt idx="50">
                  <c:v>4.3839701770736257</c:v>
                </c:pt>
                <c:pt idx="51">
                  <c:v>4.261442832925221</c:v>
                </c:pt>
                <c:pt idx="52">
                  <c:v>4.1433252298911318</c:v>
                </c:pt>
                <c:pt idx="53">
                  <c:v>4.0293835171966252</c:v>
                </c:pt>
                <c:pt idx="54">
                  <c:v>3.9194000918226806</c:v>
                </c:pt>
                <c:pt idx="55">
                  <c:v>3.8131722114974806</c:v>
                </c:pt>
                <c:pt idx="56">
                  <c:v>3.7105107473871035</c:v>
                </c:pt>
                <c:pt idx="57">
                  <c:v>3.6112390603408571</c:v>
                </c:pt>
                <c:pt idx="58">
                  <c:v>3.5151919866444077</c:v>
                </c:pt>
                <c:pt idx="59">
                  <c:v>3.4222149210297808</c:v>
                </c:pt>
                <c:pt idx="60">
                  <c:v>3.3321629862330227</c:v>
                </c:pt>
                <c:pt idx="61">
                  <c:v>3.2449002797170987</c:v>
                </c:pt>
                <c:pt idx="62">
                  <c:v>3.1602991893223455</c:v>
                </c:pt>
                <c:pt idx="63">
                  <c:v>3.0782397705966691</c:v>
                </c:pt>
                <c:pt idx="64">
                  <c:v>2.9986091794158556</c:v>
                </c:pt>
                <c:pt idx="65">
                  <c:v>2.921301154249738</c:v>
                </c:pt>
                <c:pt idx="66">
                  <c:v>2.8462155430790661</c:v>
                </c:pt>
                <c:pt idx="67">
                  <c:v>2.7732578705341346</c:v>
                </c:pt>
                <c:pt idx="68">
                  <c:v>2.7023389413212966</c:v>
                </c:pt>
                <c:pt idx="69">
                  <c:v>2.6333744764371421</c:v>
                </c:pt>
                <c:pt idx="70">
                  <c:v>2.5662847790507364</c:v>
                </c:pt>
                <c:pt idx="71">
                  <c:v>2.5009944272689681</c:v>
                </c:pt>
                <c:pt idx="72">
                  <c:v>2.4374319912948854</c:v>
                </c:pt>
                <c:pt idx="73">
                  <c:v>2.375529772749065</c:v>
                </c:pt>
                <c:pt idx="74">
                  <c:v>2.3152235641540146</c:v>
                </c:pt>
                <c:pt idx="75">
                  <c:v>2.2564524267852804</c:v>
                </c:pt>
                <c:pt idx="76">
                  <c:v>2.1991584852734922</c:v>
                </c:pt>
                <c:pt idx="77">
                  <c:v>2.1432867375020503</c:v>
                </c:pt>
                <c:pt idx="78">
                  <c:v>2.0887848784878491</c:v>
                </c:pt>
                <c:pt idx="79">
                  <c:v>2.0356031370596286</c:v>
                </c:pt>
                <c:pt idx="80">
                  <c:v>1.9836941242620183</c:v>
                </c:pt>
                <c:pt idx="81">
                  <c:v>1.9330126925147155</c:v>
                </c:pt>
                <c:pt idx="82">
                  <c:v>1.8835158046470122</c:v>
                </c:pt>
                <c:pt idx="83">
                  <c:v>1.8351624120091596</c:v>
                </c:pt>
                <c:pt idx="84">
                  <c:v>1.7879133409350052</c:v>
                </c:pt>
                <c:pt idx="85">
                  <c:v>1.7417311868959002</c:v>
                </c:pt>
                <c:pt idx="86">
                  <c:v>1.6965802157447785</c:v>
                </c:pt>
                <c:pt idx="87">
                  <c:v>1.6524262715024562</c:v>
                </c:pt>
                <c:pt idx="88">
                  <c:v>1.6092366901860164</c:v>
                </c:pt>
                <c:pt idx="89">
                  <c:v>1.5669802192224109</c:v>
                </c:pt>
                <c:pt idx="90">
                  <c:v>1.5256269420294402</c:v>
                </c:pt>
                <c:pt idx="91">
                  <c:v>1.4851482073816435</c:v>
                </c:pt>
                <c:pt idx="92">
                  <c:v>1.4455165632106199</c:v>
                </c:pt>
                <c:pt idx="93">
                  <c:v>1.4067056945183607</c:v>
                </c:pt>
                <c:pt idx="94">
                  <c:v>1.3686903651085092</c:v>
                </c:pt>
                <c:pt idx="95">
                  <c:v>1.3314463628644213</c:v>
                </c:pt>
                <c:pt idx="96">
                  <c:v>1.2949504483246814</c:v>
                </c:pt>
                <c:pt idx="97">
                  <c:v>1.2591803063265634</c:v>
                </c:pt>
                <c:pt idx="98">
                  <c:v>1.2241145005059995</c:v>
                </c:pt>
                <c:pt idx="99">
                  <c:v>1.1897324304591201</c:v>
                </c:pt>
                <c:pt idx="100">
                  <c:v>1.1560142913854703</c:v>
                </c:pt>
                <c:pt idx="101">
                  <c:v>1.1229410360467891</c:v>
                </c:pt>
                <c:pt idx="102">
                  <c:v>1.0904943388878068</c:v>
                </c:pt>
                <c:pt idx="103">
                  <c:v>1.0586565621770583</c:v>
                </c:pt>
                <c:pt idx="104">
                  <c:v>1.0274107240362564</c:v>
                </c:pt>
                <c:pt idx="105">
                  <c:v>0.99674046823647133</c:v>
                </c:pt>
                <c:pt idx="106">
                  <c:v>0.96663003564823491</c:v>
                </c:pt>
                <c:pt idx="107">
                  <c:v>0.9370642372408664</c:v>
                </c:pt>
                <c:pt idx="108">
                  <c:v>0.90802842853382471</c:v>
                </c:pt>
                <c:pt idx="109">
                  <c:v>0.87950848540979099</c:v>
                </c:pt>
                <c:pt idx="110">
                  <c:v>0.85149078120555455</c:v>
                </c:pt>
                <c:pt idx="111">
                  <c:v>0.82396216500262742</c:v>
                </c:pt>
                <c:pt idx="112">
                  <c:v>0.79690994104492763</c:v>
                </c:pt>
                <c:pt idx="113">
                  <c:v>0.77032184921584657</c:v>
                </c:pt>
                <c:pt idx="114">
                  <c:v>0.7441860465116279</c:v>
                </c:pt>
                <c:pt idx="115">
                  <c:v>0.71849108945223961</c:v>
                </c:pt>
                <c:pt idx="116">
                  <c:v>0.69322591737485872</c:v>
                </c:pt>
                <c:pt idx="117">
                  <c:v>0.6683798365587208</c:v>
                </c:pt>
                <c:pt idx="118">
                  <c:v>0.64394250513347018</c:v>
                </c:pt>
                <c:pt idx="119">
                  <c:v>0.61990391872626427</c:v>
                </c:pt>
                <c:pt idx="120">
                  <c:v>0.59625439680577985</c:v>
                </c:pt>
                <c:pt idx="121">
                  <c:v>0.57298456968396705</c:v>
                </c:pt>
                <c:pt idx="122">
                  <c:v>0.5500853661388776</c:v>
                </c:pt>
                <c:pt idx="123">
                  <c:v>0.52754800162422422</c:v>
                </c:pt>
                <c:pt idx="124">
                  <c:v>0.50536396703347286</c:v>
                </c:pt>
                <c:pt idx="125">
                  <c:v>0.48352501798828174</c:v>
                </c:pt>
                <c:pt idx="126">
                  <c:v>0.46202316462295157</c:v>
                </c:pt>
                <c:pt idx="127">
                  <c:v>0.44085066183830213</c:v>
                </c:pt>
                <c:pt idx="128">
                  <c:v>0.41999999999999993</c:v>
                </c:pt>
                <c:pt idx="129">
                  <c:v>0.39946389605786381</c:v>
                </c:pt>
                <c:pt idx="130">
                  <c:v>0.37923528506409276</c:v>
                </c:pt>
                <c:pt idx="131">
                  <c:v>0.35930731206966149</c:v>
                </c:pt>
                <c:pt idx="132">
                  <c:v>0.33967332437935971</c:v>
                </c:pt>
                <c:pt idx="133">
                  <c:v>0.32032686414708866</c:v>
                </c:pt>
                <c:pt idx="134">
                  <c:v>0.30126166129410992</c:v>
                </c:pt>
                <c:pt idx="135">
                  <c:v>0.28247162673392179</c:v>
                </c:pt>
                <c:pt idx="136">
                  <c:v>0.26395084588839302</c:v>
                </c:pt>
                <c:pt idx="137">
                  <c:v>0.24569357248064838</c:v>
                </c:pt>
                <c:pt idx="138">
                  <c:v>0.22769422259101724</c:v>
                </c:pt>
                <c:pt idx="139">
                  <c:v>0.20994736896313748</c:v>
                </c:pt>
                <c:pt idx="140">
                  <c:v>0.19244773554800965</c:v>
                </c:pt>
                <c:pt idx="141">
                  <c:v>0.17519019227448629</c:v>
                </c:pt>
                <c:pt idx="142">
                  <c:v>0.15816975003530542</c:v>
                </c:pt>
                <c:pt idx="143">
                  <c:v>0.14138155587837486</c:v>
                </c:pt>
                <c:pt idx="144">
                  <c:v>0.12482088839356775</c:v>
                </c:pt>
                <c:pt idx="145">
                  <c:v>0.10848315328582592</c:v>
                </c:pt>
                <c:pt idx="146">
                  <c:v>9.2363879125841652E-2</c:v>
                </c:pt>
                <c:pt idx="147">
                  <c:v>7.645871327007292E-2</c:v>
                </c:pt>
                <c:pt idx="148">
                  <c:v>6.0763417942259146E-2</c:v>
                </c:pt>
                <c:pt idx="149">
                  <c:v>4.5273866469042634E-2</c:v>
                </c:pt>
                <c:pt idx="150">
                  <c:v>2.9986039662656783E-2</c:v>
                </c:pt>
                <c:pt idx="151">
                  <c:v>1.4896022344033533E-2</c:v>
                </c:pt>
                <c:pt idx="15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F69-4CD9-A510-13081366D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787264"/>
        <c:axId val="473788904"/>
      </c:scatterChart>
      <c:valAx>
        <c:axId val="473787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publication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8904"/>
        <c:crosses val="autoZero"/>
        <c:crossBetween val="midCat"/>
      </c:valAx>
      <c:valAx>
        <c:axId val="47378890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7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95520559930009"/>
          <c:y val="0.17650408282298047"/>
          <c:w val="0.41189594398351509"/>
          <c:h val="5.646211923820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computer scientist</a:t>
            </a:r>
            <a:br>
              <a:rPr lang="en-US"/>
            </a:br>
            <a:r>
              <a:rPr lang="en-US"/>
              <a:t>M=28142, N=121, h=24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number of citations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0">
                <a:solidFill>
                  <a:srgbClr val="FF0000"/>
                </a:solidFill>
              </a:ln>
              <a:effectLst/>
            </c:spPr>
          </c:marker>
          <c:xVal>
            <c:numRef>
              <c:f>Sheet1!$A$2:$A$489</c:f>
              <c:numCache>
                <c:formatCode>General</c:formatCode>
                <c:ptCount val="48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</c:numCache>
            </c:numRef>
          </c:xVal>
          <c:yVal>
            <c:numRef>
              <c:f>Sheet1!$B$2:$B$489</c:f>
              <c:numCache>
                <c:formatCode>General</c:formatCode>
                <c:ptCount val="488"/>
                <c:pt idx="0">
                  <c:v>28142</c:v>
                </c:pt>
                <c:pt idx="1">
                  <c:v>6665</c:v>
                </c:pt>
                <c:pt idx="2">
                  <c:v>1380</c:v>
                </c:pt>
                <c:pt idx="3">
                  <c:v>844</c:v>
                </c:pt>
                <c:pt idx="4">
                  <c:v>669</c:v>
                </c:pt>
                <c:pt idx="5">
                  <c:v>265</c:v>
                </c:pt>
                <c:pt idx="6">
                  <c:v>199</c:v>
                </c:pt>
                <c:pt idx="7">
                  <c:v>137</c:v>
                </c:pt>
                <c:pt idx="8">
                  <c:v>119</c:v>
                </c:pt>
                <c:pt idx="9">
                  <c:v>102</c:v>
                </c:pt>
                <c:pt idx="10">
                  <c:v>93</c:v>
                </c:pt>
                <c:pt idx="11">
                  <c:v>88</c:v>
                </c:pt>
                <c:pt idx="12">
                  <c:v>83</c:v>
                </c:pt>
                <c:pt idx="13">
                  <c:v>64</c:v>
                </c:pt>
                <c:pt idx="14">
                  <c:v>61</c:v>
                </c:pt>
                <c:pt idx="15">
                  <c:v>51</c:v>
                </c:pt>
                <c:pt idx="16">
                  <c:v>46</c:v>
                </c:pt>
                <c:pt idx="17">
                  <c:v>45</c:v>
                </c:pt>
                <c:pt idx="18">
                  <c:v>41</c:v>
                </c:pt>
                <c:pt idx="19">
                  <c:v>35</c:v>
                </c:pt>
                <c:pt idx="20">
                  <c:v>33</c:v>
                </c:pt>
                <c:pt idx="21">
                  <c:v>27</c:v>
                </c:pt>
                <c:pt idx="22">
                  <c:v>25</c:v>
                </c:pt>
                <c:pt idx="23">
                  <c:v>23</c:v>
                </c:pt>
                <c:pt idx="24">
                  <c:v>22</c:v>
                </c:pt>
                <c:pt idx="25">
                  <c:v>21</c:v>
                </c:pt>
                <c:pt idx="26">
                  <c:v>21</c:v>
                </c:pt>
                <c:pt idx="27">
                  <c:v>21</c:v>
                </c:pt>
                <c:pt idx="28">
                  <c:v>20</c:v>
                </c:pt>
                <c:pt idx="29">
                  <c:v>19</c:v>
                </c:pt>
                <c:pt idx="30">
                  <c:v>18</c:v>
                </c:pt>
                <c:pt idx="31">
                  <c:v>16</c:v>
                </c:pt>
                <c:pt idx="32">
                  <c:v>16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14</c:v>
                </c:pt>
                <c:pt idx="37">
                  <c:v>14</c:v>
                </c:pt>
                <c:pt idx="38">
                  <c:v>14</c:v>
                </c:pt>
                <c:pt idx="39">
                  <c:v>13</c:v>
                </c:pt>
                <c:pt idx="40">
                  <c:v>13</c:v>
                </c:pt>
                <c:pt idx="41">
                  <c:v>13</c:v>
                </c:pt>
                <c:pt idx="42">
                  <c:v>13</c:v>
                </c:pt>
                <c:pt idx="43">
                  <c:v>12</c:v>
                </c:pt>
                <c:pt idx="44">
                  <c:v>11</c:v>
                </c:pt>
                <c:pt idx="45">
                  <c:v>11</c:v>
                </c:pt>
                <c:pt idx="46">
                  <c:v>11</c:v>
                </c:pt>
                <c:pt idx="47">
                  <c:v>11</c:v>
                </c:pt>
                <c:pt idx="48">
                  <c:v>10</c:v>
                </c:pt>
                <c:pt idx="49">
                  <c:v>9</c:v>
                </c:pt>
                <c:pt idx="50">
                  <c:v>9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7</c:v>
                </c:pt>
                <c:pt idx="55">
                  <c:v>7</c:v>
                </c:pt>
                <c:pt idx="56">
                  <c:v>7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B2-4CCB-9C63-BEFA892CB513}"/>
            </c:ext>
          </c:extLst>
        </c:ser>
        <c:ser>
          <c:idx val="1"/>
          <c:order val="1"/>
          <c:tx>
            <c:v>f(x)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Sheet1!$A$1:$A$489</c:f>
              <c:numCache>
                <c:formatCode>General</c:formatCode>
                <c:ptCount val="48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</c:numCache>
            </c:numRef>
          </c:xVal>
          <c:yVal>
            <c:numRef>
              <c:f>Sheet1!$C$1:$C$489</c:f>
              <c:numCache>
                <c:formatCode>General</c:formatCode>
                <c:ptCount val="489"/>
                <c:pt idx="0">
                  <c:v>28142</c:v>
                </c:pt>
                <c:pt idx="1">
                  <c:v>695.55842415305051</c:v>
                </c:pt>
                <c:pt idx="2">
                  <c:v>349.23284129661317</c:v>
                </c:pt>
                <c:pt idx="3">
                  <c:v>231.84054700516563</c:v>
                </c:pt>
                <c:pt idx="4">
                  <c:v>172.77172781050427</c:v>
                </c:pt>
                <c:pt idx="5">
                  <c:v>137.21027147748921</c:v>
                </c:pt>
                <c:pt idx="6">
                  <c:v>113.45235286943222</c:v>
                </c:pt>
                <c:pt idx="7">
                  <c:v>96.45771635615931</c:v>
                </c:pt>
                <c:pt idx="8">
                  <c:v>83.698208278896388</c:v>
                </c:pt>
                <c:pt idx="9">
                  <c:v>73.766116899862268</c:v>
                </c:pt>
                <c:pt idx="10">
                  <c:v>65.815379658704174</c:v>
                </c:pt>
                <c:pt idx="11">
                  <c:v>59.306879905868776</c:v>
                </c:pt>
                <c:pt idx="12">
                  <c:v>53.880824597702322</c:v>
                </c:pt>
                <c:pt idx="13">
                  <c:v>49.287909014120487</c:v>
                </c:pt>
                <c:pt idx="14">
                  <c:v>45.349928551773786</c:v>
                </c:pt>
                <c:pt idx="15">
                  <c:v>41.936118999688226</c:v>
                </c:pt>
                <c:pt idx="16">
                  <c:v>38.948355061060489</c:v>
                </c:pt>
                <c:pt idx="17">
                  <c:v>36.311565083775669</c:v>
                </c:pt>
                <c:pt idx="18">
                  <c:v>33.967336350339941</c:v>
                </c:pt>
                <c:pt idx="19">
                  <c:v>31.869537037097714</c:v>
                </c:pt>
                <c:pt idx="20">
                  <c:v>29.981249909352435</c:v>
                </c:pt>
                <c:pt idx="21">
                  <c:v>28.272581038611563</c:v>
                </c:pt>
                <c:pt idx="22">
                  <c:v>26.719065448905837</c:v>
                </c:pt>
                <c:pt idx="23">
                  <c:v>25.300488219779837</c:v>
                </c:pt>
                <c:pt idx="24">
                  <c:v>23.999999999999996</c:v>
                </c:pt>
                <c:pt idx="25">
                  <c:v>22.803444581171387</c:v>
                </c:pt>
                <c:pt idx="26">
                  <c:v>21.698841494280348</c:v>
                </c:pt>
                <c:pt idx="27">
                  <c:v>20.675983476044145</c:v>
                </c:pt>
                <c:pt idx="28">
                  <c:v>19.726120113805887</c:v>
                </c:pt>
                <c:pt idx="29">
                  <c:v>18.841706885574162</c:v>
                </c:pt>
                <c:pt idx="30">
                  <c:v>18.016204349329318</c:v>
                </c:pt>
                <c:pt idx="31">
                  <c:v>17.243916166897151</c:v>
                </c:pt>
                <c:pt idx="32">
                  <c:v>16.519857474108189</c:v>
                </c:pt>
                <c:pt idx="33">
                  <c:v>15.839647165133375</c:v>
                </c:pt>
                <c:pt idx="34">
                  <c:v>15.199419171187706</c:v>
                </c:pt>
                <c:pt idx="35">
                  <c:v>14.595748937500318</c:v>
                </c:pt>
                <c:pt idx="36">
                  <c:v>14.025592145429172</c:v>
                </c:pt>
                <c:pt idx="37">
                  <c:v>13.486233364670611</c:v>
                </c:pt>
                <c:pt idx="38">
                  <c:v>12.97524280756522</c:v>
                </c:pt>
                <c:pt idx="39">
                  <c:v>12.490439732230072</c:v>
                </c:pt>
                <c:pt idx="40">
                  <c:v>12.029861331715711</c:v>
                </c:pt>
                <c:pt idx="41">
                  <c:v>11.59173617313299</c:v>
                </c:pt>
                <c:pt idx="42">
                  <c:v>11.174461428882729</c:v>
                </c:pt>
                <c:pt idx="43">
                  <c:v>10.776583283035773</c:v>
                </c:pt>
                <c:pt idx="44">
                  <c:v>10.396780008019196</c:v>
                </c:pt>
                <c:pt idx="45">
                  <c:v>10.033847296463431</c:v>
                </c:pt>
                <c:pt idx="46">
                  <c:v>9.6866855052243181</c:v>
                </c:pt>
                <c:pt idx="47">
                  <c:v>9.3542885269427529</c:v>
                </c:pt>
                <c:pt idx="48">
                  <c:v>9.0357340519190927</c:v>
                </c:pt>
                <c:pt idx="49">
                  <c:v>8.7301750217894387</c:v>
                </c:pt>
                <c:pt idx="50">
                  <c:v>8.4368321082367999</c:v>
                </c:pt>
                <c:pt idx="51">
                  <c:v>8.1549870761165231</c:v>
                </c:pt>
                <c:pt idx="52">
                  <c:v>7.8839769119987197</c:v>
                </c:pt>
                <c:pt idx="53">
                  <c:v>7.6231886170836392</c:v>
                </c:pt>
                <c:pt idx="54">
                  <c:v>7.3720545784082612</c:v>
                </c:pt>
                <c:pt idx="55">
                  <c:v>7.1300484447776311</c:v>
                </c:pt>
                <c:pt idx="56">
                  <c:v>6.8966814443591131</c:v>
                </c:pt>
                <c:pt idx="57">
                  <c:v>6.671499089724569</c:v>
                </c:pt>
                <c:pt idx="58">
                  <c:v>6.454078223600102</c:v>
                </c:pt>
                <c:pt idx="59">
                  <c:v>6.2440243649179363</c:v>
                </c:pt>
                <c:pt idx="60">
                  <c:v>6.0409693201501033</c:v>
                </c:pt>
                <c:pt idx="61">
                  <c:v>5.8445690294945161</c:v>
                </c:pt>
                <c:pt idx="62">
                  <c:v>5.6545016214087491</c:v>
                </c:pt>
                <c:pt idx="63">
                  <c:v>5.4704656523511881</c:v>
                </c:pt>
                <c:pt idx="64">
                  <c:v>5.29217851148056</c:v>
                </c:pt>
                <c:pt idx="65">
                  <c:v>5.1193749725560957</c:v>
                </c:pt>
                <c:pt idx="66">
                  <c:v>4.9518058774321583</c:v>
                </c:pt>
                <c:pt idx="67">
                  <c:v>4.7892369374039339</c:v>
                </c:pt>
                <c:pt idx="68">
                  <c:v>4.6314476402769857</c:v>
                </c:pt>
                <c:pt idx="69">
                  <c:v>4.4782302524390571</c:v>
                </c:pt>
                <c:pt idx="70">
                  <c:v>4.329388906437349</c:v>
                </c:pt>
                <c:pt idx="71">
                  <c:v>4.1847387656342017</c:v>
                </c:pt>
                <c:pt idx="72">
                  <c:v>4.0441052584500978</c:v>
                </c:pt>
                <c:pt idx="73">
                  <c:v>3.9073233755235721</c:v>
                </c:pt>
                <c:pt idx="74">
                  <c:v>3.774237023838471</c:v>
                </c:pt>
                <c:pt idx="75">
                  <c:v>3.6446984325034348</c:v>
                </c:pt>
                <c:pt idx="76">
                  <c:v>3.5185676054277577</c:v>
                </c:pt>
                <c:pt idx="77">
                  <c:v>3.3957118166317217</c:v>
                </c:pt>
                <c:pt idx="78">
                  <c:v>3.2760051443665068</c:v>
                </c:pt>
                <c:pt idx="79">
                  <c:v>3.1593280406059376</c:v>
                </c:pt>
                <c:pt idx="80">
                  <c:v>3.0455669328160608</c:v>
                </c:pt>
                <c:pt idx="81">
                  <c:v>2.9346138552139438</c:v>
                </c:pt>
                <c:pt idx="82">
                  <c:v>2.8263661069991466</c:v>
                </c:pt>
                <c:pt idx="83">
                  <c:v>2.7207259352837356</c:v>
                </c:pt>
                <c:pt idx="84">
                  <c:v>2.6176002406632728</c:v>
                </c:pt>
                <c:pt idx="85">
                  <c:v>2.5169003035647757</c:v>
                </c:pt>
                <c:pt idx="86">
                  <c:v>2.4185415296810069</c:v>
                </c:pt>
                <c:pt idx="87">
                  <c:v>2.3224432129558741</c:v>
                </c:pt>
                <c:pt idx="88">
                  <c:v>2.2285283147252111</c:v>
                </c:pt>
                <c:pt idx="89">
                  <c:v>2.1367232577426742</c:v>
                </c:pt>
                <c:pt idx="90">
                  <c:v>2.0469577339333522</c:v>
                </c:pt>
                <c:pt idx="91">
                  <c:v>1.9591645248193954</c:v>
                </c:pt>
                <c:pt idx="92">
                  <c:v>1.8732793336537688</c:v>
                </c:pt>
                <c:pt idx="93">
                  <c:v>1.7892406283811084</c:v>
                </c:pt>
                <c:pt idx="94">
                  <c:v>1.7069894946196316</c:v>
                </c:pt>
                <c:pt idx="95">
                  <c:v>1.6264694979258945</c:v>
                </c:pt>
                <c:pt idx="96">
                  <c:v>1.5476265546657197</c:v>
                </c:pt>
                <c:pt idx="97">
                  <c:v>1.4704088108703823</c:v>
                </c:pt>
                <c:pt idx="98">
                  <c:v>1.3947665285078248</c:v>
                </c:pt>
                <c:pt idx="99">
                  <c:v>1.3206519786447588</c:v>
                </c:pt>
                <c:pt idx="100">
                  <c:v>1.2480193410173879</c:v>
                </c:pt>
                <c:pt idx="101">
                  <c:v>1.1768246095667276</c:v>
                </c:pt>
                <c:pt idx="102">
                  <c:v>1.107025503529278</c:v>
                </c:pt>
                <c:pt idx="103">
                  <c:v>1.0385813837055871</c:v>
                </c:pt>
                <c:pt idx="104">
                  <c:v>0.97145317355829874</c:v>
                </c:pt>
                <c:pt idx="105">
                  <c:v>0.90560328481778019</c:v>
                </c:pt>
                <c:pt idx="106">
                  <c:v>0.84099554729773285</c:v>
                </c:pt>
                <c:pt idx="107">
                  <c:v>0.77759514264544727</c:v>
                </c:pt>
                <c:pt idx="108">
                  <c:v>0.71536854177171705</c:v>
                </c:pt>
                <c:pt idx="109">
                  <c:v>0.65428344572418062</c:v>
                </c:pt>
                <c:pt idx="110">
                  <c:v>0.59430872978499405</c:v>
                </c:pt>
                <c:pt idx="111">
                  <c:v>0.53541439058956541</c:v>
                </c:pt>
                <c:pt idx="112">
                  <c:v>0.47757149607755789</c:v>
                </c:pt>
                <c:pt idx="113">
                  <c:v>0.42075213810077372</c:v>
                </c:pt>
                <c:pt idx="114">
                  <c:v>0.36492938752478477</c:v>
                </c:pt>
                <c:pt idx="115">
                  <c:v>0.31007725167258116</c:v>
                </c:pt>
                <c:pt idx="116">
                  <c:v>0.2561706339689156</c:v>
                </c:pt>
                <c:pt idx="117">
                  <c:v>0.20318529565372234</c:v>
                </c:pt>
                <c:pt idx="118">
                  <c:v>0.15109781944188505</c:v>
                </c:pt>
                <c:pt idx="119">
                  <c:v>9.9885575014896588E-2</c:v>
                </c:pt>
                <c:pt idx="120">
                  <c:v>4.9526686237566508E-2</c:v>
                </c:pt>
                <c:pt idx="12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2B2-4CCB-9C63-BEFA892CB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3787264"/>
        <c:axId val="473788904"/>
      </c:scatterChart>
      <c:valAx>
        <c:axId val="473787264"/>
        <c:scaling>
          <c:orientation val="minMax"/>
          <c:max val="1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publication ID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8904"/>
        <c:crosses val="autoZero"/>
        <c:crossBetween val="midCat"/>
      </c:valAx>
      <c:valAx>
        <c:axId val="473788904"/>
        <c:scaling>
          <c:orientation val="minMax"/>
          <c:max val="3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787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95520559930009"/>
          <c:y val="0.17650408282298047"/>
          <c:w val="0.41189594398351509"/>
          <c:h val="5.646211923820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41AE6-5D82-46C6-986C-5B41B5FEFEE6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404F3-9A6C-436B-B2F9-EDD07FFC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1"/>
            <a:ext cx="4302126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B8799-106F-4693-89B5-1A156B8C21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9"/>
            <a:ext cx="794226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6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6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FA603-80C1-4C2A-9447-B14AD2E9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9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4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7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9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9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7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5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A98DB-4625-4925-83CB-9FCAD20DBE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434B9-7A47-47A7-B964-146E8E5C4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20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565" y="3483912"/>
            <a:ext cx="7227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SG" sz="3600" b="1">
                <a:solidFill>
                  <a:srgbClr val="44546A"/>
                </a:solidFill>
              </a:rPr>
              <a:t>A simple equation for citation curves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9470" y="4432860"/>
            <a:ext cx="4313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Y.C. Tay</a:t>
            </a:r>
            <a:b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University of Singapore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465" y="5536699"/>
            <a:ext cx="11116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in collaboration with </a:t>
            </a:r>
            <a:r>
              <a:rPr lang="en-US" i="1" smtClean="0"/>
              <a:t>:  </a:t>
            </a:r>
            <a:br>
              <a:rPr lang="en-US" i="1" smtClean="0"/>
            </a:br>
            <a:r>
              <a:rPr lang="en-US" b="1" i="1" smtClean="0"/>
              <a:t>Mostafa </a:t>
            </a:r>
            <a:r>
              <a:rPr lang="en-US" b="1" i="1"/>
              <a:t>Rezazad</a:t>
            </a:r>
            <a:r>
              <a:rPr lang="en-US" i="1"/>
              <a:t>, </a:t>
            </a:r>
            <a:r>
              <a:rPr lang="en-SG" i="1"/>
              <a:t>School of Computer </a:t>
            </a:r>
            <a:r>
              <a:rPr lang="en-SG" i="1" smtClean="0"/>
              <a:t>Science, Institute </a:t>
            </a:r>
            <a:r>
              <a:rPr lang="en-SG" i="1"/>
              <a:t>for Research </a:t>
            </a:r>
            <a:r>
              <a:rPr lang="en-SG" i="1" smtClean="0"/>
              <a:t>in Fundamental </a:t>
            </a:r>
            <a:r>
              <a:rPr lang="en-SG" i="1"/>
              <a:t>Sciences (IPM</a:t>
            </a:r>
            <a:r>
              <a:rPr lang="en-SG" i="1" smtClean="0"/>
              <a:t>), Tehran</a:t>
            </a:r>
            <a:r>
              <a:rPr lang="en-SG" i="1"/>
              <a:t>, Iran</a:t>
            </a:r>
            <a:r>
              <a:rPr lang="en-US" i="1" smtClean="0"/>
              <a:t/>
            </a:r>
            <a:br>
              <a:rPr lang="en-US" i="1" smtClean="0"/>
            </a:br>
            <a:r>
              <a:rPr lang="en-US" b="1" i="1" smtClean="0"/>
              <a:t>Hamid Sarbazi-Azad</a:t>
            </a:r>
            <a:r>
              <a:rPr lang="en-US" i="1" smtClean="0"/>
              <a:t>, </a:t>
            </a:r>
            <a:r>
              <a:rPr lang="en-SG" i="1"/>
              <a:t>Sharif Univ. of Technology </a:t>
            </a:r>
            <a:r>
              <a:rPr lang="en-SG" i="1" smtClean="0"/>
              <a:t>and Institute </a:t>
            </a:r>
            <a:r>
              <a:rPr lang="en-SG" i="1"/>
              <a:t>for Research </a:t>
            </a:r>
            <a:r>
              <a:rPr lang="en-SG" i="1" smtClean="0"/>
              <a:t>in Fundamental </a:t>
            </a:r>
            <a:r>
              <a:rPr lang="en-SG" i="1"/>
              <a:t>Sciences (IPM</a:t>
            </a:r>
            <a:r>
              <a:rPr lang="en-SG" i="1" smtClean="0"/>
              <a:t>), Tehran</a:t>
            </a:r>
            <a:r>
              <a:rPr lang="en-SG" i="1"/>
              <a:t>, Iran</a:t>
            </a:r>
            <a:endParaRPr lang="en-SG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1" y="124951"/>
            <a:ext cx="11941493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2" y="1087916"/>
            <a:ext cx="4853940" cy="590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77" y="1309424"/>
            <a:ext cx="6819900" cy="765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960" y="1587720"/>
            <a:ext cx="6248400" cy="1933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27" y="1837561"/>
            <a:ext cx="6315075" cy="3162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72" y="102234"/>
            <a:ext cx="3876675" cy="809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2952" y="5921863"/>
            <a:ext cx="285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rgbClr val="FF0000"/>
                </a:solidFill>
                <a:latin typeface="Calibri" panose="020F0502020204030204"/>
              </a:rPr>
              <a:t>how to analyze their relationships?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26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64" y="223119"/>
            <a:ext cx="332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chemeClr val="tx2"/>
                </a:solidFill>
                <a:latin typeface="Calibri" panose="020F0502020204030204"/>
              </a:rPr>
              <a:t>usual model: power law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14052" y="251194"/>
            <a:ext cx="3814312" cy="4073727"/>
            <a:chOff x="980661" y="1815548"/>
            <a:chExt cx="3814312" cy="4073727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122218" y="5704609"/>
              <a:ext cx="3304309" cy="103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1272209" y="2173357"/>
              <a:ext cx="2409" cy="36836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1325217" y="2385391"/>
              <a:ext cx="2906643" cy="3260035"/>
            </a:xfrm>
            <a:custGeom>
              <a:avLst/>
              <a:gdLst>
                <a:gd name="connsiteX0" fmla="*/ 0 w 2906643"/>
                <a:gd name="connsiteY0" fmla="*/ 0 h 3260035"/>
                <a:gd name="connsiteX1" fmla="*/ 53009 w 2906643"/>
                <a:gd name="connsiteY1" fmla="*/ 980661 h 3260035"/>
                <a:gd name="connsiteX2" fmla="*/ 172279 w 2906643"/>
                <a:gd name="connsiteY2" fmla="*/ 1895061 h 3260035"/>
                <a:gd name="connsiteX3" fmla="*/ 569844 w 2906643"/>
                <a:gd name="connsiteY3" fmla="*/ 2690192 h 3260035"/>
                <a:gd name="connsiteX4" fmla="*/ 1457740 w 2906643"/>
                <a:gd name="connsiteY4" fmla="*/ 3140766 h 3260035"/>
                <a:gd name="connsiteX5" fmla="*/ 2438400 w 2906643"/>
                <a:gd name="connsiteY5" fmla="*/ 3246783 h 3260035"/>
                <a:gd name="connsiteX6" fmla="*/ 2875722 w 2906643"/>
                <a:gd name="connsiteY6" fmla="*/ 3246783 h 3260035"/>
                <a:gd name="connsiteX7" fmla="*/ 2835966 w 2906643"/>
                <a:gd name="connsiteY7" fmla="*/ 3260035 h 326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643" h="3260035">
                  <a:moveTo>
                    <a:pt x="0" y="0"/>
                  </a:moveTo>
                  <a:cubicBezTo>
                    <a:pt x="12148" y="332409"/>
                    <a:pt x="24296" y="664818"/>
                    <a:pt x="53009" y="980661"/>
                  </a:cubicBezTo>
                  <a:cubicBezTo>
                    <a:pt x="81722" y="1296504"/>
                    <a:pt x="86140" y="1610139"/>
                    <a:pt x="172279" y="1895061"/>
                  </a:cubicBezTo>
                  <a:cubicBezTo>
                    <a:pt x="258418" y="2179983"/>
                    <a:pt x="355601" y="2482575"/>
                    <a:pt x="569844" y="2690192"/>
                  </a:cubicBezTo>
                  <a:cubicBezTo>
                    <a:pt x="784087" y="2897809"/>
                    <a:pt x="1146314" y="3048001"/>
                    <a:pt x="1457740" y="3140766"/>
                  </a:cubicBezTo>
                  <a:cubicBezTo>
                    <a:pt x="1769166" y="3233531"/>
                    <a:pt x="2202070" y="3229114"/>
                    <a:pt x="2438400" y="3246783"/>
                  </a:cubicBezTo>
                  <a:cubicBezTo>
                    <a:pt x="2674730" y="3264452"/>
                    <a:pt x="2809461" y="3244574"/>
                    <a:pt x="2875722" y="3246783"/>
                  </a:cubicBezTo>
                  <a:cubicBezTo>
                    <a:pt x="2941983" y="3248992"/>
                    <a:pt x="2888974" y="3254513"/>
                    <a:pt x="2835966" y="326003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0661" y="1815548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f</a:t>
              </a:r>
              <a:r>
                <a:rPr lang="en-US" smtClean="0"/>
                <a:t>(</a:t>
              </a:r>
              <a:r>
                <a:rPr lang="en-US" i="1" smtClean="0"/>
                <a:t>x</a:t>
              </a:r>
              <a:r>
                <a:rPr lang="en-US" smtClean="0"/>
                <a:t>)</a:t>
              </a: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58021" y="551994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x</a:t>
              </a:r>
              <a:r>
                <a:rPr lang="en-US" smtClean="0"/>
                <a:t> </a:t>
              </a: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002678" y="4019847"/>
                  <a:ext cx="956929" cy="6186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smtClean="0"/>
                    <a:t>f</a:t>
                  </a:r>
                  <a:r>
                    <a:rPr lang="en-US" smtClean="0"/>
                    <a:t>(</a:t>
                  </a:r>
                  <a:r>
                    <a:rPr lang="en-US" i="1" smtClean="0"/>
                    <a:t>x</a:t>
                  </a:r>
                  <a:r>
                    <a:rPr lang="en-US" smtClean="0"/>
                    <a:t>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2678" y="4019847"/>
                  <a:ext cx="956929" cy="618696"/>
                </a:xfrm>
                <a:prstGeom prst="rect">
                  <a:avLst/>
                </a:prstGeom>
                <a:blipFill>
                  <a:blip r:embed="rId3"/>
                  <a:stretch>
                    <a:fillRect l="-5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60618" y="821037"/>
            <a:ext cx="9931670" cy="6348471"/>
            <a:chOff x="460618" y="821037"/>
            <a:chExt cx="9931670" cy="634847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Chart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978361498"/>
                    </p:ext>
                  </p:extLst>
                </p:nvPr>
              </p:nvGraphicFramePr>
              <p:xfrm>
                <a:off x="460618" y="1502126"/>
                <a:ext cx="4881563" cy="566738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5" name="Chart 4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978361498"/>
                    </p:ext>
                  </p:extLst>
                </p:nvPr>
              </p:nvGraphicFramePr>
              <p:xfrm>
                <a:off x="460618" y="1502126"/>
                <a:ext cx="4881563" cy="566738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066207" y="821037"/>
                  <a:ext cx="1437701" cy="3608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 ∞</m:t>
                            </m:r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6207" y="821037"/>
                  <a:ext cx="1437701" cy="360868"/>
                </a:xfrm>
                <a:prstGeom prst="rect">
                  <a:avLst/>
                </a:prstGeom>
                <a:blipFill>
                  <a:blip r:embed="rId6"/>
                  <a:stretch>
                    <a:fillRect l="-2966" t="-1695" r="-2119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644310" y="4550916"/>
                  <a:ext cx="17479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310" y="4550916"/>
                  <a:ext cx="174797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181" t="-4444" r="-1045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>
              <a:off x="4346714" y="4827915"/>
              <a:ext cx="4046284" cy="14403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973379" y="1001471"/>
              <a:ext cx="3937362" cy="93875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21664" y="732098"/>
            <a:ext cx="332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• </a:t>
            </a:r>
            <a:r>
              <a:rPr lang="en-US" sz="2000" smtClean="0">
                <a:latin typeface="Calibri" panose="020F0502020204030204"/>
              </a:rPr>
              <a:t>bad limit behavior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0006" y="40790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64" y="223119"/>
            <a:ext cx="332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usual model: power law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664" y="732098"/>
            <a:ext cx="332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• </a:t>
            </a:r>
            <a:r>
              <a:rPr lang="en-US" sz="2000" smtClean="0">
                <a:latin typeface="Calibri" panose="020F0502020204030204"/>
              </a:rPr>
              <a:t>bad limit behavior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963" y="1179522"/>
            <a:ext cx="332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• </a:t>
            </a:r>
            <a:r>
              <a:rPr lang="en-US" sz="2000" smtClean="0">
                <a:latin typeface="Calibri" panose="020F0502020204030204"/>
              </a:rPr>
              <a:t>not tractable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63" y="1830043"/>
            <a:ext cx="4351020" cy="467868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77380" y="3812817"/>
            <a:ext cx="1130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h-index: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08035" y="3858983"/>
                <a:ext cx="104676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35" y="3858983"/>
                <a:ext cx="1046761" cy="307777"/>
              </a:xfrm>
              <a:prstGeom prst="rect">
                <a:avLst/>
              </a:prstGeom>
              <a:blipFill>
                <a:blip r:embed="rId3"/>
                <a:stretch>
                  <a:fillRect l="-5848" t="-1961" r="-877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177379" y="4528217"/>
            <a:ext cx="2723977" cy="686663"/>
            <a:chOff x="5177379" y="4528217"/>
            <a:chExt cx="2723977" cy="686663"/>
          </a:xfrm>
        </p:grpSpPr>
        <p:sp>
          <p:nvSpPr>
            <p:cNvPr id="32" name="TextBox 31"/>
            <p:cNvSpPr txBox="1"/>
            <p:nvPr/>
          </p:nvSpPr>
          <p:spPr>
            <a:xfrm>
              <a:off x="5177379" y="4751005"/>
              <a:ext cx="1130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smtClean="0">
                  <a:latin typeface="Segoe UI Symbol" panose="020B0502040204020203" pitchFamily="34" charset="0"/>
                  <a:ea typeface="Segoe UI Symbol" panose="020B0502040204020203" pitchFamily="34" charset="0"/>
                </a:rPr>
                <a:t>g-index: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308035" y="4528217"/>
                  <a:ext cx="1593321" cy="686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smtClean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035" y="4528217"/>
                  <a:ext cx="1593321" cy="686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7901356" y="3812817"/>
            <a:ext cx="2369080" cy="1699609"/>
            <a:chOff x="7901356" y="3812817"/>
            <a:chExt cx="2369080" cy="1699609"/>
          </a:xfrm>
        </p:grpSpPr>
        <p:sp>
          <p:nvSpPr>
            <p:cNvPr id="34" name="Right Brace 33"/>
            <p:cNvSpPr/>
            <p:nvPr/>
          </p:nvSpPr>
          <p:spPr>
            <a:xfrm>
              <a:off x="7901356" y="3812817"/>
              <a:ext cx="354517" cy="1699609"/>
            </a:xfrm>
            <a:prstGeom prst="rightBrace">
              <a:avLst/>
            </a:prstGeom>
            <a:ln w="1905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1656" y="4392604"/>
              <a:ext cx="1888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smtClean="0">
                  <a:solidFill>
                    <a:srgbClr val="FF0000"/>
                  </a:solidFill>
                  <a:latin typeface="Calibri" panose="020F0502020204030204"/>
                </a:rPr>
                <a:t>relationship?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73783" y="940735"/>
            <a:ext cx="3830721" cy="712105"/>
            <a:chOff x="2573783" y="940735"/>
            <a:chExt cx="3830721" cy="712105"/>
          </a:xfrm>
        </p:grpSpPr>
        <p:grpSp>
          <p:nvGrpSpPr>
            <p:cNvPr id="9" name="Group 8"/>
            <p:cNvGrpSpPr/>
            <p:nvPr/>
          </p:nvGrpSpPr>
          <p:grpSpPr>
            <a:xfrm>
              <a:off x="4518347" y="940735"/>
              <a:ext cx="1886157" cy="712105"/>
              <a:chOff x="6308035" y="5576337"/>
              <a:chExt cx="1886157" cy="7121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308035" y="5735214"/>
                    <a:ext cx="1328954" cy="55322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160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8035" y="5735214"/>
                    <a:ext cx="1328954" cy="55322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7608519" y="5576337"/>
                    <a:ext cx="585673" cy="41498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US" sz="120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8519" y="5576337"/>
                    <a:ext cx="585673" cy="41498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4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573783" y="987440"/>
                  <a:ext cx="956929" cy="6186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smtClean="0"/>
                    <a:t>f</a:t>
                  </a:r>
                  <a:r>
                    <a:rPr lang="en-US" smtClean="0"/>
                    <a:t>(</a:t>
                  </a:r>
                  <a:r>
                    <a:rPr lang="en-US" i="1" smtClean="0"/>
                    <a:t>x</a:t>
                  </a:r>
                  <a:r>
                    <a:rPr lang="en-US" smtClean="0"/>
                    <a:t>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3783" y="987440"/>
                  <a:ext cx="956929" cy="618696"/>
                </a:xfrm>
                <a:prstGeom prst="rect">
                  <a:avLst/>
                </a:prstGeom>
                <a:blipFill>
                  <a:blip r:embed="rId7"/>
                  <a:stretch>
                    <a:fillRect l="-50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ight Arrow 38"/>
            <p:cNvSpPr/>
            <p:nvPr/>
          </p:nvSpPr>
          <p:spPr>
            <a:xfrm>
              <a:off x="3814871" y="1245209"/>
              <a:ext cx="419316" cy="262034"/>
            </a:xfrm>
            <a:prstGeom prst="rightArrow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64" y="223119"/>
            <a:ext cx="387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simple model: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from the empirical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31" y="2120982"/>
            <a:ext cx="3985260" cy="45339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72351" y="2061140"/>
            <a:ext cx="4092607" cy="4533279"/>
            <a:chOff x="5327374" y="873608"/>
            <a:chExt cx="4092607" cy="4533279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327374" y="4797287"/>
              <a:ext cx="3631096" cy="132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5897218" y="1231418"/>
              <a:ext cx="21513" cy="41754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05669" y="873608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f</a:t>
              </a:r>
              <a:r>
                <a:rPr lang="en-US" smtClean="0"/>
                <a:t>(</a:t>
              </a:r>
              <a:r>
                <a:rPr lang="en-US" i="1" smtClean="0"/>
                <a:t>x</a:t>
              </a:r>
              <a:r>
                <a:rPr lang="en-US" smtClean="0"/>
                <a:t>)</a:t>
              </a:r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83029" y="457800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x</a:t>
              </a:r>
              <a:r>
                <a:rPr lang="en-US" smtClean="0"/>
                <a:t> </a:t>
              </a: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240619" y="2529227"/>
                  <a:ext cx="1520288" cy="624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smtClean="0"/>
                    <a:t>f</a:t>
                  </a:r>
                  <a:r>
                    <a:rPr lang="en-US" smtClean="0"/>
                    <a:t>(</a:t>
                  </a:r>
                  <a:r>
                    <a:rPr lang="en-US" i="1" smtClean="0"/>
                    <a:t>x</a:t>
                  </a:r>
                  <a:r>
                    <a:rPr lang="en-US" smtClean="0"/>
                    <a:t>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lang="en-US" sz="2400" smtClean="0"/>
                    <a:t> - </a:t>
                  </a:r>
                  <a:r>
                    <a:rPr lang="en-US" sz="2000" i="1" smtClean="0"/>
                    <a:t>a</a:t>
                  </a:r>
                  <a:endParaRPr lang="en-US" sz="2000" i="1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619" y="2529227"/>
                  <a:ext cx="1520288" cy="624273"/>
                </a:xfrm>
                <a:prstGeom prst="rect">
                  <a:avLst/>
                </a:prstGeom>
                <a:blipFill>
                  <a:blip r:embed="rId3"/>
                  <a:stretch>
                    <a:fillRect l="-3200" r="-2400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H="1">
              <a:off x="5596220" y="1231418"/>
              <a:ext cx="9449" cy="356586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07974" y="5155097"/>
              <a:ext cx="3050497" cy="276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5645426" y="1285461"/>
              <a:ext cx="3299791" cy="3829878"/>
            </a:xfrm>
            <a:custGeom>
              <a:avLst/>
              <a:gdLst>
                <a:gd name="connsiteX0" fmla="*/ 0 w 3299791"/>
                <a:gd name="connsiteY0" fmla="*/ 0 h 3829878"/>
                <a:gd name="connsiteX1" fmla="*/ 92765 w 3299791"/>
                <a:gd name="connsiteY1" fmla="*/ 662609 h 3829878"/>
                <a:gd name="connsiteX2" fmla="*/ 357809 w 3299791"/>
                <a:gd name="connsiteY2" fmla="*/ 1431235 h 3829878"/>
                <a:gd name="connsiteX3" fmla="*/ 980661 w 3299791"/>
                <a:gd name="connsiteY3" fmla="*/ 2451652 h 3829878"/>
                <a:gd name="connsiteX4" fmla="*/ 1643270 w 3299791"/>
                <a:gd name="connsiteY4" fmla="*/ 3180522 h 3829878"/>
                <a:gd name="connsiteX5" fmla="*/ 2160104 w 3299791"/>
                <a:gd name="connsiteY5" fmla="*/ 3525078 h 3829878"/>
                <a:gd name="connsiteX6" fmla="*/ 2941983 w 3299791"/>
                <a:gd name="connsiteY6" fmla="*/ 3776869 h 3829878"/>
                <a:gd name="connsiteX7" fmla="*/ 3299791 w 3299791"/>
                <a:gd name="connsiteY7" fmla="*/ 3829878 h 38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3829878">
                  <a:moveTo>
                    <a:pt x="0" y="0"/>
                  </a:moveTo>
                  <a:cubicBezTo>
                    <a:pt x="16565" y="212035"/>
                    <a:pt x="33130" y="424070"/>
                    <a:pt x="92765" y="662609"/>
                  </a:cubicBezTo>
                  <a:cubicBezTo>
                    <a:pt x="152400" y="901148"/>
                    <a:pt x="209826" y="1133061"/>
                    <a:pt x="357809" y="1431235"/>
                  </a:cubicBezTo>
                  <a:cubicBezTo>
                    <a:pt x="505792" y="1729409"/>
                    <a:pt x="766418" y="2160104"/>
                    <a:pt x="980661" y="2451652"/>
                  </a:cubicBezTo>
                  <a:cubicBezTo>
                    <a:pt x="1194904" y="2743200"/>
                    <a:pt x="1446696" y="3001618"/>
                    <a:pt x="1643270" y="3180522"/>
                  </a:cubicBezTo>
                  <a:cubicBezTo>
                    <a:pt x="1839844" y="3359426"/>
                    <a:pt x="1943652" y="3425687"/>
                    <a:pt x="2160104" y="3525078"/>
                  </a:cubicBezTo>
                  <a:cubicBezTo>
                    <a:pt x="2376556" y="3624469"/>
                    <a:pt x="2752035" y="3726069"/>
                    <a:pt x="2941983" y="3776869"/>
                  </a:cubicBezTo>
                  <a:cubicBezTo>
                    <a:pt x="3131931" y="3827669"/>
                    <a:pt x="3215861" y="3828773"/>
                    <a:pt x="3299791" y="382987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77671" y="4705388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-c</a:t>
              </a:r>
              <a:r>
                <a:rPr lang="en-US" smtClean="0"/>
                <a:t> </a:t>
              </a:r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82968" y="498709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-a</a:t>
              </a:r>
              <a:r>
                <a:rPr lang="en-US" smtClean="0"/>
                <a:t> </a:t>
              </a: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897217" y="2464904"/>
              <a:ext cx="1881809" cy="2345635"/>
            </a:xfrm>
            <a:custGeom>
              <a:avLst/>
              <a:gdLst>
                <a:gd name="connsiteX0" fmla="*/ 0 w 1881809"/>
                <a:gd name="connsiteY0" fmla="*/ 0 h 2345635"/>
                <a:gd name="connsiteX1" fmla="*/ 371061 w 1881809"/>
                <a:gd name="connsiteY1" fmla="*/ 755374 h 2345635"/>
                <a:gd name="connsiteX2" fmla="*/ 649357 w 1881809"/>
                <a:gd name="connsiteY2" fmla="*/ 1166192 h 2345635"/>
                <a:gd name="connsiteX3" fmla="*/ 901148 w 1881809"/>
                <a:gd name="connsiteY3" fmla="*/ 1524000 h 2345635"/>
                <a:gd name="connsiteX4" fmla="*/ 1232453 w 1881809"/>
                <a:gd name="connsiteY4" fmla="*/ 1881809 h 2345635"/>
                <a:gd name="connsiteX5" fmla="*/ 1484244 w 1881809"/>
                <a:gd name="connsiteY5" fmla="*/ 2080592 h 2345635"/>
                <a:gd name="connsiteX6" fmla="*/ 1630018 w 1881809"/>
                <a:gd name="connsiteY6" fmla="*/ 2199861 h 2345635"/>
                <a:gd name="connsiteX7" fmla="*/ 1881809 w 1881809"/>
                <a:gd name="connsiteY7" fmla="*/ 2345635 h 234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809" h="2345635">
                  <a:moveTo>
                    <a:pt x="0" y="0"/>
                  </a:moveTo>
                  <a:cubicBezTo>
                    <a:pt x="131417" y="280504"/>
                    <a:pt x="262835" y="561009"/>
                    <a:pt x="371061" y="755374"/>
                  </a:cubicBezTo>
                  <a:cubicBezTo>
                    <a:pt x="479287" y="949739"/>
                    <a:pt x="561009" y="1038088"/>
                    <a:pt x="649357" y="1166192"/>
                  </a:cubicBezTo>
                  <a:cubicBezTo>
                    <a:pt x="737705" y="1294296"/>
                    <a:pt x="803965" y="1404730"/>
                    <a:pt x="901148" y="1524000"/>
                  </a:cubicBezTo>
                  <a:cubicBezTo>
                    <a:pt x="998331" y="1643270"/>
                    <a:pt x="1135270" y="1789044"/>
                    <a:pt x="1232453" y="1881809"/>
                  </a:cubicBezTo>
                  <a:cubicBezTo>
                    <a:pt x="1329636" y="1974574"/>
                    <a:pt x="1417983" y="2027583"/>
                    <a:pt x="1484244" y="2080592"/>
                  </a:cubicBezTo>
                  <a:cubicBezTo>
                    <a:pt x="1550505" y="2133601"/>
                    <a:pt x="1563757" y="2155687"/>
                    <a:pt x="1630018" y="2199861"/>
                  </a:cubicBezTo>
                  <a:cubicBezTo>
                    <a:pt x="1696279" y="2244035"/>
                    <a:pt x="1789044" y="2294835"/>
                    <a:pt x="1881809" y="234563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56249" y="2344561"/>
              <a:ext cx="340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3328" y="4797287"/>
              <a:ext cx="340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5892549" y="2414443"/>
              <a:ext cx="2602094" cy="2382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9" idx="3"/>
            </p:cNvCxnSpPr>
            <p:nvPr/>
          </p:nvCxnSpPr>
          <p:spPr>
            <a:xfrm flipH="1">
              <a:off x="5918731" y="3988904"/>
              <a:ext cx="87963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9" idx="3"/>
            </p:cNvCxnSpPr>
            <p:nvPr/>
          </p:nvCxnSpPr>
          <p:spPr>
            <a:xfrm flipH="1">
              <a:off x="6784193" y="3988904"/>
              <a:ext cx="14172" cy="82867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625715" y="47817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i="1">
                  <a:solidFill>
                    <a:srgbClr val="FF0000"/>
                  </a:solidFill>
                  <a:latin typeface="Calibri" panose="020F0502020204030204"/>
                </a:rPr>
                <a:t>h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50215" y="380968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i="1">
                  <a:solidFill>
                    <a:srgbClr val="FF0000"/>
                  </a:solidFill>
                  <a:latin typeface="Calibri" panose="020F0502020204030204"/>
                </a:rPr>
                <a:t>h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00474" y="2103661"/>
            <a:ext cx="4173177" cy="3863668"/>
            <a:chOff x="5100474" y="2103661"/>
            <a:chExt cx="4173177" cy="3863668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5964856" y="4317159"/>
              <a:ext cx="2416887" cy="8690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341986" y="2103661"/>
              <a:ext cx="93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f</a:t>
              </a:r>
              <a:r>
                <a:rPr lang="en-US" smtClean="0"/>
                <a:t>(</a:t>
              </a:r>
              <a:r>
                <a:rPr lang="en-US"/>
                <a:t>0</a:t>
              </a:r>
              <a:r>
                <a:rPr lang="en-US" smtClean="0"/>
                <a:t>) = </a:t>
              </a:r>
              <a:r>
                <a:rPr lang="en-US" i="1" smtClean="0"/>
                <a:t>M</a:t>
              </a:r>
              <a:endParaRPr lang="en-US" sz="2000" i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37176" y="5053307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f</a:t>
              </a:r>
              <a:r>
                <a:rPr lang="en-US" smtClean="0"/>
                <a:t>(</a:t>
              </a:r>
              <a:r>
                <a:rPr lang="en-US" i="1" smtClean="0"/>
                <a:t>N</a:t>
              </a:r>
              <a:r>
                <a:rPr lang="en-US" smtClean="0"/>
                <a:t>) = 0 </a:t>
              </a:r>
              <a:endParaRPr lang="en-US" sz="2000" i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37176" y="3934224"/>
              <a:ext cx="861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f</a:t>
              </a:r>
              <a:r>
                <a:rPr lang="en-US" smtClean="0"/>
                <a:t>(</a:t>
              </a:r>
              <a:r>
                <a:rPr lang="en-US" i="1" smtClean="0"/>
                <a:t>h</a:t>
              </a:r>
              <a:r>
                <a:rPr lang="en-US" smtClean="0"/>
                <a:t>) = </a:t>
              </a:r>
              <a:r>
                <a:rPr lang="en-US" i="1" smtClean="0"/>
                <a:t>h</a:t>
              </a:r>
              <a:endParaRPr lang="en-US" sz="2000" i="1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6888094" y="5422639"/>
              <a:ext cx="1469855" cy="5446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5100474" y="2455458"/>
              <a:ext cx="3257475" cy="11833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9247595" y="2234615"/>
            <a:ext cx="2944405" cy="3131935"/>
            <a:chOff x="9247595" y="2234615"/>
            <a:chExt cx="2944405" cy="3131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706938" y="2681210"/>
                  <a:ext cx="1982979" cy="662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smtClean="0"/>
                    <a:t>a</a:t>
                  </a:r>
                  <a:r>
                    <a:rPr lang="en-US" smtClean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𝑀h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a14:m>
                  <a:endParaRPr lang="en-US" sz="2400" i="1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6938" y="2681210"/>
                  <a:ext cx="1982979" cy="662233"/>
                </a:xfrm>
                <a:prstGeom prst="rect">
                  <a:avLst/>
                </a:prstGeom>
                <a:blipFill>
                  <a:blip r:embed="rId4"/>
                  <a:stretch>
                    <a:fillRect l="-24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9710810" y="4303556"/>
                  <a:ext cx="1982979" cy="662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smtClean="0"/>
                    <a:t>c</a:t>
                  </a:r>
                  <a:r>
                    <a:rPr lang="en-US" smtClean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𝑁h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a14:m>
                  <a:endParaRPr lang="en-US" sz="2400" i="1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0810" y="4303556"/>
                  <a:ext cx="1982979" cy="662233"/>
                </a:xfrm>
                <a:prstGeom prst="rect">
                  <a:avLst/>
                </a:prstGeom>
                <a:blipFill>
                  <a:blip r:embed="rId5"/>
                  <a:stretch>
                    <a:fillRect l="-2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9702088" y="3483150"/>
                  <a:ext cx="2489912" cy="680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smtClean="0"/>
                    <a:t>b</a:t>
                  </a:r>
                  <a:r>
                    <a:rPr lang="en-US" smtClean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2400" i="1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2088" y="3483150"/>
                  <a:ext cx="2489912" cy="680699"/>
                </a:xfrm>
                <a:prstGeom prst="rect">
                  <a:avLst/>
                </a:prstGeom>
                <a:blipFill>
                  <a:blip r:embed="rId6"/>
                  <a:stretch>
                    <a:fillRect l="-22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ight Brace 39"/>
            <p:cNvSpPr/>
            <p:nvPr/>
          </p:nvSpPr>
          <p:spPr>
            <a:xfrm>
              <a:off x="9247595" y="2234615"/>
              <a:ext cx="354517" cy="3131935"/>
            </a:xfrm>
            <a:prstGeom prst="rightBrace">
              <a:avLst/>
            </a:prstGeom>
            <a:ln w="1905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84623" y="1414809"/>
            <a:ext cx="387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maximum</a:t>
            </a:r>
            <a:r>
              <a:rPr kumimoji="0" lang="en-US" sz="1600" b="0" i="0" u="none" strike="noStrike" kern="1200" cap="none" spc="0" normalizeH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number of citations</a:t>
            </a:r>
            <a:br>
              <a:rPr kumimoji="0" lang="en-US" sz="1600" b="0" i="0" u="none" strike="noStrike" kern="1200" cap="none" spc="0" normalizeH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number of publications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0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64" y="223119"/>
            <a:ext cx="387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simple model: 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from the empirical 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519251"/>
              </p:ext>
            </p:extLst>
          </p:nvPr>
        </p:nvGraphicFramePr>
        <p:xfrm>
          <a:off x="203901" y="1819770"/>
          <a:ext cx="4114800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16732"/>
              </p:ext>
            </p:extLst>
          </p:nvPr>
        </p:nvGraphicFramePr>
        <p:xfrm>
          <a:off x="5858370" y="1524495"/>
          <a:ext cx="558165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664" y="1206110"/>
            <a:ext cx="387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model fit the data?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Graphic spid="4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0"/>
            <a:ext cx="4039334" cy="315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57" y="3704000"/>
            <a:ext cx="4055143" cy="315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4000"/>
            <a:ext cx="4055143" cy="315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53" y="8200"/>
            <a:ext cx="4056216" cy="3154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6" y="3704000"/>
            <a:ext cx="4055143" cy="315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09" y="8200"/>
            <a:ext cx="4055143" cy="3154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91914" y="22767"/>
            <a:ext cx="507466" cy="3020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47610" y="22766"/>
            <a:ext cx="507466" cy="3020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05721" y="3704000"/>
            <a:ext cx="780734" cy="3319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02592" y="3728659"/>
            <a:ext cx="507466" cy="3020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02592" y="43787"/>
            <a:ext cx="507466" cy="3020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12783" y="3728659"/>
            <a:ext cx="507466" cy="3020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4773" y="2792868"/>
            <a:ext cx="270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architecture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9476" y="6488668"/>
            <a:ext cx="270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machine learning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4619" y="6488668"/>
            <a:ext cx="270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networks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92989" y="6488668"/>
            <a:ext cx="270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b="1">
                <a:solidFill>
                  <a:srgbClr val="44546A"/>
                </a:solidFill>
              </a:rPr>
              <a:t>pharmacoepidemiology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81719" y="2807435"/>
            <a:ext cx="172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bioenergy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6313" y="2786829"/>
            <a:ext cx="270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engineering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6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64" y="223119"/>
            <a:ext cx="387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simple model: 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from the empirical 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332" y="1716755"/>
            <a:ext cx="4092607" cy="4533279"/>
            <a:chOff x="5327374" y="873608"/>
            <a:chExt cx="4092607" cy="4533279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327374" y="4797287"/>
              <a:ext cx="3631096" cy="132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5897218" y="1231418"/>
              <a:ext cx="21513" cy="41754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05669" y="873608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83029" y="457800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240619" y="2529227"/>
                  <a:ext cx="1520288" cy="624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</a:t>
                  </a:r>
                  <a:r>
                    <a: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</a:t>
                  </a:r>
                  <a:r>
                    <a:rPr kumimoji="0" lang="en-US" sz="18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</a:t>
                  </a:r>
                  <a:r>
                    <a: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kumimoji="0" 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- </a:t>
                  </a:r>
                  <a:r>
                    <a:rPr kumimoji="0" lang="en-US" sz="2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endParaRPr kumimoji="0" lang="en-US" sz="2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619" y="2529227"/>
                  <a:ext cx="1520288" cy="624273"/>
                </a:xfrm>
                <a:prstGeom prst="rect">
                  <a:avLst/>
                </a:prstGeom>
                <a:blipFill>
                  <a:blip r:embed="rId3"/>
                  <a:stretch>
                    <a:fillRect l="-3200" r="-2400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H="1">
              <a:off x="5596220" y="1231418"/>
              <a:ext cx="9449" cy="356586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07974" y="5155097"/>
              <a:ext cx="3050497" cy="276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5645426" y="1285461"/>
              <a:ext cx="3299791" cy="3829878"/>
            </a:xfrm>
            <a:custGeom>
              <a:avLst/>
              <a:gdLst>
                <a:gd name="connsiteX0" fmla="*/ 0 w 3299791"/>
                <a:gd name="connsiteY0" fmla="*/ 0 h 3829878"/>
                <a:gd name="connsiteX1" fmla="*/ 92765 w 3299791"/>
                <a:gd name="connsiteY1" fmla="*/ 662609 h 3829878"/>
                <a:gd name="connsiteX2" fmla="*/ 357809 w 3299791"/>
                <a:gd name="connsiteY2" fmla="*/ 1431235 h 3829878"/>
                <a:gd name="connsiteX3" fmla="*/ 980661 w 3299791"/>
                <a:gd name="connsiteY3" fmla="*/ 2451652 h 3829878"/>
                <a:gd name="connsiteX4" fmla="*/ 1643270 w 3299791"/>
                <a:gd name="connsiteY4" fmla="*/ 3180522 h 3829878"/>
                <a:gd name="connsiteX5" fmla="*/ 2160104 w 3299791"/>
                <a:gd name="connsiteY5" fmla="*/ 3525078 h 3829878"/>
                <a:gd name="connsiteX6" fmla="*/ 2941983 w 3299791"/>
                <a:gd name="connsiteY6" fmla="*/ 3776869 h 3829878"/>
                <a:gd name="connsiteX7" fmla="*/ 3299791 w 3299791"/>
                <a:gd name="connsiteY7" fmla="*/ 3829878 h 38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3829878">
                  <a:moveTo>
                    <a:pt x="0" y="0"/>
                  </a:moveTo>
                  <a:cubicBezTo>
                    <a:pt x="16565" y="212035"/>
                    <a:pt x="33130" y="424070"/>
                    <a:pt x="92765" y="662609"/>
                  </a:cubicBezTo>
                  <a:cubicBezTo>
                    <a:pt x="152400" y="901148"/>
                    <a:pt x="209826" y="1133061"/>
                    <a:pt x="357809" y="1431235"/>
                  </a:cubicBezTo>
                  <a:cubicBezTo>
                    <a:pt x="505792" y="1729409"/>
                    <a:pt x="766418" y="2160104"/>
                    <a:pt x="980661" y="2451652"/>
                  </a:cubicBezTo>
                  <a:cubicBezTo>
                    <a:pt x="1194904" y="2743200"/>
                    <a:pt x="1446696" y="3001618"/>
                    <a:pt x="1643270" y="3180522"/>
                  </a:cubicBezTo>
                  <a:cubicBezTo>
                    <a:pt x="1839844" y="3359426"/>
                    <a:pt x="1943652" y="3425687"/>
                    <a:pt x="2160104" y="3525078"/>
                  </a:cubicBezTo>
                  <a:cubicBezTo>
                    <a:pt x="2376556" y="3624469"/>
                    <a:pt x="2752035" y="3726069"/>
                    <a:pt x="2941983" y="3776869"/>
                  </a:cubicBezTo>
                  <a:cubicBezTo>
                    <a:pt x="3131931" y="3827669"/>
                    <a:pt x="3215861" y="3828773"/>
                    <a:pt x="3299791" y="382987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77671" y="4705388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-c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82968" y="498709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-a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897217" y="2464904"/>
              <a:ext cx="1881809" cy="2345635"/>
            </a:xfrm>
            <a:custGeom>
              <a:avLst/>
              <a:gdLst>
                <a:gd name="connsiteX0" fmla="*/ 0 w 1881809"/>
                <a:gd name="connsiteY0" fmla="*/ 0 h 2345635"/>
                <a:gd name="connsiteX1" fmla="*/ 371061 w 1881809"/>
                <a:gd name="connsiteY1" fmla="*/ 755374 h 2345635"/>
                <a:gd name="connsiteX2" fmla="*/ 649357 w 1881809"/>
                <a:gd name="connsiteY2" fmla="*/ 1166192 h 2345635"/>
                <a:gd name="connsiteX3" fmla="*/ 901148 w 1881809"/>
                <a:gd name="connsiteY3" fmla="*/ 1524000 h 2345635"/>
                <a:gd name="connsiteX4" fmla="*/ 1232453 w 1881809"/>
                <a:gd name="connsiteY4" fmla="*/ 1881809 h 2345635"/>
                <a:gd name="connsiteX5" fmla="*/ 1484244 w 1881809"/>
                <a:gd name="connsiteY5" fmla="*/ 2080592 h 2345635"/>
                <a:gd name="connsiteX6" fmla="*/ 1630018 w 1881809"/>
                <a:gd name="connsiteY6" fmla="*/ 2199861 h 2345635"/>
                <a:gd name="connsiteX7" fmla="*/ 1881809 w 1881809"/>
                <a:gd name="connsiteY7" fmla="*/ 2345635 h 234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809" h="2345635">
                  <a:moveTo>
                    <a:pt x="0" y="0"/>
                  </a:moveTo>
                  <a:cubicBezTo>
                    <a:pt x="131417" y="280504"/>
                    <a:pt x="262835" y="561009"/>
                    <a:pt x="371061" y="755374"/>
                  </a:cubicBezTo>
                  <a:cubicBezTo>
                    <a:pt x="479287" y="949739"/>
                    <a:pt x="561009" y="1038088"/>
                    <a:pt x="649357" y="1166192"/>
                  </a:cubicBezTo>
                  <a:cubicBezTo>
                    <a:pt x="737705" y="1294296"/>
                    <a:pt x="803965" y="1404730"/>
                    <a:pt x="901148" y="1524000"/>
                  </a:cubicBezTo>
                  <a:cubicBezTo>
                    <a:pt x="998331" y="1643270"/>
                    <a:pt x="1135270" y="1789044"/>
                    <a:pt x="1232453" y="1881809"/>
                  </a:cubicBezTo>
                  <a:cubicBezTo>
                    <a:pt x="1329636" y="1974574"/>
                    <a:pt x="1417983" y="2027583"/>
                    <a:pt x="1484244" y="2080592"/>
                  </a:cubicBezTo>
                  <a:cubicBezTo>
                    <a:pt x="1550505" y="2133601"/>
                    <a:pt x="1563757" y="2155687"/>
                    <a:pt x="1630018" y="2199861"/>
                  </a:cubicBezTo>
                  <a:cubicBezTo>
                    <a:pt x="1696279" y="2244035"/>
                    <a:pt x="1789044" y="2294835"/>
                    <a:pt x="1881809" y="234563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56249" y="2344561"/>
              <a:ext cx="340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3328" y="4797287"/>
              <a:ext cx="340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5892549" y="2414443"/>
              <a:ext cx="2602094" cy="2382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9" idx="3"/>
            </p:cNvCxnSpPr>
            <p:nvPr/>
          </p:nvCxnSpPr>
          <p:spPr>
            <a:xfrm flipH="1">
              <a:off x="5918731" y="3988904"/>
              <a:ext cx="87963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9" idx="3"/>
            </p:cNvCxnSpPr>
            <p:nvPr/>
          </p:nvCxnSpPr>
          <p:spPr>
            <a:xfrm flipH="1">
              <a:off x="6784193" y="3988904"/>
              <a:ext cx="14172" cy="82867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625715" y="47817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50215" y="380968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02339" y="2126155"/>
                <a:ext cx="1982979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339" y="2126155"/>
                <a:ext cx="1982979" cy="662233"/>
              </a:xfrm>
              <a:prstGeom prst="rect">
                <a:avLst/>
              </a:prstGeom>
              <a:blipFill>
                <a:blip r:embed="rId4"/>
                <a:stretch>
                  <a:fillRect l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06211" y="3748501"/>
                <a:ext cx="1982979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211" y="3748501"/>
                <a:ext cx="1982979" cy="662233"/>
              </a:xfrm>
              <a:prstGeom prst="rect">
                <a:avLst/>
              </a:prstGeom>
              <a:blipFill>
                <a:blip r:embed="rId5"/>
                <a:stretch>
                  <a:fillRect l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7489" y="2928095"/>
                <a:ext cx="2489912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𝑀𝑁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</m:e>
                            </m:d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489" y="2928095"/>
                <a:ext cx="2489912" cy="680699"/>
              </a:xfrm>
              <a:prstGeom prst="rect">
                <a:avLst/>
              </a:prstGeom>
              <a:blipFill>
                <a:blip r:embed="rId6"/>
                <a:stretch>
                  <a:fillRect l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606211" y="1453238"/>
            <a:ext cx="147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tractable?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65932" y="4734487"/>
            <a:ext cx="2723977" cy="686663"/>
            <a:chOff x="5177379" y="4528217"/>
            <a:chExt cx="2723977" cy="686663"/>
          </a:xfrm>
        </p:grpSpPr>
        <p:sp>
          <p:nvSpPr>
            <p:cNvPr id="37" name="TextBox 36"/>
            <p:cNvSpPr txBox="1"/>
            <p:nvPr/>
          </p:nvSpPr>
          <p:spPr>
            <a:xfrm>
              <a:off x="5177379" y="4751005"/>
              <a:ext cx="1130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smtClean="0">
                  <a:latin typeface="Segoe UI Symbol" panose="020B0502040204020203" pitchFamily="34" charset="0"/>
                  <a:ea typeface="Segoe UI Symbol" panose="020B0502040204020203" pitchFamily="34" charset="0"/>
                </a:rPr>
                <a:t>g-index: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308035" y="4528217"/>
                  <a:ext cx="1593321" cy="686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smtClean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035" y="4528217"/>
                  <a:ext cx="1593321" cy="686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8985201" y="1972266"/>
            <a:ext cx="3022755" cy="3385119"/>
            <a:chOff x="8985201" y="1972266"/>
            <a:chExt cx="3022755" cy="33851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5201" y="2328279"/>
              <a:ext cx="3022755" cy="3029106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9319712" y="1972266"/>
              <a:ext cx="25694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226 authors (1 point per</a:t>
              </a:r>
              <a:r>
                <a:rPr kumimoji="0" lang="en-US" sz="1400" b="0" i="0" u="none" strike="noStrike" kern="1200" cap="none" spc="0" normalizeH="0" noProof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author)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82511" y="5516262"/>
            <a:ext cx="3830721" cy="1089824"/>
            <a:chOff x="7182511" y="5516262"/>
            <a:chExt cx="3830721" cy="1089824"/>
          </a:xfrm>
        </p:grpSpPr>
        <p:grpSp>
          <p:nvGrpSpPr>
            <p:cNvPr id="61" name="Group 60"/>
            <p:cNvGrpSpPr/>
            <p:nvPr/>
          </p:nvGrpSpPr>
          <p:grpSpPr>
            <a:xfrm>
              <a:off x="7182511" y="5893981"/>
              <a:ext cx="3830721" cy="712105"/>
              <a:chOff x="2573783" y="940735"/>
              <a:chExt cx="3830721" cy="712105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4518347" y="940735"/>
                <a:ext cx="1886157" cy="712105"/>
                <a:chOff x="6308035" y="5576337"/>
                <a:chExt cx="1886157" cy="71210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TextBox 64"/>
                    <p:cNvSpPr txBox="1"/>
                    <p:nvPr/>
                  </p:nvSpPr>
                  <p:spPr>
                    <a:xfrm>
                      <a:off x="6308035" y="5735214"/>
                      <a:ext cx="1328954" cy="5532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en-US" sz="1600"/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8035" y="5735214"/>
                      <a:ext cx="1328954" cy="553228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10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7608519" y="5576337"/>
                      <a:ext cx="585673" cy="41498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en-US" sz="1200"/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08519" y="5576337"/>
                      <a:ext cx="585673" cy="41498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14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573783" y="987440"/>
                    <a:ext cx="956929" cy="61869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smtClean="0"/>
                      <a:t>f</a:t>
                    </a:r>
                    <a:r>
                      <a:rPr lang="en-US" smtClean="0"/>
                      <a:t>(</a:t>
                    </a:r>
                    <a:r>
                      <a:rPr lang="en-US" i="1" smtClean="0"/>
                      <a:t>x</a:t>
                    </a:r>
                    <a:r>
                      <a:rPr lang="en-US" smtClean="0"/>
                      <a:t>) 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baseline="3000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oMath>
                    </a14:m>
                    <a:endParaRPr lang="en-US" sz="240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3783" y="987440"/>
                    <a:ext cx="956929" cy="61869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0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Right Arrow 63"/>
              <p:cNvSpPr/>
              <p:nvPr/>
            </p:nvSpPr>
            <p:spPr>
              <a:xfrm>
                <a:off x="3814871" y="1245209"/>
                <a:ext cx="419316" cy="262034"/>
              </a:xfrm>
              <a:prstGeom prst="rightArrow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7182511" y="5516262"/>
              <a:ext cx="2994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compare to power law model: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89909" y="2126155"/>
            <a:ext cx="2446937" cy="3479661"/>
            <a:chOff x="6489909" y="2126155"/>
            <a:chExt cx="2446937" cy="3479661"/>
          </a:xfrm>
        </p:grpSpPr>
        <p:sp>
          <p:nvSpPr>
            <p:cNvPr id="39" name="Right Brace 38"/>
            <p:cNvSpPr/>
            <p:nvPr/>
          </p:nvSpPr>
          <p:spPr>
            <a:xfrm>
              <a:off x="6489909" y="2126155"/>
              <a:ext cx="443081" cy="3479661"/>
            </a:xfrm>
            <a:prstGeom prst="rightBrace">
              <a:avLst>
                <a:gd name="adj1" fmla="val 8333"/>
                <a:gd name="adj2" fmla="val 50341"/>
              </a:avLst>
            </a:prstGeom>
            <a:ln w="1905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182511" y="3475636"/>
                  <a:ext cx="1705980" cy="62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𝑒h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a14:m>
                  <a:r>
                    <a:rPr lang="en-US" sz="2000" smtClean="0"/>
                    <a:t> </a:t>
                  </a:r>
                  <a:r>
                    <a:rPr lang="en-US" sz="2000" i="1" smtClean="0"/>
                    <a:t> </a:t>
                  </a:r>
                  <a:endParaRPr lang="en-US" sz="2400" i="1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2511" y="3475636"/>
                  <a:ext cx="1705980" cy="62632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/>
            <p:cNvSpPr txBox="1"/>
            <p:nvPr/>
          </p:nvSpPr>
          <p:spPr>
            <a:xfrm>
              <a:off x="7940997" y="4452469"/>
              <a:ext cx="995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mtClean="0">
                  <a:solidFill>
                    <a:schemeClr val="tx2"/>
                  </a:solidFill>
                  <a:latin typeface="Calibri" panose="020F0502020204030204"/>
                </a:rPr>
                <a:t>2.71828...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69" name="Straight Arrow Connector 68"/>
            <p:cNvCxnSpPr>
              <a:stCxn id="68" idx="0"/>
            </p:cNvCxnSpPr>
            <p:nvPr/>
          </p:nvCxnSpPr>
          <p:spPr>
            <a:xfrm flipV="1">
              <a:off x="8438922" y="4050455"/>
              <a:ext cx="0" cy="4020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72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64" y="223119"/>
            <a:ext cx="387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simple model: 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from the empirical 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332" y="1716755"/>
            <a:ext cx="4092607" cy="4533279"/>
            <a:chOff x="5327374" y="873608"/>
            <a:chExt cx="4092607" cy="4533279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327374" y="4797287"/>
              <a:ext cx="3631096" cy="132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5897218" y="1231418"/>
              <a:ext cx="21513" cy="41754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05669" y="873608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83029" y="457800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240619" y="2529227"/>
                  <a:ext cx="1520288" cy="624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</a:t>
                  </a:r>
                  <a:r>
                    <a: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</a:t>
                  </a:r>
                  <a:r>
                    <a:rPr kumimoji="0" lang="en-US" sz="18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</a:t>
                  </a:r>
                  <a:r>
                    <a: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kumimoji="0" 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- </a:t>
                  </a:r>
                  <a:r>
                    <a:rPr kumimoji="0" lang="en-US" sz="2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endParaRPr kumimoji="0" lang="en-US" sz="2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619" y="2529227"/>
                  <a:ext cx="1520288" cy="624273"/>
                </a:xfrm>
                <a:prstGeom prst="rect">
                  <a:avLst/>
                </a:prstGeom>
                <a:blipFill>
                  <a:blip r:embed="rId3"/>
                  <a:stretch>
                    <a:fillRect l="-3200" r="-2400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H="1">
              <a:off x="5596220" y="1231418"/>
              <a:ext cx="9449" cy="356586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07974" y="5155097"/>
              <a:ext cx="3050497" cy="276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5645426" y="1285461"/>
              <a:ext cx="3299791" cy="3829878"/>
            </a:xfrm>
            <a:custGeom>
              <a:avLst/>
              <a:gdLst>
                <a:gd name="connsiteX0" fmla="*/ 0 w 3299791"/>
                <a:gd name="connsiteY0" fmla="*/ 0 h 3829878"/>
                <a:gd name="connsiteX1" fmla="*/ 92765 w 3299791"/>
                <a:gd name="connsiteY1" fmla="*/ 662609 h 3829878"/>
                <a:gd name="connsiteX2" fmla="*/ 357809 w 3299791"/>
                <a:gd name="connsiteY2" fmla="*/ 1431235 h 3829878"/>
                <a:gd name="connsiteX3" fmla="*/ 980661 w 3299791"/>
                <a:gd name="connsiteY3" fmla="*/ 2451652 h 3829878"/>
                <a:gd name="connsiteX4" fmla="*/ 1643270 w 3299791"/>
                <a:gd name="connsiteY4" fmla="*/ 3180522 h 3829878"/>
                <a:gd name="connsiteX5" fmla="*/ 2160104 w 3299791"/>
                <a:gd name="connsiteY5" fmla="*/ 3525078 h 3829878"/>
                <a:gd name="connsiteX6" fmla="*/ 2941983 w 3299791"/>
                <a:gd name="connsiteY6" fmla="*/ 3776869 h 3829878"/>
                <a:gd name="connsiteX7" fmla="*/ 3299791 w 3299791"/>
                <a:gd name="connsiteY7" fmla="*/ 3829878 h 38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3829878">
                  <a:moveTo>
                    <a:pt x="0" y="0"/>
                  </a:moveTo>
                  <a:cubicBezTo>
                    <a:pt x="16565" y="212035"/>
                    <a:pt x="33130" y="424070"/>
                    <a:pt x="92765" y="662609"/>
                  </a:cubicBezTo>
                  <a:cubicBezTo>
                    <a:pt x="152400" y="901148"/>
                    <a:pt x="209826" y="1133061"/>
                    <a:pt x="357809" y="1431235"/>
                  </a:cubicBezTo>
                  <a:cubicBezTo>
                    <a:pt x="505792" y="1729409"/>
                    <a:pt x="766418" y="2160104"/>
                    <a:pt x="980661" y="2451652"/>
                  </a:cubicBezTo>
                  <a:cubicBezTo>
                    <a:pt x="1194904" y="2743200"/>
                    <a:pt x="1446696" y="3001618"/>
                    <a:pt x="1643270" y="3180522"/>
                  </a:cubicBezTo>
                  <a:cubicBezTo>
                    <a:pt x="1839844" y="3359426"/>
                    <a:pt x="1943652" y="3425687"/>
                    <a:pt x="2160104" y="3525078"/>
                  </a:cubicBezTo>
                  <a:cubicBezTo>
                    <a:pt x="2376556" y="3624469"/>
                    <a:pt x="2752035" y="3726069"/>
                    <a:pt x="2941983" y="3776869"/>
                  </a:cubicBezTo>
                  <a:cubicBezTo>
                    <a:pt x="3131931" y="3827669"/>
                    <a:pt x="3215861" y="3828773"/>
                    <a:pt x="3299791" y="382987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77671" y="4705388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-c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82968" y="498709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-a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897217" y="2464904"/>
              <a:ext cx="1881809" cy="2345635"/>
            </a:xfrm>
            <a:custGeom>
              <a:avLst/>
              <a:gdLst>
                <a:gd name="connsiteX0" fmla="*/ 0 w 1881809"/>
                <a:gd name="connsiteY0" fmla="*/ 0 h 2345635"/>
                <a:gd name="connsiteX1" fmla="*/ 371061 w 1881809"/>
                <a:gd name="connsiteY1" fmla="*/ 755374 h 2345635"/>
                <a:gd name="connsiteX2" fmla="*/ 649357 w 1881809"/>
                <a:gd name="connsiteY2" fmla="*/ 1166192 h 2345635"/>
                <a:gd name="connsiteX3" fmla="*/ 901148 w 1881809"/>
                <a:gd name="connsiteY3" fmla="*/ 1524000 h 2345635"/>
                <a:gd name="connsiteX4" fmla="*/ 1232453 w 1881809"/>
                <a:gd name="connsiteY4" fmla="*/ 1881809 h 2345635"/>
                <a:gd name="connsiteX5" fmla="*/ 1484244 w 1881809"/>
                <a:gd name="connsiteY5" fmla="*/ 2080592 h 2345635"/>
                <a:gd name="connsiteX6" fmla="*/ 1630018 w 1881809"/>
                <a:gd name="connsiteY6" fmla="*/ 2199861 h 2345635"/>
                <a:gd name="connsiteX7" fmla="*/ 1881809 w 1881809"/>
                <a:gd name="connsiteY7" fmla="*/ 2345635 h 234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809" h="2345635">
                  <a:moveTo>
                    <a:pt x="0" y="0"/>
                  </a:moveTo>
                  <a:cubicBezTo>
                    <a:pt x="131417" y="280504"/>
                    <a:pt x="262835" y="561009"/>
                    <a:pt x="371061" y="755374"/>
                  </a:cubicBezTo>
                  <a:cubicBezTo>
                    <a:pt x="479287" y="949739"/>
                    <a:pt x="561009" y="1038088"/>
                    <a:pt x="649357" y="1166192"/>
                  </a:cubicBezTo>
                  <a:cubicBezTo>
                    <a:pt x="737705" y="1294296"/>
                    <a:pt x="803965" y="1404730"/>
                    <a:pt x="901148" y="1524000"/>
                  </a:cubicBezTo>
                  <a:cubicBezTo>
                    <a:pt x="998331" y="1643270"/>
                    <a:pt x="1135270" y="1789044"/>
                    <a:pt x="1232453" y="1881809"/>
                  </a:cubicBezTo>
                  <a:cubicBezTo>
                    <a:pt x="1329636" y="1974574"/>
                    <a:pt x="1417983" y="2027583"/>
                    <a:pt x="1484244" y="2080592"/>
                  </a:cubicBezTo>
                  <a:cubicBezTo>
                    <a:pt x="1550505" y="2133601"/>
                    <a:pt x="1563757" y="2155687"/>
                    <a:pt x="1630018" y="2199861"/>
                  </a:cubicBezTo>
                  <a:cubicBezTo>
                    <a:pt x="1696279" y="2244035"/>
                    <a:pt x="1789044" y="2294835"/>
                    <a:pt x="1881809" y="234563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56249" y="2344561"/>
              <a:ext cx="340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3328" y="4797287"/>
              <a:ext cx="340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5892549" y="2414443"/>
              <a:ext cx="2602094" cy="2382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9" idx="3"/>
            </p:cNvCxnSpPr>
            <p:nvPr/>
          </p:nvCxnSpPr>
          <p:spPr>
            <a:xfrm flipH="1">
              <a:off x="5918731" y="3988904"/>
              <a:ext cx="87963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9" idx="3"/>
            </p:cNvCxnSpPr>
            <p:nvPr/>
          </p:nvCxnSpPr>
          <p:spPr>
            <a:xfrm flipH="1">
              <a:off x="6784193" y="3988904"/>
              <a:ext cx="14172" cy="82867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625715" y="47817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50215" y="380968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02339" y="2126155"/>
                <a:ext cx="1982979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339" y="2126155"/>
                <a:ext cx="1982979" cy="662233"/>
              </a:xfrm>
              <a:prstGeom prst="rect">
                <a:avLst/>
              </a:prstGeom>
              <a:blipFill>
                <a:blip r:embed="rId4"/>
                <a:stretch>
                  <a:fillRect l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06211" y="3748501"/>
                <a:ext cx="1982979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211" y="3748501"/>
                <a:ext cx="1982979" cy="662233"/>
              </a:xfrm>
              <a:prstGeom prst="rect">
                <a:avLst/>
              </a:prstGeom>
              <a:blipFill>
                <a:blip r:embed="rId5"/>
                <a:stretch>
                  <a:fillRect l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7489" y="2928095"/>
                <a:ext cx="2489912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𝑀𝑁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</m:e>
                            </m:d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489" y="2928095"/>
                <a:ext cx="2489912" cy="680699"/>
              </a:xfrm>
              <a:prstGeom prst="rect">
                <a:avLst/>
              </a:prstGeom>
              <a:blipFill>
                <a:blip r:embed="rId6"/>
                <a:stretch>
                  <a:fillRect l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606211" y="1453238"/>
            <a:ext cx="147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tractable?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65932" y="4734487"/>
            <a:ext cx="2723977" cy="686663"/>
            <a:chOff x="5177379" y="4528217"/>
            <a:chExt cx="2723977" cy="686663"/>
          </a:xfrm>
        </p:grpSpPr>
        <p:sp>
          <p:nvSpPr>
            <p:cNvPr id="37" name="TextBox 36"/>
            <p:cNvSpPr txBox="1"/>
            <p:nvPr/>
          </p:nvSpPr>
          <p:spPr>
            <a:xfrm>
              <a:off x="5177379" y="4751005"/>
              <a:ext cx="1130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  <a:cs typeface="+mn-cs"/>
                </a:rPr>
                <a:t>g-index: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308035" y="4528217"/>
                  <a:ext cx="1593321" cy="6866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a14:m>
                  <a:r>
                    <a:rPr kumimoji="0" lang="en-US" sz="20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sup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den>
                      </m:f>
                    </m:oMath>
                  </a14:m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035" y="4528217"/>
                  <a:ext cx="1593321" cy="686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ight Brace 38"/>
          <p:cNvSpPr/>
          <p:nvPr/>
        </p:nvSpPr>
        <p:spPr>
          <a:xfrm>
            <a:off x="6489909" y="2126155"/>
            <a:ext cx="443081" cy="3479661"/>
          </a:xfrm>
          <a:prstGeom prst="rightBrace">
            <a:avLst>
              <a:gd name="adj1" fmla="val 8333"/>
              <a:gd name="adj2" fmla="val 50341"/>
            </a:avLst>
          </a:prstGeom>
          <a:ln w="1905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82511" y="3475636"/>
                <a:ext cx="1705980" cy="626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ad>
                      <m:radPr>
                        <m:degHide m:val="on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⁡(</m:t>
                        </m:r>
                        <m:f>
                          <m:f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</m:num>
                          <m:den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𝑒h</m:t>
                            </m:r>
                          </m:den>
                        </m:f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rad>
                  </m:oMath>
                </a14:m>
                <a:r>
                  <a:rPr kumimoji="0" lang="en-US" sz="2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0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511" y="3475636"/>
                <a:ext cx="1705980" cy="6263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8364475" y="2911459"/>
            <a:ext cx="110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constant?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840460" y="3293388"/>
            <a:ext cx="1048031" cy="10313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028934" y="4691217"/>
            <a:ext cx="2736503" cy="2080467"/>
            <a:chOff x="7028934" y="4691217"/>
            <a:chExt cx="2736503" cy="2080467"/>
          </a:xfrm>
        </p:grpSpPr>
        <p:sp>
          <p:nvSpPr>
            <p:cNvPr id="49" name="TextBox 48"/>
            <p:cNvSpPr txBox="1"/>
            <p:nvPr/>
          </p:nvSpPr>
          <p:spPr>
            <a:xfrm>
              <a:off x="7028934" y="4691217"/>
              <a:ext cx="2736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there is some empirical evidence for linear model: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107967" y="5413942"/>
                  <a:ext cx="117775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  <m:r>
                        <a:rPr kumimoji="0" lang="en-US" sz="2000" b="0" i="1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</m:oMath>
                  </a14:m>
                  <a:r>
                    <a:rPr kumimoji="0" lang="en-US" sz="24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,</a:t>
                  </a:r>
                  <a:endPara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967" y="5413942"/>
                  <a:ext cx="117775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7254" t="-24590" r="-15026" b="-491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8419997" y="5467494"/>
                  <a:ext cx="93698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≈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0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9997" y="5467494"/>
                  <a:ext cx="936987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6494" r="-4545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8227777" y="6433130"/>
              <a:ext cx="9654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constant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000920" y="6188351"/>
              <a:ext cx="6646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 flipV="1">
              <a:off x="7840462" y="5775271"/>
              <a:ext cx="775795" cy="75163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8616257" y="5751522"/>
              <a:ext cx="384663" cy="7753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9262753" y="5751521"/>
              <a:ext cx="1" cy="4747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221960" y="3324739"/>
            <a:ext cx="2553999" cy="3446945"/>
            <a:chOff x="9221960" y="3324739"/>
            <a:chExt cx="2553999" cy="3446945"/>
          </a:xfrm>
        </p:grpSpPr>
        <p:sp>
          <p:nvSpPr>
            <p:cNvPr id="68" name="Right Brace 67"/>
            <p:cNvSpPr/>
            <p:nvPr/>
          </p:nvSpPr>
          <p:spPr>
            <a:xfrm>
              <a:off x="9553244" y="5448375"/>
              <a:ext cx="344711" cy="1323309"/>
            </a:xfrm>
            <a:prstGeom prst="rightBrace">
              <a:avLst>
                <a:gd name="adj1" fmla="val 8333"/>
                <a:gd name="adj2" fmla="val 53033"/>
              </a:avLst>
            </a:prstGeom>
            <a:ln w="1905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9221960" y="3475635"/>
                  <a:ext cx="1544077" cy="6263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en-US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⁡(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  <m:r>
                                <a:rPr kumimoji="0" lang="en-US" sz="2000" b="0" i="1" u="none" strike="noStrike" kern="1200" cap="none" spc="0" normalizeH="0" baseline="-2500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𝑒h</m:t>
                              </m:r>
                              <m:r>
                                <a:rPr kumimoji="0" lang="en-US" sz="2000" b="0" i="1" u="none" strike="noStrike" kern="1200" cap="none" spc="0" normalizeH="0" baseline="-2500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</m:oMath>
                  </a14:m>
                  <a:r>
                    <a:rPr kumimoji="0" lang="en-US" sz="20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2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1960" y="3475635"/>
                  <a:ext cx="1544077" cy="6263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Oval 69"/>
            <p:cNvSpPr/>
            <p:nvPr/>
          </p:nvSpPr>
          <p:spPr>
            <a:xfrm>
              <a:off x="9681803" y="3324739"/>
              <a:ext cx="1048031" cy="103134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675800" y="4041402"/>
              <a:ext cx="1100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constant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Bent-Up Arrow 31"/>
            <p:cNvSpPr/>
            <p:nvPr/>
          </p:nvSpPr>
          <p:spPr>
            <a:xfrm>
              <a:off x="10016515" y="4475452"/>
              <a:ext cx="391835" cy="1737167"/>
            </a:xfrm>
            <a:prstGeom prst="bentUpArrow">
              <a:avLst>
                <a:gd name="adj1" fmla="val 28634"/>
                <a:gd name="adj2" fmla="val 25000"/>
                <a:gd name="adj3" fmla="val 50000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4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64" y="223119"/>
            <a:ext cx="3879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simple model: 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from the empirical data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332" y="1716755"/>
            <a:ext cx="4092607" cy="4533279"/>
            <a:chOff x="5327374" y="873608"/>
            <a:chExt cx="4092607" cy="4533279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327374" y="4797287"/>
              <a:ext cx="3631096" cy="132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5897218" y="1231418"/>
              <a:ext cx="21513" cy="41754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05669" y="873608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83029" y="457800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240619" y="2529227"/>
                  <a:ext cx="1520288" cy="624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</a:t>
                  </a:r>
                  <a:r>
                    <a: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</a:t>
                  </a:r>
                  <a:r>
                    <a:rPr kumimoji="0" lang="en-US" sz="18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</a:t>
                  </a:r>
                  <a:r>
                    <a: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kumimoji="0" 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- </a:t>
                  </a:r>
                  <a:r>
                    <a:rPr kumimoji="0" lang="en-US" sz="2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endParaRPr kumimoji="0" lang="en-US" sz="2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619" y="2529227"/>
                  <a:ext cx="1520288" cy="624273"/>
                </a:xfrm>
                <a:prstGeom prst="rect">
                  <a:avLst/>
                </a:prstGeom>
                <a:blipFill>
                  <a:blip r:embed="rId3"/>
                  <a:stretch>
                    <a:fillRect l="-3200" r="-2400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H="1">
              <a:off x="5596220" y="1231418"/>
              <a:ext cx="9449" cy="356586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07974" y="5155097"/>
              <a:ext cx="3050497" cy="276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5645426" y="1285461"/>
              <a:ext cx="3299791" cy="3829878"/>
            </a:xfrm>
            <a:custGeom>
              <a:avLst/>
              <a:gdLst>
                <a:gd name="connsiteX0" fmla="*/ 0 w 3299791"/>
                <a:gd name="connsiteY0" fmla="*/ 0 h 3829878"/>
                <a:gd name="connsiteX1" fmla="*/ 92765 w 3299791"/>
                <a:gd name="connsiteY1" fmla="*/ 662609 h 3829878"/>
                <a:gd name="connsiteX2" fmla="*/ 357809 w 3299791"/>
                <a:gd name="connsiteY2" fmla="*/ 1431235 h 3829878"/>
                <a:gd name="connsiteX3" fmla="*/ 980661 w 3299791"/>
                <a:gd name="connsiteY3" fmla="*/ 2451652 h 3829878"/>
                <a:gd name="connsiteX4" fmla="*/ 1643270 w 3299791"/>
                <a:gd name="connsiteY4" fmla="*/ 3180522 h 3829878"/>
                <a:gd name="connsiteX5" fmla="*/ 2160104 w 3299791"/>
                <a:gd name="connsiteY5" fmla="*/ 3525078 h 3829878"/>
                <a:gd name="connsiteX6" fmla="*/ 2941983 w 3299791"/>
                <a:gd name="connsiteY6" fmla="*/ 3776869 h 3829878"/>
                <a:gd name="connsiteX7" fmla="*/ 3299791 w 3299791"/>
                <a:gd name="connsiteY7" fmla="*/ 3829878 h 38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3829878">
                  <a:moveTo>
                    <a:pt x="0" y="0"/>
                  </a:moveTo>
                  <a:cubicBezTo>
                    <a:pt x="16565" y="212035"/>
                    <a:pt x="33130" y="424070"/>
                    <a:pt x="92765" y="662609"/>
                  </a:cubicBezTo>
                  <a:cubicBezTo>
                    <a:pt x="152400" y="901148"/>
                    <a:pt x="209826" y="1133061"/>
                    <a:pt x="357809" y="1431235"/>
                  </a:cubicBezTo>
                  <a:cubicBezTo>
                    <a:pt x="505792" y="1729409"/>
                    <a:pt x="766418" y="2160104"/>
                    <a:pt x="980661" y="2451652"/>
                  </a:cubicBezTo>
                  <a:cubicBezTo>
                    <a:pt x="1194904" y="2743200"/>
                    <a:pt x="1446696" y="3001618"/>
                    <a:pt x="1643270" y="3180522"/>
                  </a:cubicBezTo>
                  <a:cubicBezTo>
                    <a:pt x="1839844" y="3359426"/>
                    <a:pt x="1943652" y="3425687"/>
                    <a:pt x="2160104" y="3525078"/>
                  </a:cubicBezTo>
                  <a:cubicBezTo>
                    <a:pt x="2376556" y="3624469"/>
                    <a:pt x="2752035" y="3726069"/>
                    <a:pt x="2941983" y="3776869"/>
                  </a:cubicBezTo>
                  <a:cubicBezTo>
                    <a:pt x="3131931" y="3827669"/>
                    <a:pt x="3215861" y="3828773"/>
                    <a:pt x="3299791" y="382987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77671" y="4705388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-c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82968" y="498709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-a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897217" y="2464904"/>
              <a:ext cx="1881809" cy="2345635"/>
            </a:xfrm>
            <a:custGeom>
              <a:avLst/>
              <a:gdLst>
                <a:gd name="connsiteX0" fmla="*/ 0 w 1881809"/>
                <a:gd name="connsiteY0" fmla="*/ 0 h 2345635"/>
                <a:gd name="connsiteX1" fmla="*/ 371061 w 1881809"/>
                <a:gd name="connsiteY1" fmla="*/ 755374 h 2345635"/>
                <a:gd name="connsiteX2" fmla="*/ 649357 w 1881809"/>
                <a:gd name="connsiteY2" fmla="*/ 1166192 h 2345635"/>
                <a:gd name="connsiteX3" fmla="*/ 901148 w 1881809"/>
                <a:gd name="connsiteY3" fmla="*/ 1524000 h 2345635"/>
                <a:gd name="connsiteX4" fmla="*/ 1232453 w 1881809"/>
                <a:gd name="connsiteY4" fmla="*/ 1881809 h 2345635"/>
                <a:gd name="connsiteX5" fmla="*/ 1484244 w 1881809"/>
                <a:gd name="connsiteY5" fmla="*/ 2080592 h 2345635"/>
                <a:gd name="connsiteX6" fmla="*/ 1630018 w 1881809"/>
                <a:gd name="connsiteY6" fmla="*/ 2199861 h 2345635"/>
                <a:gd name="connsiteX7" fmla="*/ 1881809 w 1881809"/>
                <a:gd name="connsiteY7" fmla="*/ 2345635 h 234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809" h="2345635">
                  <a:moveTo>
                    <a:pt x="0" y="0"/>
                  </a:moveTo>
                  <a:cubicBezTo>
                    <a:pt x="131417" y="280504"/>
                    <a:pt x="262835" y="561009"/>
                    <a:pt x="371061" y="755374"/>
                  </a:cubicBezTo>
                  <a:cubicBezTo>
                    <a:pt x="479287" y="949739"/>
                    <a:pt x="561009" y="1038088"/>
                    <a:pt x="649357" y="1166192"/>
                  </a:cubicBezTo>
                  <a:cubicBezTo>
                    <a:pt x="737705" y="1294296"/>
                    <a:pt x="803965" y="1404730"/>
                    <a:pt x="901148" y="1524000"/>
                  </a:cubicBezTo>
                  <a:cubicBezTo>
                    <a:pt x="998331" y="1643270"/>
                    <a:pt x="1135270" y="1789044"/>
                    <a:pt x="1232453" y="1881809"/>
                  </a:cubicBezTo>
                  <a:cubicBezTo>
                    <a:pt x="1329636" y="1974574"/>
                    <a:pt x="1417983" y="2027583"/>
                    <a:pt x="1484244" y="2080592"/>
                  </a:cubicBezTo>
                  <a:cubicBezTo>
                    <a:pt x="1550505" y="2133601"/>
                    <a:pt x="1563757" y="2155687"/>
                    <a:pt x="1630018" y="2199861"/>
                  </a:cubicBezTo>
                  <a:cubicBezTo>
                    <a:pt x="1696279" y="2244035"/>
                    <a:pt x="1789044" y="2294835"/>
                    <a:pt x="1881809" y="234563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56249" y="2344561"/>
              <a:ext cx="340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3328" y="4797287"/>
              <a:ext cx="340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5892549" y="2414443"/>
              <a:ext cx="2602094" cy="2382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9" idx="3"/>
            </p:cNvCxnSpPr>
            <p:nvPr/>
          </p:nvCxnSpPr>
          <p:spPr>
            <a:xfrm flipH="1">
              <a:off x="5918731" y="3988904"/>
              <a:ext cx="87963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9" idx="3"/>
            </p:cNvCxnSpPr>
            <p:nvPr/>
          </p:nvCxnSpPr>
          <p:spPr>
            <a:xfrm flipH="1">
              <a:off x="6784193" y="3988904"/>
              <a:ext cx="14172" cy="82867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625715" y="47817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50215" y="380968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02339" y="2126155"/>
                <a:ext cx="1982979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339" y="2126155"/>
                <a:ext cx="1982979" cy="662233"/>
              </a:xfrm>
              <a:prstGeom prst="rect">
                <a:avLst/>
              </a:prstGeom>
              <a:blipFill>
                <a:blip r:embed="rId4"/>
                <a:stretch>
                  <a:fillRect l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06211" y="3748501"/>
                <a:ext cx="1982979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211" y="3748501"/>
                <a:ext cx="1982979" cy="662233"/>
              </a:xfrm>
              <a:prstGeom prst="rect">
                <a:avLst/>
              </a:prstGeom>
              <a:blipFill>
                <a:blip r:embed="rId5"/>
                <a:stretch>
                  <a:fillRect l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7489" y="2928095"/>
                <a:ext cx="2489912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𝑀𝑁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</m:e>
                            </m:d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489" y="2928095"/>
                <a:ext cx="2489912" cy="680699"/>
              </a:xfrm>
              <a:prstGeom prst="rect">
                <a:avLst/>
              </a:prstGeom>
              <a:blipFill>
                <a:blip r:embed="rId6"/>
                <a:stretch>
                  <a:fillRect l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3606211" y="1453238"/>
            <a:ext cx="147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tractable?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87401" y="1054116"/>
            <a:ext cx="0" cy="5646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60008" y="223119"/>
            <a:ext cx="593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h-index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authors: </a:t>
            </a:r>
            <a:b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&lt;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sz="2400">
                <a:solidFill>
                  <a:srgbClr val="44546A"/>
                </a:solidFill>
              </a:rPr>
              <a:t>&gt;, &lt;</a:t>
            </a:r>
            <a:r>
              <a:rPr lang="en-US" sz="2400" i="1" smtClean="0">
                <a:solidFill>
                  <a:srgbClr val="44546A"/>
                </a:solidFill>
              </a:rPr>
              <a:t>M</a:t>
            </a:r>
            <a:r>
              <a:rPr lang="en-US" sz="2400" baseline="-25000" smtClean="0">
                <a:solidFill>
                  <a:srgbClr val="44546A"/>
                </a:solidFill>
              </a:rPr>
              <a:t>2</a:t>
            </a:r>
            <a:r>
              <a:rPr lang="en-US" sz="2400" smtClean="0">
                <a:solidFill>
                  <a:srgbClr val="44546A"/>
                </a:solidFill>
              </a:rPr>
              <a:t>,</a:t>
            </a:r>
            <a:r>
              <a:rPr lang="en-US" sz="2400" i="1" smtClean="0">
                <a:solidFill>
                  <a:srgbClr val="44546A"/>
                </a:solidFill>
              </a:rPr>
              <a:t>N</a:t>
            </a:r>
            <a:r>
              <a:rPr lang="en-US" sz="2400" baseline="-25000" smtClean="0">
                <a:solidFill>
                  <a:srgbClr val="44546A"/>
                </a:solidFill>
              </a:rPr>
              <a:t>2</a:t>
            </a:r>
            <a:r>
              <a:rPr lang="en-US" sz="2400" smtClean="0">
                <a:solidFill>
                  <a:srgbClr val="44546A"/>
                </a:solidFill>
              </a:rPr>
              <a:t>, </a:t>
            </a:r>
            <a:r>
              <a:rPr lang="en-US" sz="2400" i="1" smtClean="0">
                <a:solidFill>
                  <a:srgbClr val="44546A"/>
                </a:solidFill>
              </a:rPr>
              <a:t>h</a:t>
            </a:r>
            <a:r>
              <a:rPr lang="en-US" sz="2400" baseline="-25000" smtClean="0">
                <a:solidFill>
                  <a:srgbClr val="44546A"/>
                </a:solidFill>
              </a:rPr>
              <a:t>2</a:t>
            </a:r>
            <a:r>
              <a:rPr lang="en-US" sz="2400" smtClean="0">
                <a:solidFill>
                  <a:srgbClr val="44546A"/>
                </a:solidFill>
              </a:rPr>
              <a:t>&gt;, ...,</a:t>
            </a:r>
            <a:r>
              <a:rPr lang="en-US" sz="2400">
                <a:solidFill>
                  <a:srgbClr val="44546A"/>
                </a:solidFill>
              </a:rPr>
              <a:t> &lt;</a:t>
            </a:r>
            <a:r>
              <a:rPr lang="en-US" sz="2400" i="1" smtClean="0">
                <a:solidFill>
                  <a:srgbClr val="44546A"/>
                </a:solidFill>
              </a:rPr>
              <a:t>M</a:t>
            </a:r>
            <a:r>
              <a:rPr lang="en-US" sz="2400" baseline="-25000" smtClean="0">
                <a:solidFill>
                  <a:srgbClr val="44546A"/>
                </a:solidFill>
              </a:rPr>
              <a:t>r</a:t>
            </a:r>
            <a:r>
              <a:rPr lang="en-US" sz="2400" smtClean="0">
                <a:solidFill>
                  <a:srgbClr val="44546A"/>
                </a:solidFill>
              </a:rPr>
              <a:t>,</a:t>
            </a:r>
            <a:r>
              <a:rPr lang="en-US" sz="2400" i="1" smtClean="0">
                <a:solidFill>
                  <a:srgbClr val="44546A"/>
                </a:solidFill>
              </a:rPr>
              <a:t>N</a:t>
            </a:r>
            <a:r>
              <a:rPr lang="en-US" sz="2400" baseline="-25000" smtClean="0">
                <a:solidFill>
                  <a:srgbClr val="44546A"/>
                </a:solidFill>
              </a:rPr>
              <a:t>r</a:t>
            </a:r>
            <a:r>
              <a:rPr lang="en-US" sz="2400" smtClean="0">
                <a:solidFill>
                  <a:srgbClr val="44546A"/>
                </a:solidFill>
              </a:rPr>
              <a:t>, </a:t>
            </a:r>
            <a:r>
              <a:rPr lang="en-US" sz="2400" i="1" smtClean="0">
                <a:solidFill>
                  <a:srgbClr val="44546A"/>
                </a:solidFill>
              </a:rPr>
              <a:t>h</a:t>
            </a:r>
            <a:r>
              <a:rPr lang="en-US" sz="2400" baseline="-25000" smtClean="0">
                <a:solidFill>
                  <a:srgbClr val="44546A"/>
                </a:solidFill>
              </a:rPr>
              <a:t>r</a:t>
            </a:r>
            <a:r>
              <a:rPr lang="en-US" sz="2400" smtClean="0">
                <a:solidFill>
                  <a:srgbClr val="44546A"/>
                </a:solidFill>
              </a:rPr>
              <a:t>&gt;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19680" y="1546871"/>
            <a:ext cx="3372320" cy="4169003"/>
            <a:chOff x="8819680" y="1546871"/>
            <a:chExt cx="3372320" cy="41690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680" y="1546871"/>
              <a:ext cx="3372320" cy="3522360"/>
            </a:xfrm>
            <a:prstGeom prst="rect">
              <a:avLst/>
            </a:prstGeom>
          </p:spPr>
        </p:pic>
        <p:cxnSp>
          <p:nvCxnSpPr>
            <p:cNvPr id="57" name="Straight Arrow Connector 56"/>
            <p:cNvCxnSpPr/>
            <p:nvPr/>
          </p:nvCxnSpPr>
          <p:spPr>
            <a:xfrm flipV="1">
              <a:off x="10047319" y="3996647"/>
              <a:ext cx="0" cy="12217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11697442" y="2492045"/>
              <a:ext cx="571" cy="29291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9810979" y="5254209"/>
              <a:ext cx="573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2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465353" y="5408097"/>
              <a:ext cx="5736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 = 9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40948" y="2153065"/>
            <a:ext cx="2652723" cy="2284578"/>
            <a:chOff x="6140948" y="2153065"/>
            <a:chExt cx="2652723" cy="2284578"/>
          </a:xfrm>
        </p:grpSpPr>
        <p:sp>
          <p:nvSpPr>
            <p:cNvPr id="51" name="Right Brace 50"/>
            <p:cNvSpPr/>
            <p:nvPr/>
          </p:nvSpPr>
          <p:spPr>
            <a:xfrm>
              <a:off x="6140948" y="2153065"/>
              <a:ext cx="197840" cy="2284578"/>
            </a:xfrm>
            <a:prstGeom prst="rightBrace">
              <a:avLst>
                <a:gd name="adj1" fmla="val 8333"/>
                <a:gd name="adj2" fmla="val 50341"/>
              </a:avLst>
            </a:prstGeom>
            <a:ln w="19050">
              <a:solidFill>
                <a:srgbClr val="FF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64796" y="2818306"/>
              <a:ext cx="2428875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30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9031" y="1895322"/>
            <a:ext cx="427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8332" y="1716755"/>
            <a:ext cx="4092607" cy="4533279"/>
            <a:chOff x="5327374" y="873608"/>
            <a:chExt cx="4092607" cy="4533279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327374" y="4797287"/>
              <a:ext cx="3631096" cy="132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5897218" y="1231418"/>
              <a:ext cx="21513" cy="41754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05669" y="873608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83029" y="4578003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240619" y="2529227"/>
                  <a:ext cx="1520288" cy="624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f</a:t>
                  </a:r>
                  <a:r>
                    <a: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(</a:t>
                  </a:r>
                  <a:r>
                    <a:rPr kumimoji="0" lang="en-US" sz="18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</a:t>
                  </a:r>
                  <a:r>
                    <a:rPr kumimoji="0" lang="en-US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)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kumimoji="0" 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- </a:t>
                  </a:r>
                  <a:r>
                    <a:rPr kumimoji="0" lang="en-US" sz="2000" b="0" i="1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endParaRPr kumimoji="0" lang="en-US" sz="2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619" y="2529227"/>
                  <a:ext cx="1520288" cy="624273"/>
                </a:xfrm>
                <a:prstGeom prst="rect">
                  <a:avLst/>
                </a:prstGeom>
                <a:blipFill>
                  <a:blip r:embed="rId3"/>
                  <a:stretch>
                    <a:fillRect l="-3200" r="-2400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H="1">
              <a:off x="5596220" y="1231418"/>
              <a:ext cx="9449" cy="356586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907974" y="5155097"/>
              <a:ext cx="3050497" cy="276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5645426" y="1285461"/>
              <a:ext cx="3299791" cy="3829878"/>
            </a:xfrm>
            <a:custGeom>
              <a:avLst/>
              <a:gdLst>
                <a:gd name="connsiteX0" fmla="*/ 0 w 3299791"/>
                <a:gd name="connsiteY0" fmla="*/ 0 h 3829878"/>
                <a:gd name="connsiteX1" fmla="*/ 92765 w 3299791"/>
                <a:gd name="connsiteY1" fmla="*/ 662609 h 3829878"/>
                <a:gd name="connsiteX2" fmla="*/ 357809 w 3299791"/>
                <a:gd name="connsiteY2" fmla="*/ 1431235 h 3829878"/>
                <a:gd name="connsiteX3" fmla="*/ 980661 w 3299791"/>
                <a:gd name="connsiteY3" fmla="*/ 2451652 h 3829878"/>
                <a:gd name="connsiteX4" fmla="*/ 1643270 w 3299791"/>
                <a:gd name="connsiteY4" fmla="*/ 3180522 h 3829878"/>
                <a:gd name="connsiteX5" fmla="*/ 2160104 w 3299791"/>
                <a:gd name="connsiteY5" fmla="*/ 3525078 h 3829878"/>
                <a:gd name="connsiteX6" fmla="*/ 2941983 w 3299791"/>
                <a:gd name="connsiteY6" fmla="*/ 3776869 h 3829878"/>
                <a:gd name="connsiteX7" fmla="*/ 3299791 w 3299791"/>
                <a:gd name="connsiteY7" fmla="*/ 3829878 h 382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9791" h="3829878">
                  <a:moveTo>
                    <a:pt x="0" y="0"/>
                  </a:moveTo>
                  <a:cubicBezTo>
                    <a:pt x="16565" y="212035"/>
                    <a:pt x="33130" y="424070"/>
                    <a:pt x="92765" y="662609"/>
                  </a:cubicBezTo>
                  <a:cubicBezTo>
                    <a:pt x="152400" y="901148"/>
                    <a:pt x="209826" y="1133061"/>
                    <a:pt x="357809" y="1431235"/>
                  </a:cubicBezTo>
                  <a:cubicBezTo>
                    <a:pt x="505792" y="1729409"/>
                    <a:pt x="766418" y="2160104"/>
                    <a:pt x="980661" y="2451652"/>
                  </a:cubicBezTo>
                  <a:cubicBezTo>
                    <a:pt x="1194904" y="2743200"/>
                    <a:pt x="1446696" y="3001618"/>
                    <a:pt x="1643270" y="3180522"/>
                  </a:cubicBezTo>
                  <a:cubicBezTo>
                    <a:pt x="1839844" y="3359426"/>
                    <a:pt x="1943652" y="3425687"/>
                    <a:pt x="2160104" y="3525078"/>
                  </a:cubicBezTo>
                  <a:cubicBezTo>
                    <a:pt x="2376556" y="3624469"/>
                    <a:pt x="2752035" y="3726069"/>
                    <a:pt x="2941983" y="3776869"/>
                  </a:cubicBezTo>
                  <a:cubicBezTo>
                    <a:pt x="3131931" y="3827669"/>
                    <a:pt x="3215861" y="3828773"/>
                    <a:pt x="3299791" y="382987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77671" y="4705388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-c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82968" y="4987094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-a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897217" y="2464904"/>
              <a:ext cx="1881809" cy="2345635"/>
            </a:xfrm>
            <a:custGeom>
              <a:avLst/>
              <a:gdLst>
                <a:gd name="connsiteX0" fmla="*/ 0 w 1881809"/>
                <a:gd name="connsiteY0" fmla="*/ 0 h 2345635"/>
                <a:gd name="connsiteX1" fmla="*/ 371061 w 1881809"/>
                <a:gd name="connsiteY1" fmla="*/ 755374 h 2345635"/>
                <a:gd name="connsiteX2" fmla="*/ 649357 w 1881809"/>
                <a:gd name="connsiteY2" fmla="*/ 1166192 h 2345635"/>
                <a:gd name="connsiteX3" fmla="*/ 901148 w 1881809"/>
                <a:gd name="connsiteY3" fmla="*/ 1524000 h 2345635"/>
                <a:gd name="connsiteX4" fmla="*/ 1232453 w 1881809"/>
                <a:gd name="connsiteY4" fmla="*/ 1881809 h 2345635"/>
                <a:gd name="connsiteX5" fmla="*/ 1484244 w 1881809"/>
                <a:gd name="connsiteY5" fmla="*/ 2080592 h 2345635"/>
                <a:gd name="connsiteX6" fmla="*/ 1630018 w 1881809"/>
                <a:gd name="connsiteY6" fmla="*/ 2199861 h 2345635"/>
                <a:gd name="connsiteX7" fmla="*/ 1881809 w 1881809"/>
                <a:gd name="connsiteY7" fmla="*/ 2345635 h 234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1809" h="2345635">
                  <a:moveTo>
                    <a:pt x="0" y="0"/>
                  </a:moveTo>
                  <a:cubicBezTo>
                    <a:pt x="131417" y="280504"/>
                    <a:pt x="262835" y="561009"/>
                    <a:pt x="371061" y="755374"/>
                  </a:cubicBezTo>
                  <a:cubicBezTo>
                    <a:pt x="479287" y="949739"/>
                    <a:pt x="561009" y="1038088"/>
                    <a:pt x="649357" y="1166192"/>
                  </a:cubicBezTo>
                  <a:cubicBezTo>
                    <a:pt x="737705" y="1294296"/>
                    <a:pt x="803965" y="1404730"/>
                    <a:pt x="901148" y="1524000"/>
                  </a:cubicBezTo>
                  <a:cubicBezTo>
                    <a:pt x="998331" y="1643270"/>
                    <a:pt x="1135270" y="1789044"/>
                    <a:pt x="1232453" y="1881809"/>
                  </a:cubicBezTo>
                  <a:cubicBezTo>
                    <a:pt x="1329636" y="1974574"/>
                    <a:pt x="1417983" y="2027583"/>
                    <a:pt x="1484244" y="2080592"/>
                  </a:cubicBezTo>
                  <a:cubicBezTo>
                    <a:pt x="1550505" y="2133601"/>
                    <a:pt x="1563757" y="2155687"/>
                    <a:pt x="1630018" y="2199861"/>
                  </a:cubicBezTo>
                  <a:cubicBezTo>
                    <a:pt x="1696279" y="2244035"/>
                    <a:pt x="1789044" y="2294835"/>
                    <a:pt x="1881809" y="234563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56249" y="2344561"/>
              <a:ext cx="340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53328" y="4797287"/>
              <a:ext cx="340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5892549" y="2414443"/>
              <a:ext cx="2602094" cy="2382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9" idx="3"/>
            </p:cNvCxnSpPr>
            <p:nvPr/>
          </p:nvCxnSpPr>
          <p:spPr>
            <a:xfrm flipH="1">
              <a:off x="5918731" y="3988904"/>
              <a:ext cx="879634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9" idx="3"/>
            </p:cNvCxnSpPr>
            <p:nvPr/>
          </p:nvCxnSpPr>
          <p:spPr>
            <a:xfrm flipH="1">
              <a:off x="6784193" y="3988904"/>
              <a:ext cx="14172" cy="82867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625715" y="478179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650215" y="380968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02339" y="2126155"/>
                <a:ext cx="1982979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339" y="2126155"/>
                <a:ext cx="1982979" cy="662233"/>
              </a:xfrm>
              <a:prstGeom prst="rect">
                <a:avLst/>
              </a:prstGeom>
              <a:blipFill>
                <a:blip r:embed="rId4"/>
                <a:stretch>
                  <a:fillRect l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06211" y="3748501"/>
                <a:ext cx="1982979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</m:t>
                        </m:r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211" y="3748501"/>
                <a:ext cx="1982979" cy="662233"/>
              </a:xfrm>
              <a:prstGeom prst="rect">
                <a:avLst/>
              </a:prstGeom>
              <a:blipFill>
                <a:blip r:embed="rId5"/>
                <a:stretch>
                  <a:fillRect l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97489" y="2928095"/>
                <a:ext cx="2489912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</a:t>
                </a:r>
                <a:r>
                  <a: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𝑀𝑁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−</m:t>
                            </m:r>
                            <m:d>
                              <m:d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𝑁</m:t>
                                </m:r>
                              </m:e>
                            </m:d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</m:d>
                        <m:r>
                          <a:rPr kumimoji="0" lang="en-US" sz="2400" b="0" i="1" u="none" strike="noStrike" kern="1200" cap="none" spc="0" normalizeH="0" baseline="30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489" y="2928095"/>
                <a:ext cx="2489912" cy="680699"/>
              </a:xfrm>
              <a:prstGeom prst="rect">
                <a:avLst/>
              </a:prstGeom>
              <a:blipFill>
                <a:blip r:embed="rId6"/>
                <a:stretch>
                  <a:fillRect l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6087401" y="1054116"/>
            <a:ext cx="0" cy="5646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27684" y="2523727"/>
            <a:ext cx="59643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</a:rPr>
              <a:t>simple model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2000" smtClean="0">
                <a:solidFill>
                  <a:srgbClr val="44546A"/>
                </a:solidFill>
                <a:latin typeface="Calibri" panose="020F0502020204030204"/>
              </a:rPr>
              <a:t>  (starting from empirical data </a:t>
            </a:r>
            <a:r>
              <a:rPr lang="en-US" sz="2000" i="1" smtClean="0">
                <a:solidFill>
                  <a:srgbClr val="44546A"/>
                </a:solidFill>
                <a:latin typeface="Calibri" panose="020F0502020204030204"/>
              </a:rPr>
              <a:t>M</a:t>
            </a:r>
            <a:r>
              <a:rPr lang="en-US" sz="2000" smtClean="0">
                <a:solidFill>
                  <a:srgbClr val="44546A"/>
                </a:solidFill>
                <a:latin typeface="Calibri" panose="020F0502020204030204"/>
              </a:rPr>
              <a:t>, </a:t>
            </a:r>
            <a:r>
              <a:rPr lang="en-US" sz="2000" i="1" smtClean="0">
                <a:solidFill>
                  <a:srgbClr val="44546A"/>
                </a:solidFill>
                <a:latin typeface="Calibri" panose="020F0502020204030204"/>
              </a:rPr>
              <a:t>N</a:t>
            </a:r>
            <a:r>
              <a:rPr lang="en-US" sz="2000" smtClean="0">
                <a:solidFill>
                  <a:srgbClr val="44546A"/>
                </a:solidFill>
                <a:latin typeface="Calibri" panose="020F0502020204030204"/>
              </a:rPr>
              <a:t>, </a:t>
            </a:r>
            <a:r>
              <a:rPr lang="en-US" sz="2000" i="1" smtClean="0">
                <a:solidFill>
                  <a:srgbClr val="44546A"/>
                </a:solidFill>
                <a:latin typeface="Calibri" panose="020F0502020204030204"/>
              </a:rPr>
              <a:t>h</a:t>
            </a:r>
            <a:r>
              <a:rPr lang="en-US" sz="2000" smtClean="0">
                <a:solidFill>
                  <a:srgbClr val="44546A"/>
                </a:solidFill>
                <a:latin typeface="Calibri" panose="020F0502020204030204"/>
              </a:rPr>
              <a:t>)</a:t>
            </a:r>
            <a:br>
              <a:rPr lang="en-US" sz="2000" smtClean="0">
                <a:solidFill>
                  <a:srgbClr val="44546A"/>
                </a:solidFill>
                <a:latin typeface="Calibri" panose="020F0502020204030204"/>
              </a:rPr>
            </a:br>
            <a:r>
              <a:rPr lang="en-US" sz="2000" smtClean="0">
                <a:solidFill>
                  <a:srgbClr val="44546A"/>
                </a:solidFill>
                <a:latin typeface="Calibri" panose="020F0502020204030204"/>
              </a:rPr>
              <a:t/>
            </a:r>
            <a:br>
              <a:rPr lang="en-US" sz="2000" smtClean="0">
                <a:solidFill>
                  <a:srgbClr val="44546A"/>
                </a:solidFill>
                <a:latin typeface="Calibri" panose="020F0502020204030204"/>
              </a:rPr>
            </a:br>
            <a:r>
              <a:rPr lang="en-US" sz="2000" smtClean="0">
                <a:solidFill>
                  <a:srgbClr val="44546A"/>
                </a:solidFill>
                <a:latin typeface="Calibri" panose="020F0502020204030204"/>
              </a:rPr>
              <a:t>tractable</a:t>
            </a:r>
            <a:br>
              <a:rPr lang="en-US" sz="2000" smtClean="0">
                <a:solidFill>
                  <a:srgbClr val="44546A"/>
                </a:solidFill>
                <a:latin typeface="Calibri" panose="020F0502020204030204"/>
              </a:rPr>
            </a:br>
            <a:r>
              <a:rPr lang="en-US" sz="2000" smtClean="0">
                <a:solidFill>
                  <a:srgbClr val="44546A"/>
                </a:solidFill>
                <a:latin typeface="Calibri" panose="020F0502020204030204"/>
              </a:rPr>
              <a:t>    (for design/analysis of </a:t>
            </a:r>
            <a:r>
              <a:rPr lang="en-US" sz="2000" smtClean="0">
                <a:solidFill>
                  <a:srgbClr val="44546A"/>
                </a:solidFill>
                <a:latin typeface="Calibri" panose="020F0502020204030204"/>
              </a:rPr>
              <a:t>citation </a:t>
            </a:r>
            <a:r>
              <a:rPr lang="en-US" sz="2000" smtClean="0">
                <a:solidFill>
                  <a:srgbClr val="44546A"/>
                </a:solidFill>
                <a:latin typeface="Calibri" panose="020F0502020204030204"/>
              </a:rPr>
              <a:t>data/indices)</a:t>
            </a:r>
            <a:r>
              <a:rPr lang="en-US" sz="2000" b="1" smtClean="0">
                <a:solidFill>
                  <a:srgbClr val="44546A"/>
                </a:solidFill>
                <a:latin typeface="Calibri" panose="020F0502020204030204"/>
              </a:rPr>
              <a:t> 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36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9251" y="124951"/>
            <a:ext cx="11999741" cy="2220684"/>
            <a:chOff x="139251" y="124951"/>
            <a:chExt cx="11999741" cy="22206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251" y="124951"/>
              <a:ext cx="11941493" cy="184023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059326" y="516835"/>
              <a:ext cx="10079666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8494644" y="13252"/>
            <a:ext cx="1762539" cy="5162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553739" y="529533"/>
            <a:ext cx="3193774" cy="2409734"/>
            <a:chOff x="7553739" y="529533"/>
            <a:chExt cx="3193774" cy="2409734"/>
          </a:xfrm>
        </p:grpSpPr>
        <p:cxnSp>
          <p:nvCxnSpPr>
            <p:cNvPr id="14" name="Straight Arrow Connector 13"/>
            <p:cNvCxnSpPr>
              <a:endCxn id="13" idx="4"/>
            </p:cNvCxnSpPr>
            <p:nvPr/>
          </p:nvCxnSpPr>
          <p:spPr>
            <a:xfrm flipV="1">
              <a:off x="9369287" y="529533"/>
              <a:ext cx="6627" cy="193537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553739" y="2477602"/>
              <a:ext cx="3193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modeling empirical data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72939" y="2902816"/>
            <a:ext cx="3193774" cy="2397036"/>
            <a:chOff x="8772939" y="2902816"/>
            <a:chExt cx="3193774" cy="2397036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0369826" y="2902816"/>
              <a:ext cx="6627" cy="193537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772939" y="4838187"/>
              <a:ext cx="3193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this talk: citation data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65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652462"/>
            <a:ext cx="98012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2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716593"/>
              </p:ext>
            </p:extLst>
          </p:nvPr>
        </p:nvGraphicFramePr>
        <p:xfrm>
          <a:off x="6165130" y="1689404"/>
          <a:ext cx="5476973" cy="379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660076"/>
              </p:ext>
            </p:extLst>
          </p:nvPr>
        </p:nvGraphicFramePr>
        <p:xfrm>
          <a:off x="533949" y="1689403"/>
          <a:ext cx="4881563" cy="379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533949" y="1689403"/>
            <a:ext cx="4881563" cy="3795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65130" y="1689403"/>
            <a:ext cx="5476973" cy="37957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479471" cy="6858000"/>
            <a:chOff x="1474719" y="0"/>
            <a:chExt cx="947947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4719" y="0"/>
              <a:ext cx="9479471" cy="6837045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1474719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940938" y="0"/>
              <a:ext cx="0" cy="685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4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581323" cy="6858000"/>
            <a:chOff x="0" y="0"/>
            <a:chExt cx="9581323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9479471" cy="6858000"/>
              <a:chOff x="1474719" y="0"/>
              <a:chExt cx="9479471" cy="6858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74719" y="0"/>
                <a:ext cx="9479471" cy="6837045"/>
              </a:xfrm>
              <a:prstGeom prst="rect">
                <a:avLst/>
              </a:prstGeom>
            </p:spPr>
          </p:pic>
          <p:cxnSp>
            <p:nvCxnSpPr>
              <p:cNvPr id="4" name="Straight Connector 3"/>
              <p:cNvCxnSpPr/>
              <p:nvPr/>
            </p:nvCxnSpPr>
            <p:spPr>
              <a:xfrm>
                <a:off x="1474719" y="0"/>
                <a:ext cx="0" cy="685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10940938" y="0"/>
                <a:ext cx="0" cy="6858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6467061" y="2014330"/>
              <a:ext cx="3114262" cy="4843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056" y="2535926"/>
            <a:ext cx="4886325" cy="38004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894684" y="4079502"/>
            <a:ext cx="3903362" cy="1128602"/>
            <a:chOff x="7894684" y="4079502"/>
            <a:chExt cx="3903362" cy="1128602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7894684" y="4429603"/>
              <a:ext cx="1262568" cy="7785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107855" y="4079502"/>
              <a:ext cx="2690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noProof="0" smtClean="0"/>
                <a:t>model for this data?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6524238" y="1407629"/>
            <a:ext cx="1745119" cy="2621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64" y="223119"/>
            <a:ext cx="26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0" smtClean="0">
                <a:solidFill>
                  <a:schemeClr val="tx2"/>
                </a:solidFill>
              </a:rPr>
              <a:t>what is the h-index?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874894"/>
              </p:ext>
            </p:extLst>
          </p:nvPr>
        </p:nvGraphicFramePr>
        <p:xfrm>
          <a:off x="3389210" y="949251"/>
          <a:ext cx="4881563" cy="566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740727" y="4102912"/>
            <a:ext cx="4962241" cy="1649495"/>
            <a:chOff x="3740727" y="4102912"/>
            <a:chExt cx="4962241" cy="164949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740727" y="4339244"/>
              <a:ext cx="4305993" cy="14131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093506" y="4102912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y</a:t>
              </a:r>
              <a:r>
                <a:rPr lang="en-US" smtClean="0"/>
                <a:t> = </a:t>
              </a:r>
              <a:r>
                <a:rPr lang="en-US" i="1" smtClean="0"/>
                <a:t>x</a:t>
              </a:r>
              <a:endParaRPr lang="en-US" i="1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74321" y="6194665"/>
            <a:ext cx="1720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h-index = 14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355617" y="5068794"/>
            <a:ext cx="2124004" cy="1006779"/>
            <a:chOff x="3355617" y="5068794"/>
            <a:chExt cx="2124004" cy="1006779"/>
          </a:xfrm>
        </p:grpSpPr>
        <p:sp>
          <p:nvSpPr>
            <p:cNvPr id="10" name="TextBox 9"/>
            <p:cNvSpPr txBox="1"/>
            <p:nvPr/>
          </p:nvSpPr>
          <p:spPr>
            <a:xfrm>
              <a:off x="5060917" y="570624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14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5617" y="506879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14</a:t>
              </a: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270269" y="5253461"/>
              <a:ext cx="0" cy="498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40727" y="5253460"/>
              <a:ext cx="15295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199019" y="736763"/>
            <a:ext cx="165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scientist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5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664" y="223119"/>
            <a:ext cx="332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care about h-index?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4859" y="757143"/>
            <a:ext cx="7702788" cy="3539955"/>
            <a:chOff x="314859" y="757143"/>
            <a:chExt cx="7702788" cy="3539955"/>
          </a:xfrm>
        </p:grpSpPr>
        <p:sp>
          <p:nvSpPr>
            <p:cNvPr id="8" name="TextBox 7"/>
            <p:cNvSpPr txBox="1"/>
            <p:nvPr/>
          </p:nvSpPr>
          <p:spPr>
            <a:xfrm>
              <a:off x="314859" y="757143"/>
              <a:ext cx="2355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 is used to compare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1664" y="1255124"/>
              <a:ext cx="1613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ymbol" panose="020B0502040204020203" pitchFamily="34" charset="0"/>
                  <a:ea typeface="Segoe UI Symbol" panose="020B0502040204020203" pitchFamily="34" charset="0"/>
                  <a:cs typeface="+mn-cs"/>
                </a:rPr>
                <a:t>• </a:t>
              </a: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researchers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207522" y="1153848"/>
              <a:ext cx="4810125" cy="3143250"/>
              <a:chOff x="3207522" y="1153848"/>
              <a:chExt cx="4810125" cy="314325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07522" y="1153848"/>
                <a:ext cx="4810125" cy="3143250"/>
              </a:xfrm>
              <a:prstGeom prst="rect">
                <a:avLst/>
              </a:prstGeom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4055166" y="2994991"/>
                <a:ext cx="901147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942522" y="3399182"/>
                <a:ext cx="901147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943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664" y="223119"/>
            <a:ext cx="332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care about h-index?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59" y="757143"/>
            <a:ext cx="2355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used to compare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64" y="1255124"/>
            <a:ext cx="1613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rPr>
              <a:t>•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11" y="1773878"/>
            <a:ext cx="1613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rPr>
              <a:t>•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47209" y="684784"/>
            <a:ext cx="5838825" cy="3409950"/>
            <a:chOff x="5753532" y="385762"/>
            <a:chExt cx="5838825" cy="34099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3532" y="385762"/>
              <a:ext cx="5838825" cy="340995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493565" y="2279374"/>
              <a:ext cx="86139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242314" y="2670313"/>
              <a:ext cx="1040295" cy="662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68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664" y="223119"/>
            <a:ext cx="332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mtClean="0">
                <a:solidFill>
                  <a:schemeClr val="tx2"/>
                </a:solidFill>
                <a:latin typeface="Calibri" panose="020F0502020204030204"/>
              </a:rPr>
              <a:t>why care about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h-index?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59" y="757143"/>
            <a:ext cx="2355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mtClean="0">
                <a:solidFill>
                  <a:prstClr val="black"/>
                </a:solidFill>
                <a:latin typeface="Calibri" panose="020F0502020204030204"/>
              </a:rPr>
              <a:t>it is used to compare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64" y="1255124"/>
            <a:ext cx="1613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mtClean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• </a:t>
            </a:r>
            <a:r>
              <a:rPr lang="en-US" sz="2000" smtClean="0">
                <a:solidFill>
                  <a:prstClr val="black"/>
                </a:solidFill>
                <a:latin typeface="Calibri" panose="020F0502020204030204"/>
              </a:rPr>
              <a:t>researchers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11" y="1773878"/>
            <a:ext cx="1613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mtClean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• </a:t>
            </a:r>
            <a:r>
              <a:rPr lang="en-US" sz="2000" smtClean="0">
                <a:solidFill>
                  <a:prstClr val="black"/>
                </a:solidFill>
                <a:latin typeface="Calibri" panose="020F0502020204030204"/>
              </a:rPr>
              <a:t>journals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47209" y="937470"/>
            <a:ext cx="6467475" cy="2676525"/>
            <a:chOff x="1148956" y="3795712"/>
            <a:chExt cx="6467475" cy="26765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8956" y="3795712"/>
              <a:ext cx="6467475" cy="267652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2478157" y="6003235"/>
              <a:ext cx="15770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54627" y="5625548"/>
              <a:ext cx="1000539" cy="662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31527" y="2295655"/>
            <a:ext cx="186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mtClean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• </a:t>
            </a:r>
            <a:r>
              <a:rPr lang="en-US" sz="2000" smtClean="0">
                <a:solidFill>
                  <a:prstClr val="black"/>
                </a:solidFill>
                <a:latin typeface="Calibri" panose="020F0502020204030204"/>
              </a:rPr>
              <a:t>departments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77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664" y="223119"/>
            <a:ext cx="332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care about h-index?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59" y="757143"/>
            <a:ext cx="2355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used to compare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64" y="1255124"/>
            <a:ext cx="1613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rPr>
              <a:t>•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111" y="1773878"/>
            <a:ext cx="1613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rPr>
              <a:t>•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527" y="2295655"/>
            <a:ext cx="186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rPr>
              <a:t>•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90895" y="1493675"/>
            <a:ext cx="6986026" cy="2888600"/>
            <a:chOff x="5013678" y="3613995"/>
            <a:chExt cx="6986026" cy="2888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3678" y="3613995"/>
              <a:ext cx="6986026" cy="288860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8004532" y="5285219"/>
              <a:ext cx="15770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208862" y="5285219"/>
              <a:ext cx="119910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31527" y="2817432"/>
            <a:ext cx="1868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rPr>
              <a:t>• </a:t>
            </a:r>
            <a:r>
              <a:rPr lang="en-US" sz="2000" smtClean="0">
                <a:solidFill>
                  <a:prstClr val="black"/>
                </a:solidFill>
                <a:latin typeface="Calibri" panose="020F0502020204030204"/>
              </a:rPr>
              <a:t>countries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8758" y="6277555"/>
            <a:ext cx="4333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issues with the h-index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9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437</Words>
  <Application>Microsoft Office PowerPoint</Application>
  <PresentationFormat>Widescreen</PresentationFormat>
  <Paragraphs>168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Segoe UI Symbol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University of Singapore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 Yong Chiang</dc:creator>
  <cp:lastModifiedBy>Y.C. Tay</cp:lastModifiedBy>
  <cp:revision>89</cp:revision>
  <cp:lastPrinted>2022-01-25T07:14:13Z</cp:lastPrinted>
  <dcterms:created xsi:type="dcterms:W3CDTF">2019-06-07T13:38:41Z</dcterms:created>
  <dcterms:modified xsi:type="dcterms:W3CDTF">2022-01-27T06:17:03Z</dcterms:modified>
</cp:coreProperties>
</file>